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1" r:id="rId15"/>
    <p:sldId id="270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88641"/>
            <a:ext cx="7772400" cy="1512167"/>
          </a:xfrm>
        </p:spPr>
        <p:txBody>
          <a:bodyPr>
            <a:normAutofit/>
          </a:bodyPr>
          <a:lstStyle/>
          <a:p>
            <a:r>
              <a:rPr lang="ru-RU" sz="3200" b="1" i="1" dirty="0">
                <a:solidFill>
                  <a:schemeClr val="tx2"/>
                </a:solidFill>
              </a:rPr>
              <a:t>Тема 2.</a:t>
            </a:r>
            <a:r>
              <a:rPr lang="ru-RU" sz="3200" i="1" dirty="0">
                <a:solidFill>
                  <a:schemeClr val="tx2"/>
                </a:solidFill>
              </a:rPr>
              <a:t> Формы и виды предпринимательской деятельности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1556792"/>
            <a:ext cx="7488832" cy="482453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Содержание: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2.1 </a:t>
            </a:r>
            <a:r>
              <a:rPr lang="ru-RU" dirty="0">
                <a:solidFill>
                  <a:schemeClr val="tx1"/>
                </a:solidFill>
              </a:rPr>
              <a:t>Субъекты </a:t>
            </a:r>
            <a:r>
              <a:rPr lang="ru-RU" dirty="0" smtClean="0">
                <a:solidFill>
                  <a:schemeClr val="tx1"/>
                </a:solidFill>
              </a:rPr>
              <a:t>предпринимательства</a:t>
            </a:r>
          </a:p>
          <a:p>
            <a:pPr marL="514350" indent="-514350" algn="l"/>
            <a:r>
              <a:rPr lang="ru-RU" dirty="0" smtClean="0">
                <a:solidFill>
                  <a:schemeClr val="tx1"/>
                </a:solidFill>
              </a:rPr>
              <a:t>2.2 Объекты </a:t>
            </a:r>
            <a:r>
              <a:rPr lang="ru-RU" dirty="0">
                <a:solidFill>
                  <a:schemeClr val="tx1"/>
                </a:solidFill>
              </a:rPr>
              <a:t>предпринимательской </a:t>
            </a:r>
            <a:r>
              <a:rPr lang="ru-RU" dirty="0" smtClean="0">
                <a:solidFill>
                  <a:schemeClr val="tx1"/>
                </a:solidFill>
              </a:rPr>
              <a:t>деятельности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2.3 Индивидуальное предпринимательство 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2.4 Юридические </a:t>
            </a:r>
            <a:r>
              <a:rPr lang="ru-RU" dirty="0">
                <a:solidFill>
                  <a:schemeClr val="tx1"/>
                </a:solidFill>
              </a:rPr>
              <a:t>лица и их </a:t>
            </a:r>
            <a:r>
              <a:rPr lang="ru-RU" dirty="0" smtClean="0">
                <a:solidFill>
                  <a:schemeClr val="tx1"/>
                </a:solidFill>
              </a:rPr>
              <a:t>классификации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2.5 Формы </a:t>
            </a:r>
            <a:r>
              <a:rPr lang="ru-RU" dirty="0">
                <a:solidFill>
                  <a:schemeClr val="tx1"/>
                </a:solidFill>
              </a:rPr>
              <a:t>предпринимательства: организационно-правовые, </a:t>
            </a:r>
            <a:r>
              <a:rPr lang="ru-RU" dirty="0" smtClean="0">
                <a:solidFill>
                  <a:schemeClr val="tx1"/>
                </a:solidFill>
              </a:rPr>
              <a:t>организационно-экономические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2.6 Виды </a:t>
            </a:r>
            <a:r>
              <a:rPr lang="ru-RU" dirty="0">
                <a:solidFill>
                  <a:schemeClr val="tx1"/>
                </a:solidFill>
              </a:rPr>
              <a:t>предпринимательской </a:t>
            </a:r>
            <a:r>
              <a:rPr lang="ru-RU" dirty="0" smtClean="0">
                <a:solidFill>
                  <a:schemeClr val="tx1"/>
                </a:solidFill>
              </a:rPr>
              <a:t>деятельности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2.1 Субъекты предпринимательства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328592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Субъектами предпринимательской деятельности могут быть:</a:t>
            </a:r>
          </a:p>
          <a:p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Физические лица:</a:t>
            </a:r>
          </a:p>
          <a:p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Граждане РФ;</a:t>
            </a:r>
          </a:p>
          <a:p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Граждане иностранных государств;</a:t>
            </a:r>
          </a:p>
          <a:p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Лица без гражданства;</a:t>
            </a:r>
          </a:p>
          <a:p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Юридические лица.</a:t>
            </a:r>
          </a:p>
          <a:p>
            <a:pPr>
              <a:buNone/>
            </a:pPr>
            <a:endParaRPr lang="ru-RU" sz="3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     Дееспособность – возможность осуществлять свои права и обязанности – обязательное условие для занятия предпринимательской деятельностью.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2"/>
                </a:solidFill>
              </a:rPr>
              <a:t>2.1 Субъекты предпринимательства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00141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могут заниматься предпринимательской деятельностью: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Несовершеннолетние. Лица, достигшие 16 лет, могут заниматься предпринимательской деятельностью только с согласия родителей, опекунов, попечителей или в случае их эмансипации;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Признанные судом недееспособными.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2.2 Объекты предпринимательской деятельности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Объект предпринимательской деятельности – любая деятельность не запрещённая законом.</a:t>
            </a: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Предпринимателям запрещено:</a:t>
            </a:r>
          </a:p>
          <a:p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Производить оружие, боеприпасы, взрывчатые вещества;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Изготавливать и реализовывать наркотические, сильнодействующие и ядовитые вещества;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Перерабатывать руды радиоактивных и редкоземельных элементов;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Осуществлять иные виды деятельности, запрещенные законодательством РФ.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2.3 Индивидуальное предпринимательство 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200" dirty="0" smtClean="0">
                <a:ea typeface="Calibri"/>
                <a:cs typeface="Times New Roman"/>
              </a:rPr>
              <a:t>Гражданин вправе заниматься предпринимательской деятельностью без образования юридического лица с момента государственной регистрации в качестве индивидуального предпринимателя. </a:t>
            </a:r>
            <a:br>
              <a:rPr lang="ru-RU" sz="2200" dirty="0" smtClean="0">
                <a:ea typeface="Calibri"/>
                <a:cs typeface="Times New Roman"/>
              </a:rPr>
            </a:br>
            <a:r>
              <a:rPr lang="ru-RU" sz="2200" dirty="0" smtClean="0">
                <a:ea typeface="Calibri"/>
              </a:rPr>
              <a:t>К индивидуальным предпринимателям относится также глава крестьянского (фермерского) хозяйства, осуществляющий деятельность без образования юридического лица.</a:t>
            </a:r>
            <a:r>
              <a:rPr lang="ru-RU" sz="22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ea typeface="Calibri"/>
                <a:cs typeface="Times New Roman" pitchFamily="18" charset="0"/>
              </a:rPr>
              <a:t>Источником имущества, которое необходимо для начала деятельности, могут быть собственные накопления, помощь друзей или родственников, кредиты в банках. Предприниматель несет неограниченную ответственность по обязательствам (по долгам) всем принадлежащим ему имуществом, за исключением имущества, на которое в соответствии с законом не может быть обращено взыскание.</a:t>
            </a:r>
            <a:endParaRPr lang="ru-RU" sz="2200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2.3 Индивидуальное предпринимательство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dirty="0" smtClean="0">
                <a:ea typeface="Calibri"/>
                <a:cs typeface="Times New Roman"/>
              </a:rPr>
              <a:t>Согласно Федеральному закону "О государственной поддержке малого предпринимательства в Российской Федерации" от 14.06.95 № 88-ФЗ (ред. от 02.02.2006) физические лица, занимающиеся предпринимательской деятельностью без образования юридического лица, являются </a:t>
            </a:r>
            <a:r>
              <a:rPr lang="ru-RU" sz="4000" b="1" dirty="0" smtClean="0">
                <a:ea typeface="Calibri"/>
                <a:cs typeface="Times New Roman"/>
              </a:rPr>
              <a:t>субъектами малого предпринимательства</a:t>
            </a:r>
            <a:r>
              <a:rPr lang="ru-RU" b="1" dirty="0" smtClean="0">
                <a:ea typeface="Calibri"/>
                <a:cs typeface="Times New Roman"/>
              </a:rPr>
              <a:t>. </a:t>
            </a:r>
            <a:br>
              <a:rPr lang="ru-RU" b="1" dirty="0" smtClean="0">
                <a:ea typeface="Calibri"/>
                <a:cs typeface="Times New Roman"/>
              </a:rPr>
            </a:br>
            <a:r>
              <a:rPr lang="ru-RU" b="1" dirty="0" smtClean="0">
                <a:ea typeface="Calibri"/>
                <a:cs typeface="Times New Roman"/>
              </a:rPr>
              <a:t>Для организации индивидуальной предпринимательской деятельности необходимо: </a:t>
            </a:r>
            <a:br>
              <a:rPr lang="ru-RU" b="1" dirty="0" smtClean="0">
                <a:ea typeface="Calibri"/>
                <a:cs typeface="Times New Roman"/>
              </a:rPr>
            </a:br>
            <a:r>
              <a:rPr lang="ru-RU" b="1" dirty="0" smtClean="0">
                <a:ea typeface="Calibri"/>
                <a:cs typeface="Times New Roman"/>
              </a:rPr>
              <a:t>зарегистрировать предпринимательскую деятельность в государственном органе;</a:t>
            </a:r>
            <a:br>
              <a:rPr lang="ru-RU" b="1" dirty="0" smtClean="0">
                <a:ea typeface="Calibri"/>
                <a:cs typeface="Times New Roman"/>
              </a:rPr>
            </a:br>
            <a:r>
              <a:rPr lang="ru-RU" b="1" dirty="0" smtClean="0">
                <a:ea typeface="Calibri"/>
                <a:cs typeface="Times New Roman"/>
              </a:rPr>
              <a:t>открыть в банке расчетный счет; </a:t>
            </a:r>
            <a:br>
              <a:rPr lang="ru-RU" b="1" dirty="0" smtClean="0">
                <a:ea typeface="Calibri"/>
                <a:cs typeface="Times New Roman"/>
              </a:rPr>
            </a:br>
            <a:r>
              <a:rPr lang="ru-RU" b="1" dirty="0" smtClean="0">
                <a:ea typeface="Calibri"/>
                <a:cs typeface="Times New Roman"/>
              </a:rPr>
              <a:t>встать на учет: </a:t>
            </a:r>
            <a:br>
              <a:rPr lang="ru-RU" b="1" dirty="0" smtClean="0">
                <a:ea typeface="Calibri"/>
                <a:cs typeface="Times New Roman"/>
              </a:rPr>
            </a:br>
            <a:r>
              <a:rPr lang="ru-RU" b="1" dirty="0" smtClean="0">
                <a:ea typeface="Calibri"/>
                <a:cs typeface="Times New Roman"/>
              </a:rPr>
              <a:t>в налоговом органе; </a:t>
            </a:r>
            <a:br>
              <a:rPr lang="ru-RU" b="1" dirty="0" smtClean="0">
                <a:ea typeface="Calibri"/>
                <a:cs typeface="Times New Roman"/>
              </a:rPr>
            </a:br>
            <a:r>
              <a:rPr lang="ru-RU" b="1" dirty="0" smtClean="0">
                <a:ea typeface="Calibri"/>
                <a:cs typeface="Times New Roman"/>
              </a:rPr>
              <a:t>на учет в органах обязательного медицинского страхования; </a:t>
            </a:r>
            <a:br>
              <a:rPr lang="ru-RU" b="1" dirty="0" smtClean="0">
                <a:ea typeface="Calibri"/>
                <a:cs typeface="Times New Roman"/>
              </a:rPr>
            </a:br>
            <a:r>
              <a:rPr lang="ru-RU" b="1" dirty="0" smtClean="0">
                <a:ea typeface="Calibri"/>
                <a:cs typeface="Times New Roman"/>
              </a:rPr>
              <a:t>на учет в органах Пенсионного фонда РФ;</a:t>
            </a:r>
            <a:br>
              <a:rPr lang="ru-RU" b="1" dirty="0" smtClean="0">
                <a:ea typeface="Calibri"/>
                <a:cs typeface="Times New Roman"/>
              </a:rPr>
            </a:br>
            <a:r>
              <a:rPr lang="ru-RU" b="1" dirty="0" smtClean="0">
                <a:ea typeface="Calibri"/>
              </a:rPr>
              <a:t>получить лицензию на осуществление лицензируемых видов деятельности.</a:t>
            </a:r>
            <a:endParaRPr lang="ru-RU" dirty="0" smtClean="0"/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2.3 Индивидуальное предпринимательство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>
                <a:ea typeface="Calibri"/>
                <a:cs typeface="Times New Roman"/>
              </a:rPr>
              <a:t>Согласно Постановлению Правительства РФ "О совершенствовании процедур государственной регистрации и постановки на учет юридических лиц и индивидуальных предпринимателей" от 26.02.2004 № 110 реализуется принцип "одного окна" при осуществлении процедур государственной регистрации. </a:t>
            </a:r>
            <a:br>
              <a:rPr lang="ru-RU" b="1" dirty="0" smtClean="0">
                <a:ea typeface="Calibri"/>
                <a:cs typeface="Times New Roman"/>
              </a:rPr>
            </a:br>
            <a:r>
              <a:rPr lang="ru-RU" sz="4000" b="1" dirty="0" smtClean="0">
                <a:ea typeface="Calibri"/>
                <a:cs typeface="Times New Roman"/>
              </a:rPr>
              <a:t>Принцип "одного окна" </a:t>
            </a:r>
            <a:r>
              <a:rPr lang="ru-RU" b="1" dirty="0" smtClean="0">
                <a:ea typeface="Calibri"/>
                <a:cs typeface="Times New Roman"/>
              </a:rPr>
              <a:t>предусматривает: </a:t>
            </a:r>
            <a:br>
              <a:rPr lang="ru-RU" b="1" dirty="0" smtClean="0">
                <a:ea typeface="Calibri"/>
                <a:cs typeface="Times New Roman"/>
              </a:rPr>
            </a:br>
            <a:r>
              <a:rPr lang="ru-RU" b="1" dirty="0" smtClean="0">
                <a:ea typeface="Calibri"/>
                <a:cs typeface="Times New Roman"/>
              </a:rPr>
              <a:t>однократное обращение индивидуальных предпринимателей в регистрирующий орган; </a:t>
            </a:r>
            <a:br>
              <a:rPr lang="ru-RU" b="1" dirty="0" smtClean="0">
                <a:ea typeface="Calibri"/>
                <a:cs typeface="Times New Roman"/>
              </a:rPr>
            </a:br>
            <a:r>
              <a:rPr lang="ru-RU" b="1" dirty="0" smtClean="0">
                <a:ea typeface="Calibri"/>
                <a:cs typeface="Times New Roman"/>
              </a:rPr>
              <a:t>внесение о них сведений в единые государственные реестры; </a:t>
            </a:r>
            <a:br>
              <a:rPr lang="ru-RU" b="1" dirty="0" smtClean="0">
                <a:ea typeface="Calibri"/>
                <a:cs typeface="Times New Roman"/>
              </a:rPr>
            </a:br>
            <a:r>
              <a:rPr lang="ru-RU" b="1" dirty="0" smtClean="0">
                <a:ea typeface="Calibri"/>
              </a:rPr>
              <a:t>одновременную постановку их на учет в налоговом органе.</a:t>
            </a:r>
            <a:endParaRPr lang="ru-RU" b="1" dirty="0" smtClean="0"/>
          </a:p>
          <a:p>
            <a:endParaRPr lang="ru-RU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084982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2.3 Индивидуальное предпринимательство 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300" b="1" dirty="0" smtClean="0">
                <a:ea typeface="Calibri"/>
                <a:cs typeface="Times New Roman"/>
              </a:rPr>
              <a:t>Одновременно с государственной регистрацией предпринимателя осуществляется: </a:t>
            </a:r>
            <a:br>
              <a:rPr lang="ru-RU" sz="2300" b="1" dirty="0" smtClean="0">
                <a:ea typeface="Calibri"/>
                <a:cs typeface="Times New Roman"/>
              </a:rPr>
            </a:br>
            <a:r>
              <a:rPr lang="ru-RU" sz="2300" b="1" dirty="0" smtClean="0">
                <a:ea typeface="Calibri"/>
                <a:cs typeface="Times New Roman"/>
              </a:rPr>
              <a:t>постановка на учет (снятие с учета): </a:t>
            </a:r>
            <a:br>
              <a:rPr lang="ru-RU" sz="2300" b="1" dirty="0" smtClean="0">
                <a:ea typeface="Calibri"/>
                <a:cs typeface="Times New Roman"/>
              </a:rPr>
            </a:br>
            <a:r>
              <a:rPr lang="ru-RU" sz="2300" b="1" dirty="0" smtClean="0">
                <a:ea typeface="Calibri"/>
                <a:cs typeface="Times New Roman"/>
              </a:rPr>
              <a:t>в налоговых органах;</a:t>
            </a:r>
            <a:br>
              <a:rPr lang="ru-RU" sz="2300" b="1" dirty="0" smtClean="0">
                <a:ea typeface="Calibri"/>
                <a:cs typeface="Times New Roman"/>
              </a:rPr>
            </a:br>
            <a:r>
              <a:rPr lang="ru-RU" sz="2300" b="1" dirty="0" smtClean="0">
                <a:ea typeface="Calibri"/>
                <a:cs typeface="Times New Roman"/>
              </a:rPr>
              <a:t>территориальных органах Фонда социального страхования РФ;</a:t>
            </a:r>
            <a:br>
              <a:rPr lang="ru-RU" sz="2300" b="1" dirty="0" smtClean="0">
                <a:ea typeface="Calibri"/>
                <a:cs typeface="Times New Roman"/>
              </a:rPr>
            </a:br>
            <a:r>
              <a:rPr lang="ru-RU" sz="2300" b="1" dirty="0" smtClean="0">
                <a:ea typeface="Calibri"/>
                <a:cs typeface="Times New Roman"/>
              </a:rPr>
              <a:t>Пенсионном фонде РФ;</a:t>
            </a:r>
            <a:br>
              <a:rPr lang="ru-RU" sz="2300" b="1" dirty="0" smtClean="0">
                <a:ea typeface="Calibri"/>
                <a:cs typeface="Times New Roman"/>
              </a:rPr>
            </a:br>
            <a:r>
              <a:rPr lang="ru-RU" sz="2300" b="1" dirty="0" smtClean="0">
                <a:ea typeface="Calibri"/>
                <a:cs typeface="Times New Roman"/>
              </a:rPr>
              <a:t>присвоение кодов статистики. </a:t>
            </a:r>
            <a:br>
              <a:rPr lang="ru-RU" sz="2300" b="1" dirty="0" smtClean="0">
                <a:ea typeface="Calibri"/>
                <a:cs typeface="Times New Roman"/>
              </a:rPr>
            </a:br>
            <a:r>
              <a:rPr lang="ru-RU" sz="2300" b="1" dirty="0" smtClean="0">
                <a:ea typeface="Calibri"/>
              </a:rPr>
              <a:t>Индивидуальному предпринимателю выдается свидетельство о регистрации. Предприниматель имеет право осуществлять только тот вид деятельности, который указан в свидетельстве о регистрации. Это свидетельство необходимо предъявлять по требованию налоговых или иных органов, осуществляющих контроль за предпринимательской деятельностью.</a:t>
            </a:r>
            <a:endParaRPr lang="ru-RU" sz="2300" dirty="0" smtClean="0"/>
          </a:p>
          <a:p>
            <a:pPr>
              <a:buNone/>
            </a:pPr>
            <a:endParaRPr lang="ru-RU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2.4 Юридические лица и их классификации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Юридическое лицо — это организация, 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которая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имеет в собственности, хозяйственном ведении или оперативном управлении обособленное имущество;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отвечает по своим обязательствам этим имуществом;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может от своего имени приобретать и осуществлять имущественные и неимущественные права;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может быть истцом и ответчиком в суде;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должно иметь самостоятельный баланс или смету;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может иметь гражданские права, соответствующие целям деятельности, которые предусмотрены в его учредительных документах.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2.4 Юридические лица и их классификации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Юридические лица обладают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праводееспособностью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(одновременной правоспособностью и дееспособностью).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Праводееспособность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возникает в момент регистрации юридического лица и заканчивается в момент его ликвидации.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Юридические лица подлежат государственной регистрации, имеют учредительные документы (устав, или учредительный договор, или и то, и другое), в которых определяются наименование юридического лица, юридический адрес, цели деятельности и порядок управления.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Юридические лица могут быть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коммерческими (иметь главной целью деятельности получение прибыли);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некоммерческими (не иметь основной целью получение прибыли).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2.5 Формы предпринимательства: организационно-правовые, организационно-экономические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К организационно-правовым формам относятся хозяйственные товарищества и общества, кооперативы, унитарные предприятия. </a:t>
            </a:r>
            <a:endParaRPr lang="ru-RU" dirty="0" smtClean="0"/>
          </a:p>
          <a:p>
            <a:r>
              <a:rPr lang="ru-RU" dirty="0" smtClean="0"/>
              <a:t>К </a:t>
            </a:r>
            <a:r>
              <a:rPr lang="ru-RU" dirty="0"/>
              <a:t>основным организационно-экономическим формам предпринимательства можно отнести концерны, ассоциации, консорциумы, синдикаты, картели, финансово-промышленные группы.).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2.6 Виды предпринимательской деятельности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Существуют различные классификации видов предпринимательской деятельности:</a:t>
            </a:r>
          </a:p>
          <a:p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по содержанию предпринимательской деятельности;</a:t>
            </a:r>
          </a:p>
          <a:p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количеству собственников;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организационным связям;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правовым взаимоотношениям и т. д.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2.6 Виды предпринимательской деятельности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Основная классификация видов предпринимательской деятельности определяется непосредственным содержанием и тем: </a:t>
            </a:r>
          </a:p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как используются факторы производства; </a:t>
            </a:r>
          </a:p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какие факторы производства используются; </a:t>
            </a:r>
          </a:p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какие товары и услуги предоставляются; </a:t>
            </a:r>
          </a:p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каким образом образуется прибыль.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2.6 Виды предпринимательской деятельности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b="1" dirty="0">
                <a:latin typeface="Times New Roman" pitchFamily="18" charset="0"/>
                <a:ea typeface="Calibri"/>
                <a:cs typeface="Times New Roman" pitchFamily="18" charset="0"/>
              </a:rPr>
              <a:t>В зависимости от этого предпринимательская деятельность может быть</a:t>
            </a: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:</a:t>
            </a:r>
          </a:p>
          <a:p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 производственной</a:t>
            </a:r>
            <a:r>
              <a:rPr lang="ru-RU" b="1" dirty="0">
                <a:latin typeface="Times New Roman" pitchFamily="18" charset="0"/>
                <a:ea typeface="Calibri"/>
                <a:cs typeface="Times New Roman" pitchFamily="18" charset="0"/>
              </a:rPr>
              <a:t>; </a:t>
            </a:r>
            <a:endParaRPr lang="ru-RU" b="1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коммерческой</a:t>
            </a:r>
            <a:r>
              <a:rPr lang="ru-RU" b="1" dirty="0">
                <a:latin typeface="Times New Roman" pitchFamily="18" charset="0"/>
                <a:ea typeface="Calibri"/>
                <a:cs typeface="Times New Roman" pitchFamily="18" charset="0"/>
              </a:rPr>
              <a:t>; </a:t>
            </a:r>
            <a:endParaRPr lang="ru-RU" b="1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финансовой</a:t>
            </a:r>
            <a:r>
              <a:rPr lang="ru-RU" b="1" dirty="0">
                <a:latin typeface="Times New Roman" pitchFamily="18" charset="0"/>
                <a:ea typeface="Calibri"/>
                <a:cs typeface="Times New Roman" pitchFamily="18" charset="0"/>
              </a:rPr>
              <a:t>; </a:t>
            </a:r>
            <a:endParaRPr lang="ru-RU" b="1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страховой</a:t>
            </a:r>
            <a:r>
              <a:rPr lang="ru-RU" b="1" dirty="0">
                <a:latin typeface="Times New Roman" pitchFamily="18" charset="0"/>
                <a:ea typeface="Calibri"/>
                <a:cs typeface="Times New Roman" pitchFamily="18" charset="0"/>
              </a:rPr>
              <a:t>; </a:t>
            </a:r>
            <a:endParaRPr lang="ru-RU" b="1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посреднической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2.6 Виды предпринимательской деятельности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Производственным является такой вид предпринимательства, когда предприниматель: </a:t>
            </a:r>
            <a:b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сам непосредственно использует орудия и предметы труда, рабочую силу (факторы производства); </a:t>
            </a:r>
            <a:b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сам производит товары, услуги и работы для непосредственной продажи потребителям, покупателям, торговым организациям; </a:t>
            </a:r>
            <a:b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прибыль образуется за счет разницы между ценой реализации товара и затратами на производство. </a:t>
            </a:r>
            <a:b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Производственное предпринимательство — основной вид предпринимательской деятельности. К нему можно отнести деятельность: </a:t>
            </a:r>
            <a:b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непосредственно производственную; </a:t>
            </a:r>
            <a:b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научно-техническую; </a:t>
            </a:r>
            <a:b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инновационную;</a:t>
            </a:r>
            <a:b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информационную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2.6 Виды предпринимательской деятельности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Коммерческим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называется такое предпринимательство, когда предприниматель продает потребителю, покупателю готовые т о вары, которые он приобретает у других лиц. В данном виде предпринимательства фактором предпринимательской деятельности является сам товар, прибыль же образуется за счет разницы между ценой продажи товара и ценой приобретения.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2.6 Виды предпринимательской деятельности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 lnSpcReduction="20000"/>
          </a:bodyPr>
          <a:lstStyle/>
          <a:p>
            <a:r>
              <a:rPr lang="ru-RU" sz="4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Финансовым</a:t>
            </a: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является предпринимательство, когда предприниматель в качестве предмета купли-продажи использует деньги и ценные бумаги, продавая их покупателю или предоставляя в кредит. Таким образом, финансовое предпринимательство — разновидность коммерческого, когда одни денежные средства продаются за другие, например нынешние деньги за будущие. Прибыль образуется за счет продажи финансовых ресурсов с получением от них процента.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2.6 Виды предпринимательской деятельности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>
            <a:normAutofit fontScale="92500" lnSpcReduction="20000"/>
          </a:bodyPr>
          <a:lstStyle/>
          <a:p>
            <a:r>
              <a:rPr lang="ru-RU" sz="4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Страховое</a:t>
            </a: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 —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это такое предпринимательство, когда предприниматель выступает гарантом страхователю имущества, жизни и т. д. компенсации возможного ущерба в результате наступления страхового случая. Прибыль образуется за счет того, что вероятность таких обстоятельств невелика, а, получая страховой взнос регулярно от всех страхователей, предприниматель выплачивает страховку только при наступлении страхового случая у отдельных страхователей.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2.6 Виды предпринимательской деятельности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При </a:t>
            </a:r>
            <a:r>
              <a:rPr lang="ru-RU" sz="4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посредническом</a:t>
            </a: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виде предпринимательства предприниматель — связующее звено в процессе товарного обмена между продавцом и покупателем. Он сам не производит и не продает товар, а связывает две заинтересованные стороны во взаимной сделке. Прибыль в данном виде предпринимательства образуется в виде процента от совершенной сделки и является вознаграждением за оказание услуг каждой из заинтересованных сторон.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2.6 Виды предпринимательской деятельности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25658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В зависимости от </a:t>
            </a:r>
            <a:r>
              <a:rPr lang="ru-RU" sz="4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количества собственников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предпринимательская деятельность может быть:  </a:t>
            </a: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индивидуальной</a:t>
            </a: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когда собственность принадлежит одному физическому лицу; </a:t>
            </a: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коллективной</a:t>
            </a: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когда собственность принадлежит нескольким субъектам. </a:t>
            </a:r>
            <a:b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В том случае, если доля каждого участника определена, собственность называется долевой, а если доли участников не определены, собственность является совместной.</a:t>
            </a:r>
            <a:r>
              <a:rPr lang="ru-RU" sz="4000" dirty="0">
                <a:ea typeface="Calibri"/>
                <a:cs typeface="Times New Roman"/>
              </a:rPr>
              <a:t/>
            </a:r>
            <a:br>
              <a:rPr lang="ru-RU" sz="4000" dirty="0">
                <a:ea typeface="Calibri"/>
                <a:cs typeface="Times New Roman"/>
              </a:rPr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61</TotalTime>
  <Words>729</Words>
  <Application>Microsoft Office PowerPoint</Application>
  <PresentationFormat>Экран (4:3)</PresentationFormat>
  <Paragraphs>79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Тема1</vt:lpstr>
      <vt:lpstr>Тема 2. Формы и виды предпринимательской деятельности</vt:lpstr>
      <vt:lpstr>2.1 Субъекты предпринимательства</vt:lpstr>
      <vt:lpstr>2.1 Субъекты предпринимательства</vt:lpstr>
      <vt:lpstr>2.2 Объекты предпринимательской деятельности</vt:lpstr>
      <vt:lpstr>2.3 Индивидуальное предпринимательство </vt:lpstr>
      <vt:lpstr>2.3 Индивидуальное предпринимательство </vt:lpstr>
      <vt:lpstr>2.3 Индивидуальное предпринимательство </vt:lpstr>
      <vt:lpstr>2.3 Индивидуальное предпринимательство </vt:lpstr>
      <vt:lpstr>2.4 Юридические лица и их классификации</vt:lpstr>
      <vt:lpstr>2.4 Юридические лица и их классификации</vt:lpstr>
      <vt:lpstr>2.5 Формы предпринимательства: организационно-правовые, организационно-экономические</vt:lpstr>
      <vt:lpstr>2.6 Виды предпринимательской деятельности</vt:lpstr>
      <vt:lpstr>2.6 Виды предпринимательской деятельности</vt:lpstr>
      <vt:lpstr>2.6 Виды предпринимательской деятельности</vt:lpstr>
      <vt:lpstr>2.6 Виды предпринимательской деятельности</vt:lpstr>
      <vt:lpstr>2.6 Виды предпринимательской деятельности</vt:lpstr>
      <vt:lpstr>2.6 Виды предпринимательской деятельности</vt:lpstr>
      <vt:lpstr>2.6 Виды предпринимательской деятельности</vt:lpstr>
      <vt:lpstr>2.6 Виды предпринимательской деятельности</vt:lpstr>
      <vt:lpstr>2.6 Виды предпринимательской деятельности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2. Формы и виды предпринимательской деятельности</dc:title>
  <dc:creator>Home</dc:creator>
  <cp:lastModifiedBy>Home</cp:lastModifiedBy>
  <cp:revision>8</cp:revision>
  <dcterms:created xsi:type="dcterms:W3CDTF">2013-05-25T13:27:21Z</dcterms:created>
  <dcterms:modified xsi:type="dcterms:W3CDTF">2013-05-28T00:59:27Z</dcterms:modified>
</cp:coreProperties>
</file>