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0" r:id="rId5"/>
    <p:sldId id="259" r:id="rId6"/>
    <p:sldId id="260" r:id="rId7"/>
    <p:sldId id="261" r:id="rId8"/>
    <p:sldId id="272" r:id="rId9"/>
    <p:sldId id="265" r:id="rId10"/>
    <p:sldId id="262" r:id="rId11"/>
    <p:sldId id="273" r:id="rId12"/>
    <p:sldId id="271" r:id="rId13"/>
    <p:sldId id="263" r:id="rId14"/>
    <p:sldId id="264" r:id="rId15"/>
    <p:sldId id="267" r:id="rId16"/>
    <p:sldId id="274" r:id="rId17"/>
    <p:sldId id="275" r:id="rId18"/>
    <p:sldId id="276" r:id="rId19"/>
    <p:sldId id="277" r:id="rId20"/>
    <p:sldId id="278" r:id="rId21"/>
    <p:sldId id="279" r:id="rId22"/>
    <p:sldId id="26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Управленческие решения и ответственность</a:t>
            </a:r>
          </a:p>
        </p:txBody>
      </p:sp>
    </p:spTree>
    <p:extLst>
      <p:ext uri="{BB962C8B-B14F-4D97-AF65-F5344CB8AC3E}">
        <p14:creationId xmlns:p14="http://schemas.microsoft.com/office/powerpoint/2010/main" val="25058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Основные понятия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921299"/>
          </a:xfrm>
        </p:spPr>
        <p:txBody>
          <a:bodyPr>
            <a:normAutofit/>
          </a:bodyPr>
          <a:lstStyle/>
          <a:p>
            <a:r>
              <a:rPr lang="ru-RU" b="1" dirty="0"/>
              <a:t>Обязанность</a:t>
            </a:r>
            <a:r>
              <a:rPr lang="ru-RU" b="1" i="1" dirty="0"/>
              <a:t> </a:t>
            </a:r>
            <a:r>
              <a:rPr lang="ru-RU" i="1" dirty="0"/>
              <a:t>—</a:t>
            </a:r>
            <a:r>
              <a:rPr lang="ru-RU" dirty="0"/>
              <a:t> это круг действий, возложенных на кого-нибудь и обязательных для выполнения. </a:t>
            </a:r>
          </a:p>
          <a:p>
            <a:endParaRPr lang="ru-RU" b="1" dirty="0"/>
          </a:p>
          <a:p>
            <a:r>
              <a:rPr lang="ru-RU" b="1" dirty="0"/>
              <a:t>Ответственность</a:t>
            </a:r>
            <a:r>
              <a:rPr lang="ru-RU" i="1" dirty="0"/>
              <a:t> —</a:t>
            </a:r>
            <a:r>
              <a:rPr lang="ru-RU" dirty="0"/>
              <a:t> это необходимость, обязанность отда­вать кому-либо отчет в своих действиях, поступках. </a:t>
            </a:r>
          </a:p>
        </p:txBody>
      </p:sp>
    </p:spTree>
    <p:extLst>
      <p:ext uri="{BB962C8B-B14F-4D97-AF65-F5344CB8AC3E}">
        <p14:creationId xmlns:p14="http://schemas.microsoft.com/office/powerpoint/2010/main" val="1279960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Виды ответственности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Autofit/>
          </a:bodyPr>
          <a:lstStyle/>
          <a:p>
            <a:r>
              <a:rPr lang="ru-RU" sz="2400" dirty="0"/>
              <a:t>- юридическая,</a:t>
            </a:r>
          </a:p>
          <a:p>
            <a:r>
              <a:rPr lang="ru-RU" sz="2400" dirty="0"/>
              <a:t>- экономическая,</a:t>
            </a:r>
          </a:p>
          <a:p>
            <a:r>
              <a:rPr lang="ru-RU" sz="2400" dirty="0"/>
              <a:t>- нравственная,</a:t>
            </a:r>
          </a:p>
          <a:p>
            <a:r>
              <a:rPr lang="ru-RU" sz="2400" dirty="0"/>
              <a:t>- профессиональная,</a:t>
            </a:r>
          </a:p>
          <a:p>
            <a:r>
              <a:rPr lang="ru-RU" sz="2400" dirty="0"/>
              <a:t>- политическая</a:t>
            </a:r>
            <a:r>
              <a:rPr lang="ru-RU" sz="2400" dirty="0" smtClean="0"/>
              <a:t>,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2644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Виды ответственности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- </a:t>
            </a:r>
            <a:r>
              <a:rPr lang="ru-RU" sz="2400" dirty="0"/>
              <a:t>партийная,</a:t>
            </a:r>
          </a:p>
          <a:p>
            <a:r>
              <a:rPr lang="ru-RU" sz="2400" dirty="0"/>
              <a:t>- экологическая,</a:t>
            </a:r>
          </a:p>
          <a:p>
            <a:r>
              <a:rPr lang="ru-RU" sz="2400" dirty="0"/>
              <a:t>- моральная (этическая),</a:t>
            </a:r>
          </a:p>
          <a:p>
            <a:r>
              <a:rPr lang="ru-RU" sz="2400" dirty="0"/>
              <a:t>- гражданская,</a:t>
            </a:r>
          </a:p>
          <a:p>
            <a:r>
              <a:rPr lang="ru-RU" sz="2400" dirty="0"/>
              <a:t>- дисциплинарная,</a:t>
            </a:r>
          </a:p>
          <a:p>
            <a:r>
              <a:rPr lang="ru-RU" sz="2400" dirty="0"/>
              <a:t>- материальная,</a:t>
            </a:r>
          </a:p>
          <a:p>
            <a:r>
              <a:rPr lang="ru-RU" sz="2400" dirty="0"/>
              <a:t>- административная и др.</a:t>
            </a:r>
          </a:p>
        </p:txBody>
      </p:sp>
    </p:spTree>
    <p:extLst>
      <p:ext uri="{BB962C8B-B14F-4D97-AF65-F5344CB8AC3E}">
        <p14:creationId xmlns:p14="http://schemas.microsoft.com/office/powerpoint/2010/main" val="136504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По уровню субъекта (социальной организации) различают ответственность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государства</a:t>
            </a:r>
            <a:r>
              <a:rPr lang="ru-RU" dirty="0"/>
              <a:t>, общества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социальной группы, класса, коллектива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личную ответственность.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521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Временному признаку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 прошлое</a:t>
            </a:r>
          </a:p>
          <a:p>
            <a:r>
              <a:rPr lang="ru-RU" dirty="0"/>
              <a:t>За настоящее</a:t>
            </a:r>
          </a:p>
          <a:p>
            <a:r>
              <a:rPr lang="ru-RU" dirty="0"/>
              <a:t>За будущее</a:t>
            </a:r>
          </a:p>
        </p:txBody>
      </p:sp>
    </p:spTree>
    <p:extLst>
      <p:ext uri="{BB962C8B-B14F-4D97-AF65-F5344CB8AC3E}">
        <p14:creationId xmlns:p14="http://schemas.microsoft.com/office/powerpoint/2010/main" val="4265439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Правовая (юридическая) ответственность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Уголовная</a:t>
            </a:r>
          </a:p>
          <a:p>
            <a:r>
              <a:rPr lang="ru-RU" dirty="0"/>
              <a:t>Гражданская (ответственность по договорам)</a:t>
            </a:r>
          </a:p>
        </p:txBody>
      </p:sp>
    </p:spTree>
    <p:extLst>
      <p:ext uri="{BB962C8B-B14F-4D97-AF65-F5344CB8AC3E}">
        <p14:creationId xmlns:p14="http://schemas.microsoft.com/office/powerpoint/2010/main" val="2889798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Условиями возникновения юридической ответственности являются: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совершение противоправного действия (бездействия);</a:t>
            </a:r>
          </a:p>
          <a:p>
            <a:r>
              <a:rPr lang="ru-RU" dirty="0"/>
              <a:t>наличие вреда;</a:t>
            </a:r>
          </a:p>
          <a:p>
            <a:r>
              <a:rPr lang="ru-RU" dirty="0"/>
              <a:t>причинно-следственная связь между противоправным действием (бездействием) и вредом;</a:t>
            </a:r>
          </a:p>
          <a:p>
            <a:r>
              <a:rPr lang="ru-RU" dirty="0"/>
              <a:t>доказанная вина </a:t>
            </a:r>
            <a:r>
              <a:rPr lang="ru-RU" dirty="0" err="1"/>
              <a:t>причинителя</a:t>
            </a:r>
            <a:r>
              <a:rPr lang="ru-RU" dirty="0"/>
              <a:t> вреда.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257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Ответственность уголовная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Лицо, совершившее преступление, обязано отвечать за свое деяние. Мера наказания определяется приговором суда. </a:t>
            </a:r>
          </a:p>
        </p:txBody>
      </p:sp>
    </p:spTree>
    <p:extLst>
      <p:ext uri="{BB962C8B-B14F-4D97-AF65-F5344CB8AC3E}">
        <p14:creationId xmlns:p14="http://schemas.microsoft.com/office/powerpoint/2010/main" val="1300934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Гражданская ответственность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Ответственность гражданская состоит в праве возложения невыгодных имущественных последствий на лицо, допустившее неправомерное поведение. Наиболее распространенная форма - возмещение убытков и уплата неустойки.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269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Основания для привлечения руководителей к гражданской ответственности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нарушение принципа добросовестности и разумности при управлении компанией, </a:t>
            </a:r>
          </a:p>
          <a:p>
            <a:r>
              <a:rPr lang="ru-RU" dirty="0"/>
              <a:t>(ст. 71 Федерального закона «Об акционерных обществах" и в ст. 44 "Об обществах с ограниченной ответственностью«)</a:t>
            </a:r>
          </a:p>
          <a:p>
            <a:r>
              <a:rPr lang="ru-RU" dirty="0"/>
              <a:t>несоблюдение определенных норм права. </a:t>
            </a:r>
          </a:p>
        </p:txBody>
      </p:sp>
    </p:spTree>
    <p:extLst>
      <p:ext uri="{BB962C8B-B14F-4D97-AF65-F5344CB8AC3E}">
        <p14:creationId xmlns:p14="http://schemas.microsoft.com/office/powerpoint/2010/main" val="624866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Административная ответственность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dirty="0"/>
              <a:t>а) дисциплинарная;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б) материальная</a:t>
            </a:r>
          </a:p>
        </p:txBody>
      </p:sp>
    </p:spTree>
    <p:extLst>
      <p:ext uri="{BB962C8B-B14F-4D97-AF65-F5344CB8AC3E}">
        <p14:creationId xmlns:p14="http://schemas.microsoft.com/office/powerpoint/2010/main" val="2208504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Дисциплинарная ответственность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Форма воздействия на нарушителей трудовой дисциплины путем наложения на них дисциплинарных взысканий.</a:t>
            </a:r>
          </a:p>
          <a:p>
            <a:endParaRPr lang="ru-RU" dirty="0"/>
          </a:p>
          <a:p>
            <a:r>
              <a:rPr lang="ru-RU" sz="2400" dirty="0"/>
              <a:t>Регулируется ТК ст. 160, 195 (ответственность руководителя)</a:t>
            </a:r>
          </a:p>
        </p:txBody>
      </p:sp>
    </p:spTree>
    <p:extLst>
      <p:ext uri="{BB962C8B-B14F-4D97-AF65-F5344CB8AC3E}">
        <p14:creationId xmlns:p14="http://schemas.microsoft.com/office/powerpoint/2010/main" val="223123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Ответственность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материальная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обязанность работника возместить предприятию (учреждению), в котором он работает, имущественный ущерб, причиненный по его вине. </a:t>
            </a:r>
          </a:p>
          <a:p>
            <a:endParaRPr lang="ru-RU" dirty="0"/>
          </a:p>
          <a:p>
            <a:r>
              <a:rPr lang="ru-RU" sz="2400" dirty="0"/>
              <a:t>ТК ст. 277 (Руководитель организации несет полную материальную ответственность за прямой действительный ущерб, причиненный организации)</a:t>
            </a:r>
          </a:p>
        </p:txBody>
      </p:sp>
    </p:spTree>
    <p:extLst>
      <p:ext uri="{BB962C8B-B14F-4D97-AF65-F5344CB8AC3E}">
        <p14:creationId xmlns:p14="http://schemas.microsoft.com/office/powerpoint/2010/main" val="1625626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Экономическая ответственность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Экономическое стимулирование предполагает не только материальное поощрение за хорошую работу, но и имущественную ответственность за плохие результаты хозяйственной деятельности.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Экономические санкции представляют собой принудительные меры, используемые при нарушении установленного порядка хозяйственной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74372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889606-A696-418C-8745-F4AAEC5C4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Профессиональная ответственность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AF0D88B-1442-40DF-9ED0-DA64D8794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Базируется на должностных инструкциях компании. Типо­вая должностная инструкция руководителя включает четыре раз­дела: общие положения, обязанности, права и ответственность.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2045182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ADA5A2-6829-4AD0-9A65-7103DA1F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Этическая ответственность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E9B043D-748F-4ABD-9C3D-3776D16FD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наступает в случае нарушения руководителем этических норм, представляющих собой систему об­щих ценностей и правил этики, соблюдение которых обязательно для всех работников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876025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04BE7B-EA22-4B47-B41D-6ABF73493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Партийная ответственность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36F9118-A5D1-43D1-89F8-11B7267A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наступает за деятельность пар­тийного функционера, существенно расходящуюся с уставными документами и решениями представляемой им политической организации.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647141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D57B17-907D-4929-955B-ECA92D94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50304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Последовательная схема формирования социальной</a:t>
            </a:r>
            <a:r>
              <a:rPr lang="ru-RU" dirty="0"/>
              <a:t> </a:t>
            </a:r>
            <a:r>
              <a:rPr lang="ru-RU" b="1" dirty="0"/>
              <a:t>ответственности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4090167-5B22-40D6-B59E-5CF0E3F25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Первый этап состоит из четырех последовательных стадий:</a:t>
            </a:r>
          </a:p>
          <a:p>
            <a:r>
              <a:rPr lang="ru-RU" dirty="0"/>
              <a:t>следование правилам своего «Я» (унаследованным или ра­нее приобретенным);</a:t>
            </a:r>
          </a:p>
          <a:p>
            <a:r>
              <a:rPr lang="ru-RU" dirty="0"/>
              <a:t>включение приемлемых правил, принятых в ближайшем окружении людей (производственном коллективе, нефор­мальном объединении);</a:t>
            </a:r>
          </a:p>
          <a:p>
            <a:r>
              <a:rPr lang="ru-RU" dirty="0"/>
              <a:t>использование преимущественно корпоративных правил;</a:t>
            </a:r>
          </a:p>
          <a:p>
            <a:r>
              <a:rPr lang="ru-RU" dirty="0"/>
              <a:t>полное подчинение корпоративным правилам.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6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D57B17-907D-4929-955B-ECA92D94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47392"/>
            <a:ext cx="8229600" cy="15414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Последовательная схема формирования социальной </a:t>
            </a:r>
            <a:r>
              <a:rPr lang="ru-RU" b="1" dirty="0"/>
              <a:t>ответственности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4090167-5B22-40D6-B59E-5CF0E3F25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Второй этап включает три стадии: </a:t>
            </a:r>
          </a:p>
          <a:p>
            <a:pPr marL="0" indent="0">
              <a:buNone/>
            </a:pPr>
            <a:r>
              <a:rPr lang="ru-RU" dirty="0"/>
              <a:t>• механистическое восприятие правил (так всегда было и будет);</a:t>
            </a:r>
          </a:p>
          <a:p>
            <a:pPr marL="0" indent="0">
              <a:buNone/>
            </a:pPr>
            <a:r>
              <a:rPr lang="ru-RU" dirty="0"/>
              <a:t>• связывание правил с общественными, культурными, науч­ными и другими авторитетами страны или мира;</a:t>
            </a:r>
          </a:p>
          <a:p>
            <a:pPr marL="0" indent="0">
              <a:buNone/>
            </a:pPr>
            <a:r>
              <a:rPr lang="ru-RU" dirty="0"/>
              <a:t>• связывание правил с конкретной общественно-полити­ческой и нравственной обстановкой, понимание возможно­сти их изменения, ликвидации или возникновения новых.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982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2DEEF7-4B4C-42D3-BA3A-DB3E7097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630"/>
            <a:ext cx="8229600" cy="135500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Параметры, влияющие на социальной ответственности: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94AADB6-0846-47F2-B9D6-3D83B0F74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 выданное подчиненному задание.</a:t>
            </a:r>
          </a:p>
          <a:p>
            <a:r>
              <a:rPr lang="ru-RU" dirty="0"/>
              <a:t>Возможность личности выдать за­дание;</a:t>
            </a:r>
          </a:p>
          <a:p>
            <a:r>
              <a:rPr lang="ru-RU" dirty="0"/>
              <a:t>Текущая способность личности формулировать задание;</a:t>
            </a:r>
          </a:p>
          <a:p>
            <a:r>
              <a:rPr lang="ru-RU" dirty="0"/>
              <a:t>Наличие прав и ответственности на выдачу задания;</a:t>
            </a:r>
          </a:p>
          <a:p>
            <a:r>
              <a:rPr lang="ru-RU" dirty="0"/>
              <a:t>Способность личности предотвра­тить возмущающие (мешающие) воздействия.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1094932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Экологическая ответственность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хозяйственная деятельность не может быть оправдана, если выгода от нее не превышает вызываемого ущерба;</a:t>
            </a:r>
          </a:p>
          <a:p>
            <a:r>
              <a:rPr lang="ru-RU" dirty="0"/>
              <a:t>ущерб окружающей среде должен быть на столь низком уровне, какой только может быть достигнут с учетом экономических и социальных факторов.</a:t>
            </a:r>
          </a:p>
        </p:txBody>
      </p:sp>
    </p:spTree>
    <p:extLst>
      <p:ext uri="{BB962C8B-B14F-4D97-AF65-F5344CB8AC3E}">
        <p14:creationId xmlns:p14="http://schemas.microsoft.com/office/powerpoint/2010/main" val="7985874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Другая 0">
      <a:dk1>
        <a:srgbClr val="262626"/>
      </a:dk1>
      <a:lt1>
        <a:srgbClr val="FFFFFF"/>
      </a:lt1>
      <a:dk2>
        <a:srgbClr val="4E4E4E"/>
      </a:dk2>
      <a:lt2>
        <a:srgbClr val="FFFFFF"/>
      </a:lt2>
      <a:accent1>
        <a:srgbClr val="4F3C62"/>
      </a:accent1>
      <a:accent2>
        <a:srgbClr val="AC87B3"/>
      </a:accent2>
      <a:accent3>
        <a:srgbClr val="9AC7D2"/>
      </a:accent3>
      <a:accent4>
        <a:srgbClr val="8C7256"/>
      </a:accent4>
      <a:accent5>
        <a:srgbClr val="4F3C62"/>
      </a:accent5>
      <a:accent6>
        <a:srgbClr val="AC87B3"/>
      </a:accent6>
      <a:hlink>
        <a:srgbClr val="9AC7D2"/>
      </a:hlink>
      <a:folHlink>
        <a:srgbClr val="B8B8B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 slides</Template>
  <TotalTime>138</TotalTime>
  <Words>619</Words>
  <Application>Microsoft Office PowerPoint</Application>
  <PresentationFormat>Экран (4:3)</PresentationFormat>
  <Paragraphs>87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1_Office Theme</vt:lpstr>
      <vt:lpstr>Управленческие решения и ответственность</vt:lpstr>
      <vt:lpstr>Основные понятия</vt:lpstr>
      <vt:lpstr>Виды ответственности</vt:lpstr>
      <vt:lpstr>Виды ответственности</vt:lpstr>
      <vt:lpstr>По уровню субъекта (социальной организации) различают ответственность</vt:lpstr>
      <vt:lpstr>Временному признаку </vt:lpstr>
      <vt:lpstr>Правовая (юридическая) ответственность </vt:lpstr>
      <vt:lpstr>Условиями возникновения юридической ответственности являются:</vt:lpstr>
      <vt:lpstr>Ответственность уголовная</vt:lpstr>
      <vt:lpstr>Гражданская ответственность </vt:lpstr>
      <vt:lpstr>Основания для привлечения руководителей к гражданской ответственности </vt:lpstr>
      <vt:lpstr>Административная ответственность</vt:lpstr>
      <vt:lpstr>Дисциплинарная ответственность</vt:lpstr>
      <vt:lpstr>Ответственность материальная</vt:lpstr>
      <vt:lpstr>Экономическая ответственность </vt:lpstr>
      <vt:lpstr>Профессиональная ответственность</vt:lpstr>
      <vt:lpstr>Этическая ответственность</vt:lpstr>
      <vt:lpstr>Партийная ответственность </vt:lpstr>
      <vt:lpstr>Последовательная схема формирования социальной ответственности</vt:lpstr>
      <vt:lpstr>Последовательная схема формирования социальной ответственности</vt:lpstr>
      <vt:lpstr>Параметры, влияющие на социальной ответственности:</vt:lpstr>
      <vt:lpstr>Экологическая ответственность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Управленческие решения и ответственность</dc:title>
  <dc:creator>Шумик Екатерина</dc:creator>
  <cp:lastModifiedBy>Шумик Екатерина</cp:lastModifiedBy>
  <cp:revision>10</cp:revision>
  <dcterms:created xsi:type="dcterms:W3CDTF">2018-11-12T03:29:43Z</dcterms:created>
  <dcterms:modified xsi:type="dcterms:W3CDTF">2018-11-16T01:48:59Z</dcterms:modified>
</cp:coreProperties>
</file>