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84" r:id="rId2"/>
    <p:sldId id="264" r:id="rId3"/>
    <p:sldId id="281" r:id="rId4"/>
    <p:sldId id="282" r:id="rId5"/>
    <p:sldId id="283" r:id="rId6"/>
    <p:sldId id="306" r:id="rId7"/>
    <p:sldId id="307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308" r:id="rId18"/>
    <p:sldId id="309" r:id="rId19"/>
    <p:sldId id="310" r:id="rId20"/>
    <p:sldId id="296" r:id="rId21"/>
    <p:sldId id="297" r:id="rId22"/>
    <p:sldId id="300" r:id="rId23"/>
    <p:sldId id="301" r:id="rId24"/>
    <p:sldId id="302" r:id="rId25"/>
    <p:sldId id="303" r:id="rId26"/>
    <p:sldId id="304" r:id="rId27"/>
    <p:sldId id="305" r:id="rId28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861C3E0-95E9-410D-8FBF-60636765816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/>
              <a:t>Образец заголовка</a:t>
            </a:r>
            <a:endParaRPr lang="en-US" altLang="ru-RU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816A883-23F9-47F5-A493-C9AF7F4D22E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/>
              <a:t>Образец подзаголовка</a:t>
            </a:r>
            <a:endParaRPr lang="en-US" altLang="ru-RU" noProof="0"/>
          </a:p>
        </p:txBody>
      </p:sp>
    </p:spTree>
    <p:extLst>
      <p:ext uri="{BB962C8B-B14F-4D97-AF65-F5344CB8AC3E}">
        <p14:creationId xmlns:p14="http://schemas.microsoft.com/office/powerpoint/2010/main" val="237206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61A47-05BF-4FD1-B5D1-E2CE199A8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F7199B-31B1-4A9B-88D9-25B7A4FFF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73613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FDCFF-1BB7-41D0-B84B-DA0A23C79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8CCB21-C94C-4BB7-A08E-6C12A5832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665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1920B-A417-4113-9737-A1041945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534DF-B3A6-44B6-B15E-DB2773434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2E34B6-4236-4C51-AA94-DA55DA124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4477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8B1488-288C-4D6D-8CDB-A76399C96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76D933-904B-4065-B076-002BD6EC0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6526E7-A513-470B-8CCB-DAFF9C287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731193-5409-4E96-BE63-BC5BCEE6B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F92114D-BFB5-4CA2-A276-77CF9DBA6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8206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633CD-8A0E-48FC-BACA-3654532B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50525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994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C8EEF-11D1-4663-B857-9F1C8BC4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48216E-6FFC-4ED7-99E3-7B89FF8D7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15B281-F3B8-4715-9199-5223DC920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08539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CCE44B-DDE7-4099-AA8B-CC6654D9C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CF8C3B9-69E7-4C8A-B51C-035BBFC3FB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06ACB2-116D-4BE3-8B1E-08A826669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9553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3DDCF-27D7-4E6B-960A-095D7FB6A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30B8F8-9EE9-4767-9F59-1ED71D9FD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35017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AD82AD7-54C5-46BC-AB2F-F20DBCAF0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1A221D-CB01-46D5-AD76-2430D46FF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33260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2B2AF-AFF4-46DD-BFD2-BA1ABFF06438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A41D-3011-4978-836C-85429A072E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04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637C781-D0B6-4BF9-8023-2684B88984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F35329A-8C93-4E49-A08D-5E9351C9E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8404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CF5EA-44E1-4CDB-8A87-31A3FF0D1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0800" y="3852909"/>
            <a:ext cx="10363200" cy="218594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Математические методы принятия управленческих решений на различных этапах</a:t>
            </a:r>
          </a:p>
        </p:txBody>
      </p:sp>
    </p:spTree>
    <p:extLst>
      <p:ext uri="{BB962C8B-B14F-4D97-AF65-F5344CB8AC3E}">
        <p14:creationId xmlns:p14="http://schemas.microsoft.com/office/powerpoint/2010/main" val="2634330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2773C6-8AA9-4430-9B26-14E0DCD7AB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Экспертный метод</a:t>
            </a:r>
          </a:p>
        </p:txBody>
      </p:sp>
    </p:spTree>
    <p:extLst>
      <p:ext uri="{BB962C8B-B14F-4D97-AF65-F5344CB8AC3E}">
        <p14:creationId xmlns:p14="http://schemas.microsoft.com/office/powerpoint/2010/main" val="39321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AE42FF-E493-4441-9A1A-6A92D08F2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Оценка согласованности оценок экспертов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A0B936-6F1A-422B-A47A-F107E1D6E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>
                <a:solidFill>
                  <a:schemeClr val="bg2"/>
                </a:solidFill>
              </a:rPr>
              <a:t>коэффициент вариации </a:t>
            </a:r>
          </a:p>
          <a:p>
            <a:r>
              <a:rPr lang="ru-RU" dirty="0">
                <a:solidFill>
                  <a:schemeClr val="bg2"/>
                </a:solidFill>
              </a:rPr>
              <a:t>коэффициент </a:t>
            </a:r>
            <a:r>
              <a:rPr lang="ru-RU" dirty="0" err="1">
                <a:solidFill>
                  <a:schemeClr val="bg2"/>
                </a:solidFill>
              </a:rPr>
              <a:t>конкордации</a:t>
            </a:r>
            <a:r>
              <a:rPr lang="ru-RU" dirty="0">
                <a:solidFill>
                  <a:schemeClr val="bg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77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F43C2-B320-400E-BA65-60C623FCC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Коэффициент вариации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2A150744-ADF0-4D5C-9D10-75031316B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ru-RU" dirty="0">
                    <a:solidFill>
                      <a:schemeClr val="bg2"/>
                    </a:solidFill>
                  </a:rPr>
                  <a:t>а) Вычисляется дисперсия </a:t>
                </a:r>
                <a:r>
                  <a:rPr lang="ru-RU" dirty="0" err="1">
                    <a:solidFill>
                      <a:schemeClr val="bg2"/>
                    </a:solidFill>
                  </a:rPr>
                  <a:t>Dj</a:t>
                </a:r>
                <a:r>
                  <a:rPr lang="ru-RU" dirty="0">
                    <a:solidFill>
                      <a:schemeClr val="bg2"/>
                    </a:solidFill>
                  </a:rPr>
                  <a:t> оценок, данных j-</a:t>
                </a:r>
                <a:r>
                  <a:rPr lang="ru-RU" dirty="0" err="1">
                    <a:solidFill>
                      <a:schemeClr val="bg2"/>
                    </a:solidFill>
                  </a:rPr>
                  <a:t>му</a:t>
                </a:r>
                <a:r>
                  <a:rPr lang="ru-RU" dirty="0">
                    <a:solidFill>
                      <a:schemeClr val="bg2"/>
                    </a:solidFill>
                  </a:rPr>
                  <a:t> сравниваемому объекту: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𝐷𝑗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𝑚𝑗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∑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𝐶𝑖𝑗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𝑀𝑗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bg2"/>
                  </a:solidFill>
                </a:endParaRPr>
              </a:p>
              <a:p>
                <a:pPr marL="0" indent="0">
                  <a:buNone/>
                </a:pPr>
                <a:r>
                  <a:rPr lang="ru-RU" dirty="0">
                    <a:solidFill>
                      <a:schemeClr val="bg2"/>
                    </a:solidFill>
                  </a:rPr>
                  <a:t>б) Определяется среднее квадратическое отклонение оценок, полученных j-</a:t>
                </a:r>
                <a:r>
                  <a:rPr lang="ru-RU" dirty="0" err="1">
                    <a:solidFill>
                      <a:schemeClr val="bg2"/>
                    </a:solidFill>
                  </a:rPr>
                  <a:t>ым</a:t>
                </a:r>
                <a:r>
                  <a:rPr lang="ru-RU" dirty="0">
                    <a:solidFill>
                      <a:schemeClr val="bg2"/>
                    </a:solidFill>
                  </a:rPr>
                  <a:t> сравниваемым объектом: </a:t>
                </a:r>
                <a:endParaRPr lang="en-US" dirty="0">
                  <a:solidFill>
                    <a:schemeClr val="bg2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𝐷𝑗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chemeClr val="bg2"/>
                  </a:solidFill>
                </a:endParaRPr>
              </a:p>
              <a:p>
                <a:pPr marL="0" indent="0">
                  <a:buNone/>
                </a:pPr>
                <a:r>
                  <a:rPr lang="ru-RU" dirty="0">
                    <a:solidFill>
                      <a:schemeClr val="bg2"/>
                    </a:solidFill>
                  </a:rPr>
                  <a:t>в) Определяется коэффициент вариации оценок, полученных j-</a:t>
                </a:r>
                <a:r>
                  <a:rPr lang="ru-RU" dirty="0" err="1">
                    <a:solidFill>
                      <a:schemeClr val="bg2"/>
                    </a:solidFill>
                  </a:rPr>
                  <a:t>ым</a:t>
                </a:r>
                <a:r>
                  <a:rPr lang="ru-RU" dirty="0">
                    <a:solidFill>
                      <a:schemeClr val="bg2"/>
                    </a:solidFill>
                  </a:rPr>
                  <a:t> сравниваемым объектом:</a:t>
                </a:r>
                <a:endParaRPr lang="en-US" dirty="0">
                  <a:solidFill>
                    <a:schemeClr val="bg2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𝑉𝑗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𝑀𝑗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2A150744-ADF0-4D5C-9D10-75031316B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0" t="-29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917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468AC-D3FE-4A53-9703-A96B7D2A3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Коэффициент </a:t>
            </a:r>
            <a:r>
              <a:rPr lang="ru-RU" dirty="0" err="1">
                <a:solidFill>
                  <a:schemeClr val="bg2"/>
                </a:solidFill>
              </a:rPr>
              <a:t>конкордации</a:t>
            </a:r>
            <a:r>
              <a:rPr lang="ru-RU" dirty="0">
                <a:solidFill>
                  <a:schemeClr val="bg2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9E1BFF35-64D9-4215-AF44-4EA399B4DD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bg2"/>
                  </a:solidFill>
                </a:endParaRPr>
              </a:p>
              <a:p>
                <a:pPr marL="0" indent="0">
                  <a:buNone/>
                </a:pPr>
                <a:r>
                  <a:rPr lang="ru-RU" dirty="0">
                    <a:solidFill>
                      <a:schemeClr val="bg2"/>
                    </a:solidFill>
                  </a:rPr>
                  <a:t>где:</a:t>
                </a:r>
                <a:br>
                  <a:rPr lang="ru-RU" dirty="0">
                    <a:solidFill>
                      <a:schemeClr val="bg2"/>
                    </a:solidFill>
                  </a:rPr>
                </a:br>
                <a:br>
                  <a:rPr lang="ru-RU" dirty="0">
                    <a:solidFill>
                      <a:schemeClr val="bg2"/>
                    </a:solidFill>
                  </a:rPr>
                </a:br>
                <a:r>
                  <a:rPr lang="en-US" dirty="0">
                    <a:solidFill>
                      <a:schemeClr val="bg2"/>
                    </a:solidFill>
                  </a:rPr>
                  <a:t>	</a:t>
                </a:r>
                <a:r>
                  <a:rPr lang="ru-RU" dirty="0">
                    <a:solidFill>
                      <a:schemeClr val="bg2"/>
                    </a:solidFill>
                  </a:rPr>
                  <a:t>m - число экспертов в группе,</a:t>
                </a:r>
                <a:br>
                  <a:rPr lang="ru-RU" dirty="0">
                    <a:solidFill>
                      <a:schemeClr val="bg2"/>
                    </a:solidFill>
                  </a:rPr>
                </a:br>
                <a:br>
                  <a:rPr lang="ru-RU" dirty="0">
                    <a:solidFill>
                      <a:schemeClr val="bg2"/>
                    </a:solidFill>
                  </a:rPr>
                </a:br>
                <a:r>
                  <a:rPr lang="en-US" dirty="0">
                    <a:solidFill>
                      <a:schemeClr val="bg2"/>
                    </a:solidFill>
                  </a:rPr>
                  <a:t>	</a:t>
                </a:r>
                <a:r>
                  <a:rPr lang="ru-RU" dirty="0">
                    <a:solidFill>
                      <a:schemeClr val="bg2"/>
                    </a:solidFill>
                  </a:rPr>
                  <a:t>n - число факторов,</a:t>
                </a:r>
                <a:br>
                  <a:rPr lang="ru-RU" dirty="0">
                    <a:solidFill>
                      <a:schemeClr val="bg2"/>
                    </a:solidFill>
                  </a:rPr>
                </a:br>
                <a:br>
                  <a:rPr lang="ru-RU" dirty="0">
                    <a:solidFill>
                      <a:schemeClr val="bg2"/>
                    </a:solidFill>
                  </a:rPr>
                </a:br>
                <a:r>
                  <a:rPr lang="en-US" dirty="0">
                    <a:solidFill>
                      <a:schemeClr val="bg2"/>
                    </a:solidFill>
                  </a:rPr>
                  <a:t>	</a:t>
                </a:r>
                <a:r>
                  <a:rPr lang="ru-RU" dirty="0">
                    <a:solidFill>
                      <a:schemeClr val="bg2"/>
                    </a:solidFill>
                  </a:rPr>
                  <a:t>S - сумма квадратов разностей рангов (отклонений от среднего).</a:t>
                </a:r>
                <a:br>
                  <a:rPr lang="ru-RU" dirty="0">
                    <a:solidFill>
                      <a:schemeClr val="bg2"/>
                    </a:solidFill>
                  </a:rPr>
                </a:br>
                <a:endParaRPr lang="ru-RU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9E1BFF35-64D9-4215-AF44-4EA399B4DD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8444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1A6F6D-502C-43E4-B3E0-39B0ED39A2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2"/>
                </a:solidFill>
              </a:rPr>
              <a:t>ОБЛАСТЬ ДОПУСТИМЫХ РЕШЕНИЙ  В ЗАДАЧАХ УПРАВЛЕНИЯ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231E9C-C075-4506-B698-2F60CCB560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121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01E28A-AF8B-45F9-A514-4A4F10A5E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344" y="1106919"/>
            <a:ext cx="9753600" cy="71596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Пример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98C156-F118-488E-A4B5-4A7BA6DF5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917577"/>
            <a:ext cx="9753600" cy="4711823"/>
          </a:xfrm>
        </p:spPr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Производственный объект выпускает два типа продукции. Для этого используется один ресурс (деньги). Орган управления формирует планы по выпуску продукции. Стоимость выпуска единицы продукции каждого типа составляет 1 и 2 денежных единицы соответственно. Величина оборотных средств составляет 100 денежных единиц. </a:t>
            </a:r>
          </a:p>
          <a:p>
            <a:r>
              <a:rPr lang="ru-RU" dirty="0">
                <a:solidFill>
                  <a:schemeClr val="bg2"/>
                </a:solidFill>
              </a:rPr>
              <a:t>Определите область допустимых значений</a:t>
            </a:r>
          </a:p>
        </p:txBody>
      </p:sp>
    </p:spTree>
    <p:extLst>
      <p:ext uri="{BB962C8B-B14F-4D97-AF65-F5344CB8AC3E}">
        <p14:creationId xmlns:p14="http://schemas.microsoft.com/office/powerpoint/2010/main" val="3901141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3A2C10-06C0-4FE0-A8BB-6D7DB4B57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Применение линейного программирования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B3B874-DCDA-424A-9E5B-485A380A3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Компания, специализирующаяся на производстве и поставке оборудования для гольфа, решила выйти на рынок со стандартными (средними) и улучшенными (более дорогими) сумками. Дистрибьютору компании очень понравились новые продукты, и он согласился купить все, что она сумеет произвести в ближайшие три месяца. Требуется определить, сколько средних и дорогих сумок надо произвести, чтобы получить максимальную прибыль.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Производство сумок включает следующие этапы:</a:t>
            </a:r>
          </a:p>
          <a:p>
            <a:r>
              <a:rPr lang="ru-RU" dirty="0">
                <a:solidFill>
                  <a:schemeClr val="bg2"/>
                </a:solidFill>
              </a:rPr>
              <a:t>Кройка и окраска материала.</a:t>
            </a:r>
          </a:p>
          <a:p>
            <a:r>
              <a:rPr lang="ru-RU" dirty="0">
                <a:solidFill>
                  <a:schemeClr val="bg2"/>
                </a:solidFill>
              </a:rPr>
              <a:t>Шитье.</a:t>
            </a:r>
          </a:p>
          <a:p>
            <a:r>
              <a:rPr lang="ru-RU" dirty="0">
                <a:solidFill>
                  <a:schemeClr val="bg2"/>
                </a:solidFill>
              </a:rPr>
              <a:t>Финишная отделка.</a:t>
            </a:r>
          </a:p>
          <a:p>
            <a:r>
              <a:rPr lang="ru-RU" dirty="0">
                <a:solidFill>
                  <a:schemeClr val="bg2"/>
                </a:solidFill>
              </a:rPr>
              <a:t>Контроль и упаковка</a:t>
            </a:r>
          </a:p>
        </p:txBody>
      </p:sp>
    </p:spTree>
    <p:extLst>
      <p:ext uri="{BB962C8B-B14F-4D97-AF65-F5344CB8AC3E}">
        <p14:creationId xmlns:p14="http://schemas.microsoft.com/office/powerpoint/2010/main" val="1962236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1A9C62F-80BD-4C70-8A27-2F58423BD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8926"/>
            <a:ext cx="10515600" cy="5780148"/>
          </a:xfrm>
        </p:spPr>
        <p:txBody>
          <a:bodyPr/>
          <a:lstStyle/>
          <a:p>
            <a:pPr marL="0" indent="457200" algn="just">
              <a:buNone/>
            </a:pPr>
            <a:r>
              <a:rPr lang="ru-RU" sz="2400" dirty="0">
                <a:solidFill>
                  <a:schemeClr val="bg2"/>
                </a:solidFill>
              </a:rPr>
              <a:t>Руководитель производственного участка определил затраты времени (в часах) на каждую операцию по обоим видам сумок: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81F7DD7-970C-4372-B9DE-708B56C8B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410728"/>
              </p:ext>
            </p:extLst>
          </p:nvPr>
        </p:nvGraphicFramePr>
        <p:xfrm>
          <a:off x="1332302" y="1375274"/>
          <a:ext cx="9527395" cy="2665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6622">
                  <a:extLst>
                    <a:ext uri="{9D8B030D-6E8A-4147-A177-3AD203B41FA5}">
                      <a16:colId xmlns:a16="http://schemas.microsoft.com/office/drawing/2014/main" val="1803518621"/>
                    </a:ext>
                  </a:extLst>
                </a:gridCol>
                <a:gridCol w="1654336">
                  <a:extLst>
                    <a:ext uri="{9D8B030D-6E8A-4147-A177-3AD203B41FA5}">
                      <a16:colId xmlns:a16="http://schemas.microsoft.com/office/drawing/2014/main" val="3018126358"/>
                    </a:ext>
                  </a:extLst>
                </a:gridCol>
                <a:gridCol w="1541253">
                  <a:extLst>
                    <a:ext uri="{9D8B030D-6E8A-4147-A177-3AD203B41FA5}">
                      <a16:colId xmlns:a16="http://schemas.microsoft.com/office/drawing/2014/main" val="2113074518"/>
                    </a:ext>
                  </a:extLst>
                </a:gridCol>
                <a:gridCol w="2269705">
                  <a:extLst>
                    <a:ext uri="{9D8B030D-6E8A-4147-A177-3AD203B41FA5}">
                      <a16:colId xmlns:a16="http://schemas.microsoft.com/office/drawing/2014/main" val="3329736004"/>
                    </a:ext>
                  </a:extLst>
                </a:gridCol>
                <a:gridCol w="1905479">
                  <a:extLst>
                    <a:ext uri="{9D8B030D-6E8A-4147-A177-3AD203B41FA5}">
                      <a16:colId xmlns:a16="http://schemas.microsoft.com/office/drawing/2014/main" val="2574251685"/>
                    </a:ext>
                  </a:extLst>
                </a:gridCol>
              </a:tblGrid>
              <a:tr h="781330">
                <a:tc>
                  <a:txBody>
                    <a:bodyPr/>
                    <a:lstStyle/>
                    <a:p>
                      <a:r>
                        <a:rPr lang="ru-RU" sz="2400" dirty="0"/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Кройка и окраска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Шитье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Финишная отделка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Контроль и упаковка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900548"/>
                  </a:ext>
                </a:extLst>
              </a:tr>
              <a:tr h="70024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2"/>
                          </a:solidFill>
                        </a:rPr>
                        <a:t>Стандартная сумка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bg2"/>
                          </a:solidFill>
                        </a:rPr>
                        <a:t>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2"/>
                          </a:solidFill>
                        </a:rPr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bg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bg2"/>
                          </a:solidFill>
                        </a:rPr>
                        <a:t>1/10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00284"/>
                  </a:ext>
                </a:extLst>
              </a:tr>
              <a:tr h="102000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2"/>
                          </a:solidFill>
                        </a:rPr>
                        <a:t>Улучшенная сумка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bg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bg2"/>
                          </a:solidFill>
                        </a:rPr>
                        <a:t>5/6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bg2"/>
                          </a:solidFill>
                        </a:rPr>
                        <a:t>2/3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bg2"/>
                          </a:solidFill>
                        </a:rPr>
                        <a:t>1/4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79204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8F9BAE5-2E09-4DF1-A75F-F029C252179E}"/>
              </a:ext>
            </a:extLst>
          </p:cNvPr>
          <p:cNvSpPr txBox="1"/>
          <p:nvPr/>
        </p:nvSpPr>
        <p:spPr>
          <a:xfrm>
            <a:off x="838200" y="4045741"/>
            <a:ext cx="1051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dirty="0">
                <a:solidFill>
                  <a:schemeClr val="bg2"/>
                </a:solidFill>
              </a:rPr>
              <a:t>Финансовая группа определила, что с учетом всех издержек одна стандартная сумка даст 10 долларов прибыли, а одна улучшенная – 9 долларов. Руководитель производственного участка установил, что с учетом имеющихся людей и оборудования в течение трех месяцев производственные возможности будут составлять 630 ч на кройку и окрашивание, 600 ч на шитье, 708 ч на финишную отделку и 135 ч на контроль и упаковку. </a:t>
            </a:r>
          </a:p>
        </p:txBody>
      </p:sp>
    </p:spTree>
    <p:extLst>
      <p:ext uri="{BB962C8B-B14F-4D97-AF65-F5344CB8AC3E}">
        <p14:creationId xmlns:p14="http://schemas.microsoft.com/office/powerpoint/2010/main" val="1055805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C04A1-2BD7-4552-A780-A5AFDBD9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198484"/>
            <a:ext cx="9753600" cy="935115"/>
          </a:xfrm>
        </p:spPr>
        <p:txBody>
          <a:bodyPr/>
          <a:lstStyle/>
          <a:p>
            <a:r>
              <a:rPr lang="ru-RU" sz="4000" dirty="0">
                <a:solidFill>
                  <a:schemeClr val="bg2"/>
                </a:solidFill>
              </a:rPr>
              <a:t>Типичные задачи, решаемые методом линейного программирования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B0ACFD-74B7-471C-8220-A8DFA03BE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6" y="2805344"/>
            <a:ext cx="10515600" cy="3662810"/>
          </a:xfrm>
        </p:spPr>
        <p:txBody>
          <a:bodyPr>
            <a:normAutofit fontScale="55000" lnSpcReduction="20000"/>
          </a:bodyPr>
          <a:lstStyle/>
          <a:p>
            <a:pPr marL="0" indent="457200">
              <a:buNone/>
            </a:pPr>
            <a:r>
              <a:rPr lang="ru-RU" dirty="0">
                <a:solidFill>
                  <a:schemeClr val="bg2"/>
                </a:solidFill>
              </a:rPr>
              <a:t>1. Производитель продукции желает подготовить график производства и политику запасов, которые должны удовлетворить запросы будущих периодов. В идеале график и политика запасов должны обеспечить запросы при одновременной минимизации издержек на производство и запасы.</a:t>
            </a:r>
          </a:p>
          <a:p>
            <a:pPr marL="0" indent="457200">
              <a:buNone/>
            </a:pPr>
            <a:r>
              <a:rPr lang="ru-RU" dirty="0">
                <a:solidFill>
                  <a:schemeClr val="bg2"/>
                </a:solidFill>
              </a:rPr>
              <a:t>2. Финансовый аналитик должен выбрать портфель инвестиций из различных альтернатив капиталовложений и облигаций. Аналитик желает получить максимальный доход от инвестиций.</a:t>
            </a:r>
          </a:p>
          <a:p>
            <a:pPr marL="0" indent="457200">
              <a:buNone/>
            </a:pPr>
            <a:r>
              <a:rPr lang="ru-RU" dirty="0">
                <a:solidFill>
                  <a:schemeClr val="bg2"/>
                </a:solidFill>
              </a:rPr>
              <a:t>3. Менеджер по маркетингу желает определить оптимальное распределение фиксированного бюджета рекламы между альтернативными рекламными средствами, такими как радио, телевидение, газеты и журналы, так, чтобы был достигнут максимальный рекламный эффект.</a:t>
            </a:r>
          </a:p>
          <a:p>
            <a:pPr marL="0" indent="457200">
              <a:buNone/>
            </a:pPr>
            <a:r>
              <a:rPr lang="ru-RU" dirty="0">
                <a:solidFill>
                  <a:schemeClr val="bg2"/>
                </a:solidFill>
              </a:rPr>
              <a:t>4. Компания имеет универсальные магазины в ряде городов. С учетом запросов потребителей на </a:t>
            </a:r>
            <a:r>
              <a:rPr lang="ru-RU" dirty="0" err="1">
                <a:solidFill>
                  <a:schemeClr val="bg2"/>
                </a:solidFill>
              </a:rPr>
              <a:t>еѐ</a:t>
            </a:r>
            <a:r>
              <a:rPr lang="ru-RU" dirty="0">
                <a:solidFill>
                  <a:schemeClr val="bg2"/>
                </a:solidFill>
              </a:rPr>
              <a:t> продукцию компания желает определить, какой магазин какое количество продукции должен поставить потребителям, чтобы при этом транспортные расходы были минимальными.</a:t>
            </a:r>
          </a:p>
        </p:txBody>
      </p:sp>
    </p:spTree>
    <p:extLst>
      <p:ext uri="{BB962C8B-B14F-4D97-AF65-F5344CB8AC3E}">
        <p14:creationId xmlns:p14="http://schemas.microsoft.com/office/powerpoint/2010/main" val="1148759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58F6E-4737-4D68-8D75-D8B73334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Функция цели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B2A27E-A395-41C0-A232-D4314D0E4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Z = 10X1 + 9X2</a:t>
            </a:r>
            <a:endParaRPr lang="ru-RU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Где: X1 и X2 переменными решения,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         Z            функции цели. </a:t>
            </a:r>
          </a:p>
          <a:p>
            <a:pPr marL="0" indent="0">
              <a:buNone/>
            </a:pPr>
            <a:endParaRPr lang="ru-RU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Цель компании   -    </a:t>
            </a:r>
            <a:r>
              <a:rPr lang="pl-PL" dirty="0">
                <a:solidFill>
                  <a:schemeClr val="bg2"/>
                </a:solidFill>
              </a:rPr>
              <a:t>max Z = max(10X1 + 9X2 ).</a:t>
            </a:r>
            <a:endParaRPr lang="ru-RU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373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15CD1-BE87-4D82-BF35-45890B2B0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151308"/>
            <a:ext cx="9753600" cy="715962"/>
          </a:xfrm>
        </p:spPr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Ограничения (граничные условия)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45982E-0EBA-468B-9EEF-CE68DA460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015231"/>
            <a:ext cx="9753600" cy="4614169"/>
          </a:xfrm>
        </p:spPr>
        <p:txBody>
          <a:bodyPr/>
          <a:lstStyle/>
          <a:p>
            <a:r>
              <a:rPr lang="en-US" sz="2400" dirty="0">
                <a:solidFill>
                  <a:schemeClr val="bg2"/>
                </a:solidFill>
              </a:rPr>
              <a:t>7/10 X1 + 1∙X2</a:t>
            </a:r>
            <a:r>
              <a:rPr lang="ru-RU" sz="2400" dirty="0">
                <a:solidFill>
                  <a:schemeClr val="bg2"/>
                </a:solidFill>
              </a:rPr>
              <a:t> - время, необходимое на первую операцию (кройка и окраска)</a:t>
            </a:r>
          </a:p>
          <a:p>
            <a:r>
              <a:rPr lang="en-US" sz="2400" dirty="0">
                <a:solidFill>
                  <a:schemeClr val="bg2"/>
                </a:solidFill>
              </a:rPr>
              <a:t>7/10 X1 + 1 X2 &lt; 630.</a:t>
            </a:r>
          </a:p>
          <a:p>
            <a:r>
              <a:rPr lang="en-US" sz="2400" dirty="0">
                <a:solidFill>
                  <a:schemeClr val="bg2"/>
                </a:solidFill>
              </a:rPr>
              <a:t>1/2 X1 + 5/6 X2 &lt; 600  </a:t>
            </a:r>
            <a:r>
              <a:rPr lang="ru-RU" sz="2400" dirty="0">
                <a:solidFill>
                  <a:schemeClr val="bg2"/>
                </a:solidFill>
              </a:rPr>
              <a:t>Ограничение, связанное с операцией шитья </a:t>
            </a:r>
            <a:endParaRPr lang="en-US" sz="2400" dirty="0">
              <a:solidFill>
                <a:schemeClr val="bg2"/>
              </a:solidFill>
            </a:endParaRPr>
          </a:p>
          <a:p>
            <a:r>
              <a:rPr lang="en-US" sz="2400" dirty="0">
                <a:solidFill>
                  <a:schemeClr val="bg2"/>
                </a:solidFill>
              </a:rPr>
              <a:t>1 X1 + 2/3 X2 &lt; 708 </a:t>
            </a:r>
            <a:r>
              <a:rPr lang="ru-RU" sz="2400" dirty="0">
                <a:solidFill>
                  <a:schemeClr val="bg2"/>
                </a:solidFill>
              </a:rPr>
              <a:t>Ограничение, связанное с финишной отделкой </a:t>
            </a:r>
            <a:endParaRPr lang="en-US" sz="2400" dirty="0">
              <a:solidFill>
                <a:schemeClr val="bg2"/>
              </a:solidFill>
            </a:endParaRPr>
          </a:p>
          <a:p>
            <a:r>
              <a:rPr lang="en-US" sz="2400" dirty="0">
                <a:solidFill>
                  <a:schemeClr val="bg2"/>
                </a:solidFill>
              </a:rPr>
              <a:t>1/10 X1 + 1/4 X2 &lt; 135   </a:t>
            </a:r>
            <a:r>
              <a:rPr lang="ru-RU" sz="2400" dirty="0">
                <a:solidFill>
                  <a:schemeClr val="bg2"/>
                </a:solidFill>
              </a:rPr>
              <a:t>Ограничение, связанное с контролем и упаковкой </a:t>
            </a:r>
          </a:p>
        </p:txBody>
      </p:sp>
    </p:spTree>
    <p:extLst>
      <p:ext uri="{BB962C8B-B14F-4D97-AF65-F5344CB8AC3E}">
        <p14:creationId xmlns:p14="http://schemas.microsoft.com/office/powerpoint/2010/main" val="2142253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C56F4-82B7-4DC1-A202-06418FDAC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Условия применимости метода линейного программирования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422F5F-3C8E-45CA-94F9-CA2B73387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1. Пропорциональность (вклад в функцию цели и в количество ресурса, определяемого каждым ограничением, пропорционален величине каждой переменной).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2. Аддитивность (функция цели и суммарный ресурс могут быть определены суммированием вклада всех переменных).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3. Делимость означает, что все переменные непрерывны. Условие делимости плюс </a:t>
            </a:r>
            <a:r>
              <a:rPr lang="ru-RU" dirty="0" err="1">
                <a:solidFill>
                  <a:schemeClr val="bg2"/>
                </a:solidFill>
              </a:rPr>
              <a:t>неотрицательность</a:t>
            </a:r>
            <a:r>
              <a:rPr lang="ru-RU" dirty="0">
                <a:solidFill>
                  <a:schemeClr val="bg2"/>
                </a:solidFill>
              </a:rPr>
              <a:t> означают, что переменные решения могут принимать любые значения, большие или равные нулю. </a:t>
            </a:r>
          </a:p>
        </p:txBody>
      </p:sp>
    </p:spTree>
    <p:extLst>
      <p:ext uri="{BB962C8B-B14F-4D97-AF65-F5344CB8AC3E}">
        <p14:creationId xmlns:p14="http://schemas.microsoft.com/office/powerpoint/2010/main" val="2432345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40483-3318-4255-9D6F-A01080318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Графическое решение </a:t>
            </a:r>
            <a:endParaRPr lang="en-US" sz="4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4CCBCAB-D0E5-4353-8EC1-C98617301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7073" y="262408"/>
            <a:ext cx="8058876" cy="58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83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B6621-A6CA-4E62-A5B1-32C931F2C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Определение области допустимых решений </a:t>
            </a:r>
            <a:endParaRPr lang="en-US" sz="4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BFDB69E-EB83-45EE-BAD1-F4E50FF9B6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8812" y="237802"/>
            <a:ext cx="7810069" cy="583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59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F7D608-D6CA-465D-B2C7-81BD069E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Нахождение оптимального решения </a:t>
            </a:r>
            <a:endParaRPr lang="en-US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4B6CA8C-7326-4F33-B2E2-5F5A38270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295" y="187192"/>
            <a:ext cx="6769051" cy="639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08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24487-E352-4038-9C93-57718C5555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2"/>
                </a:solidFill>
              </a:rPr>
              <a:t>МНОГОКРИТЕРИАЛЬНОСТЬ В УПРАВЛЕНИИ 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F2261E-7CE3-44C1-89C1-F338FE4A47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587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9BC82-ABC4-4168-9320-FF7391491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Пример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AC55E7-1FC0-42AB-9522-76E8E8510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600" dirty="0">
                <a:solidFill>
                  <a:schemeClr val="bg2"/>
                </a:solidFill>
              </a:rPr>
              <a:t>Деятельность предприятия оценивается тремя показателями: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bg2"/>
                </a:solidFill>
              </a:rPr>
              <a:t> – прибыль (млн. руб.) – Х1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bg2"/>
                </a:solidFill>
              </a:rPr>
              <a:t> – рентабельность продукции (%) – Х2 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bg2"/>
                </a:solidFill>
              </a:rPr>
              <a:t>– средняя заработная плата работников (тыс. руб./мес.) – Х3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bg2"/>
                </a:solidFill>
              </a:rPr>
              <a:t>Известны значения указанных показателей за предшествующий период, а именно Х1(-)=120, Х2(-)=18, Х3(-)=8,5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bg2"/>
                </a:solidFill>
              </a:rPr>
              <a:t>Коэффициенты относительной важности каждого показателя:</a:t>
            </a:r>
          </a:p>
          <a:p>
            <a:pPr marL="0" indent="0">
              <a:buNone/>
            </a:pPr>
            <a:r>
              <a:rPr lang="el-GR" sz="2600" dirty="0">
                <a:solidFill>
                  <a:schemeClr val="bg2"/>
                </a:solidFill>
              </a:rPr>
              <a:t>β</a:t>
            </a:r>
            <a:r>
              <a:rPr lang="ru-RU" sz="2600" dirty="0">
                <a:solidFill>
                  <a:schemeClr val="bg2"/>
                </a:solidFill>
              </a:rPr>
              <a:t>1=0,4; </a:t>
            </a:r>
            <a:r>
              <a:rPr lang="el-GR" sz="2600" dirty="0">
                <a:solidFill>
                  <a:schemeClr val="bg2"/>
                </a:solidFill>
              </a:rPr>
              <a:t>β</a:t>
            </a:r>
            <a:r>
              <a:rPr lang="ru-RU" sz="2600" dirty="0">
                <a:solidFill>
                  <a:schemeClr val="bg2"/>
                </a:solidFill>
              </a:rPr>
              <a:t>2=0,4; </a:t>
            </a:r>
            <a:r>
              <a:rPr lang="el-GR" sz="2600" dirty="0">
                <a:solidFill>
                  <a:schemeClr val="bg2"/>
                </a:solidFill>
              </a:rPr>
              <a:t>β</a:t>
            </a:r>
            <a:r>
              <a:rPr lang="ru-RU" sz="2600" dirty="0">
                <a:solidFill>
                  <a:schemeClr val="bg2"/>
                </a:solidFill>
              </a:rPr>
              <a:t>3=0,4;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2429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6EBC1-89E3-4999-B064-828BF9F95A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Теории очередей</a:t>
            </a:r>
          </a:p>
        </p:txBody>
      </p:sp>
    </p:spTree>
    <p:extLst>
      <p:ext uri="{BB962C8B-B14F-4D97-AF65-F5344CB8AC3E}">
        <p14:creationId xmlns:p14="http://schemas.microsoft.com/office/powerpoint/2010/main" val="458833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Задачи теории массового обслуживания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6107" y="2898251"/>
            <a:ext cx="4899786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149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bg2"/>
                </a:solidFill>
              </a:rPr>
              <a:t>Компоненты типичной системы массового обслуживания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21310" y="2693711"/>
            <a:ext cx="10394707" cy="3311189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>
                <a:solidFill>
                  <a:schemeClr val="bg2"/>
                </a:solidFill>
              </a:rPr>
              <a:t>исходная конечная или бесконечная генеральная совокупность пользователей (клиентов) рассматриваемой сервисной системы; </a:t>
            </a:r>
          </a:p>
          <a:p>
            <a:r>
              <a:rPr lang="ru-RU" sz="3200" dirty="0">
                <a:solidFill>
                  <a:schemeClr val="bg2"/>
                </a:solidFill>
              </a:rPr>
              <a:t>сервисная система; </a:t>
            </a:r>
          </a:p>
          <a:p>
            <a:r>
              <a:rPr lang="ru-RU" sz="3200" dirty="0">
                <a:solidFill>
                  <a:schemeClr val="bg2"/>
                </a:solidFill>
              </a:rPr>
              <a:t>сценарии выхода клиентов из сервисной системы (возвратиться обратно в исходную генеральную совокупность или покинуть ее).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882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2"/>
                </a:solidFill>
              </a:rPr>
              <a:t>Вероятность поступления заявок в единицу времени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1857" y="2903969"/>
            <a:ext cx="52959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864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6056" y="1191066"/>
            <a:ext cx="10396882" cy="1151965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bg2"/>
                </a:solidFill>
              </a:rPr>
              <a:t>Характеристики входящего потока заявок клиентов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0167" y="2649923"/>
            <a:ext cx="6189379" cy="420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0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Основные параметры очередей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dirty="0"/>
              <a:t> </a:t>
            </a:r>
            <a:r>
              <a:rPr lang="ru-RU" i="1" dirty="0">
                <a:solidFill>
                  <a:schemeClr val="bg2"/>
                </a:solidFill>
              </a:rPr>
              <a:t>Длина очереди</a:t>
            </a:r>
            <a:r>
              <a:rPr lang="ru-RU" dirty="0">
                <a:solidFill>
                  <a:schemeClr val="bg2"/>
                </a:solidFill>
              </a:rPr>
              <a:t>: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– бесконечная (дорожная пробка),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– с ограниченной пропускной способностью (автостоянка). </a:t>
            </a:r>
          </a:p>
          <a:p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i="1" dirty="0">
                <a:solidFill>
                  <a:schemeClr val="bg2"/>
                </a:solidFill>
              </a:rPr>
              <a:t>Дисциплина очереди</a:t>
            </a:r>
            <a:r>
              <a:rPr lang="ru-RU" dirty="0">
                <a:solidFill>
                  <a:schemeClr val="bg2"/>
                </a:solidFill>
              </a:rPr>
              <a:t>: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– первым прибыл, первым обслужен (</a:t>
            </a:r>
            <a:r>
              <a:rPr lang="ru-RU" dirty="0" err="1">
                <a:solidFill>
                  <a:schemeClr val="bg2"/>
                </a:solidFill>
              </a:rPr>
              <a:t>First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Come</a:t>
            </a:r>
            <a:r>
              <a:rPr lang="ru-RU" dirty="0">
                <a:solidFill>
                  <a:schemeClr val="bg2"/>
                </a:solidFill>
              </a:rPr>
              <a:t>, </a:t>
            </a:r>
            <a:r>
              <a:rPr lang="ru-RU" dirty="0" err="1">
                <a:solidFill>
                  <a:schemeClr val="bg2"/>
                </a:solidFill>
              </a:rPr>
              <a:t>First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Served</a:t>
            </a:r>
            <a:r>
              <a:rPr lang="ru-RU" dirty="0">
                <a:solidFill>
                  <a:schemeClr val="bg2"/>
                </a:solidFill>
              </a:rPr>
              <a:t> – FCFS),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– первоочередное обслуживание по предварительным заказам,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– первоочередное обслуживание в случае крайней необходимости,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1490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dirty="0"/>
              <a:t>– </a:t>
            </a:r>
            <a:r>
              <a:rPr lang="ru-RU" dirty="0">
                <a:solidFill>
                  <a:schemeClr val="bg2"/>
                </a:solidFill>
              </a:rPr>
              <a:t>последний пришел, первым обслужен (например, материалы уложены так, что достать их можно только сверху, или автомашины на пароме),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– первоочередное обслуживание клиентов с наименьшим временем обслуживания и др.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• </a:t>
            </a:r>
            <a:r>
              <a:rPr lang="ru-RU" i="1" dirty="0">
                <a:solidFill>
                  <a:schemeClr val="bg2"/>
                </a:solidFill>
              </a:rPr>
              <a:t>Структура очередей</a:t>
            </a:r>
            <a:r>
              <a:rPr lang="ru-RU" dirty="0">
                <a:solidFill>
                  <a:schemeClr val="bg2"/>
                </a:solidFill>
              </a:rPr>
              <a:t>: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– одноканальная однофазная и многофазная, </a:t>
            </a:r>
          </a:p>
          <a:p>
            <a:pPr marL="0" indent="0">
              <a:buNone/>
            </a:pPr>
            <a:r>
              <a:rPr lang="ru-RU" dirty="0">
                <a:solidFill>
                  <a:schemeClr val="bg2"/>
                </a:solidFill>
              </a:rPr>
              <a:t>– многоканальная однофазная (кассы аэровокзала) и многофазная (прием пациента в больнице).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573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Измерители состояния очереди: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dirty="0">
                <a:solidFill>
                  <a:schemeClr val="bg2"/>
                </a:solidFill>
              </a:rPr>
              <a:t>среднее время, которое тратит каждый клиент в очереди; </a:t>
            </a:r>
          </a:p>
          <a:p>
            <a:r>
              <a:rPr lang="ru-RU" dirty="0">
                <a:solidFill>
                  <a:schemeClr val="bg2"/>
                </a:solidFill>
              </a:rPr>
              <a:t>средняя длина очереди; </a:t>
            </a:r>
          </a:p>
          <a:p>
            <a:r>
              <a:rPr lang="ru-RU" dirty="0">
                <a:solidFill>
                  <a:schemeClr val="bg2"/>
                </a:solidFill>
              </a:rPr>
              <a:t>среднее время нахождения клиента в системе (время ожидания плюс время обслуживания); </a:t>
            </a:r>
          </a:p>
          <a:p>
            <a:r>
              <a:rPr lang="ru-RU" dirty="0">
                <a:solidFill>
                  <a:schemeClr val="bg2"/>
                </a:solidFill>
              </a:rPr>
              <a:t>среднее число клиентов в системе; </a:t>
            </a:r>
          </a:p>
          <a:p>
            <a:r>
              <a:rPr lang="ru-RU" dirty="0">
                <a:solidFill>
                  <a:schemeClr val="bg2"/>
                </a:solidFill>
              </a:rPr>
              <a:t>вероятность того, что узел обслуживания будет свободен; </a:t>
            </a:r>
          </a:p>
          <a:p>
            <a:r>
              <a:rPr lang="ru-RU" dirty="0">
                <a:solidFill>
                  <a:schemeClr val="bg2"/>
                </a:solidFill>
              </a:rPr>
              <a:t>коэффициент использования системы; </a:t>
            </a:r>
          </a:p>
          <a:p>
            <a:r>
              <a:rPr lang="ru-RU" dirty="0">
                <a:solidFill>
                  <a:schemeClr val="bg2"/>
                </a:solidFill>
              </a:rPr>
              <a:t>вероятность определенного числа клиентов в системе.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2898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150919"/>
            <a:ext cx="9753600" cy="2183907"/>
          </a:xfrm>
        </p:spPr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Модели очередей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133600"/>
            <a:ext cx="10394707" cy="4060166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sz="3400" dirty="0">
                <a:solidFill>
                  <a:schemeClr val="bg2"/>
                </a:solidFill>
              </a:rPr>
              <a:t>дисциплина очереди – «первым прибыл, первым обслужен»; </a:t>
            </a:r>
          </a:p>
          <a:p>
            <a:r>
              <a:rPr lang="ru-RU" sz="3400" dirty="0">
                <a:solidFill>
                  <a:schemeClr val="bg2"/>
                </a:solidFill>
              </a:rPr>
              <a:t>прибытия независимы от предыдущих прибытий, но их среднее число остается постоянным; </a:t>
            </a:r>
          </a:p>
          <a:p>
            <a:r>
              <a:rPr lang="ru-RU" sz="3400" dirty="0">
                <a:solidFill>
                  <a:schemeClr val="bg2"/>
                </a:solidFill>
              </a:rPr>
              <a:t>прибытия описываются пуассоновским распределением и поступают из неограниченного источника; </a:t>
            </a:r>
          </a:p>
          <a:p>
            <a:r>
              <a:rPr lang="ru-RU" sz="3400" dirty="0">
                <a:solidFill>
                  <a:schemeClr val="bg2"/>
                </a:solidFill>
              </a:rPr>
              <a:t>время обслуживания изменяется от одного клиента к другому, эти отрезки времени независимы друг от друга, но их среднее время известно; </a:t>
            </a:r>
          </a:p>
          <a:p>
            <a:r>
              <a:rPr lang="ru-RU" sz="3400" dirty="0">
                <a:solidFill>
                  <a:schemeClr val="bg2"/>
                </a:solidFill>
              </a:rPr>
              <a:t>время обслуживания подчинено отрицательному экспоненциальному закону распределения; </a:t>
            </a:r>
          </a:p>
          <a:p>
            <a:r>
              <a:rPr lang="ru-RU" sz="3400" dirty="0">
                <a:solidFill>
                  <a:schemeClr val="bg2"/>
                </a:solidFill>
              </a:rPr>
              <a:t>время обслуживания меньше времени между прибытиями.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3270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">
      <a:dk1>
        <a:srgbClr val="FFFFFF"/>
      </a:dk1>
      <a:lt1>
        <a:srgbClr val="FFFFFF"/>
      </a:lt1>
      <a:dk2>
        <a:srgbClr val="FFFFFF"/>
      </a:dk2>
      <a:lt2>
        <a:srgbClr val="252327"/>
      </a:lt2>
      <a:accent1>
        <a:srgbClr val="522800"/>
      </a:accent1>
      <a:accent2>
        <a:srgbClr val="864314"/>
      </a:accent2>
      <a:accent3>
        <a:srgbClr val="FFFFFF"/>
      </a:accent3>
      <a:accent4>
        <a:srgbClr val="DADADA"/>
      </a:accent4>
      <a:accent5>
        <a:srgbClr val="B3ACAA"/>
      </a:accent5>
      <a:accent6>
        <a:srgbClr val="793C11"/>
      </a:accent6>
      <a:hlink>
        <a:srgbClr val="D77923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1" id="{053710B8-1248-4FFE-BE4B-2E17FC9904FD}" vid="{CCE3E089-7656-4E15-AAF5-B478ED1C86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261</TotalTime>
  <Words>1036</Words>
  <Application>Microsoft Office PowerPoint</Application>
  <PresentationFormat>Широкоэкранный</PresentationFormat>
  <Paragraphs>117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Cambria Math</vt:lpstr>
      <vt:lpstr>Microsoft Sans Serif</vt:lpstr>
      <vt:lpstr>Тема1</vt:lpstr>
      <vt:lpstr>Математические методы принятия управленческих решений на различных этапах</vt:lpstr>
      <vt:lpstr>Экспертный метод</vt:lpstr>
      <vt:lpstr>Оценка согласованности оценок экспертов</vt:lpstr>
      <vt:lpstr>Коэффициент вариации </vt:lpstr>
      <vt:lpstr>Коэффициент конкордации </vt:lpstr>
      <vt:lpstr>ОБЛАСТЬ ДОПУСТИМЫХ РЕШЕНИЙ  В ЗАДАЧАХ УПРАВЛЕНИЯ </vt:lpstr>
      <vt:lpstr>Пример</vt:lpstr>
      <vt:lpstr>Применение линейного программирования</vt:lpstr>
      <vt:lpstr>Презентация PowerPoint</vt:lpstr>
      <vt:lpstr>Типичные задачи, решаемые методом линейного программирования</vt:lpstr>
      <vt:lpstr>Функция цели</vt:lpstr>
      <vt:lpstr>Ограничения (граничные условия)</vt:lpstr>
      <vt:lpstr>Условия применимости метода линейного программирования </vt:lpstr>
      <vt:lpstr>Графическое решение </vt:lpstr>
      <vt:lpstr>Определение области допустимых решений </vt:lpstr>
      <vt:lpstr>Нахождение оптимального решения </vt:lpstr>
      <vt:lpstr>МНОГОКРИТЕРИАЛЬНОСТЬ В УПРАВЛЕНИИ   </vt:lpstr>
      <vt:lpstr>Пример</vt:lpstr>
      <vt:lpstr>Теории очередей</vt:lpstr>
      <vt:lpstr>Задачи теории массового обслуживания</vt:lpstr>
      <vt:lpstr>Компоненты типичной системы массового обслуживания.</vt:lpstr>
      <vt:lpstr>Вероятность поступления заявок в единицу времени</vt:lpstr>
      <vt:lpstr>Характеристики входящего потока заявок клиентов</vt:lpstr>
      <vt:lpstr>Основные параметры очередей </vt:lpstr>
      <vt:lpstr>Презентация PowerPoint</vt:lpstr>
      <vt:lpstr>Измерители состояния очереди:</vt:lpstr>
      <vt:lpstr>Модели очередей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Экспертный метод</dc:title>
  <dc:creator>Katerina Shumik</dc:creator>
  <cp:lastModifiedBy>Katerina Shumik</cp:lastModifiedBy>
  <cp:revision>17</cp:revision>
  <dcterms:created xsi:type="dcterms:W3CDTF">2017-11-10T04:29:59Z</dcterms:created>
  <dcterms:modified xsi:type="dcterms:W3CDTF">2018-11-26T10:01:26Z</dcterms:modified>
</cp:coreProperties>
</file>