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295" r:id="rId3"/>
    <p:sldId id="296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298" r:id="rId23"/>
    <p:sldId id="271" r:id="rId24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CC"/>
    <a:srgbClr val="B2B2B2"/>
    <a:srgbClr val="33CC33"/>
    <a:srgbClr val="FFCC00"/>
    <a:srgbClr val="00DCDC"/>
    <a:srgbClr val="0064EB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116" d="100"/>
          <a:sy n="116" d="100"/>
        </p:scale>
        <p:origin x="552" y="96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683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64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4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8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D21AA2-3EC9-408C-ADC3-048E65E64025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2303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84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734D14-6D52-4E28-97D1-51A723187F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092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616328-C8E1-4602-9F0C-017D51CC5D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5496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 smtClean="0">
                <a:solidFill>
                  <a:srgbClr val="FFFF00"/>
                </a:solidFill>
              </a:rPr>
              <a:t>7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Рынок ценных бумаг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380301 Экономика: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Кафедра Экономики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467454" y="3875087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Эмитенты и инвесторы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1. Долевые ценные бумаги: акции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2. Долговые ценные бумаги: облигации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3. Производные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4. Внебиржевые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5. Организация работы рынка ценных бумаг 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6. Рынок ценных бумаг и его участники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u="sng" dirty="0">
                <a:solidFill>
                  <a:srgbClr val="FFFF00"/>
                </a:solidFill>
              </a:rPr>
              <a:t>Тема 7. Эмитенты и инвесторы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0BE7E-9136-4286-84E0-69D04F589B7A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курсе: 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</a:rPr>
              <a:t>  «Рынок ценных бумаг, </a:t>
            </a:r>
            <a:r>
              <a:rPr lang="en-US" altLang="ru-RU" sz="2400" dirty="0" smtClean="0">
                <a:solidFill>
                  <a:schemeClr val="bg1"/>
                </a:solidFill>
              </a:rPr>
              <a:t>5856</a:t>
            </a:r>
            <a:r>
              <a:rPr lang="ru-RU" altLang="ru-RU" sz="2400" dirty="0" smtClean="0">
                <a:solidFill>
                  <a:schemeClr val="bg1"/>
                </a:solidFill>
              </a:rPr>
              <a:t>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en-US" altLang="ru-RU" sz="2400" dirty="0">
                <a:solidFill>
                  <a:srgbClr val="FFFF00"/>
                </a:solidFill>
              </a:rPr>
              <a:t>http://edu.vvsu.ru/mod/glossary/view.php?id=48315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777875"/>
          </a:xfrm>
        </p:spPr>
        <p:txBody>
          <a:bodyPr/>
          <a:lstStyle/>
          <a:p>
            <a:r>
              <a:rPr lang="ru-RU" altLang="ru-RU" sz="2800" i="1"/>
              <a:t>Карта российского рынка ценных бумаг</a:t>
            </a:r>
          </a:p>
        </p:txBody>
      </p:sp>
      <p:pic>
        <p:nvPicPr>
          <p:cNvPr id="7179" name="Picture 11" descr="1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5556" y="1153984"/>
            <a:ext cx="6429375" cy="5143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203575" y="177323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Газпром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5148263" y="1844675"/>
            <a:ext cx="1223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>
                <a:solidFill>
                  <a:schemeClr val="bg1"/>
                </a:solidFill>
              </a:rPr>
              <a:t>Роснефть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2700338" y="3933825"/>
            <a:ext cx="1223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>
                <a:solidFill>
                  <a:schemeClr val="bg1"/>
                </a:solidFill>
              </a:rPr>
              <a:t>Сбербанк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4356100" y="3789363"/>
            <a:ext cx="1511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200">
                <a:solidFill>
                  <a:schemeClr val="bg1"/>
                </a:solidFill>
              </a:rPr>
              <a:t>ГМК Нор. никель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2700338" y="5300663"/>
            <a:ext cx="1223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>
                <a:solidFill>
                  <a:schemeClr val="bg1"/>
                </a:solidFill>
              </a:rPr>
              <a:t>ВТБ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7329487" y="1342553"/>
            <a:ext cx="1223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chemeClr val="bg1"/>
                </a:solidFill>
              </a:rPr>
              <a:t>Лукойл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250825" y="1773238"/>
            <a:ext cx="2087563" cy="412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На схеме видны крупнейшие по капитализации компании России. Они являются главными эмитентами страны. Особо выделяется ОАО Газпром – это наш главный эмитент.</a:t>
            </a:r>
          </a:p>
          <a:p>
            <a:pPr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На 5 крупнейших компаний страны приходится основной объём эмиссии акций.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6736406" y="2375329"/>
            <a:ext cx="1223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 err="1">
                <a:solidFill>
                  <a:schemeClr val="bg1"/>
                </a:solidFill>
              </a:rPr>
              <a:t>Новатек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0330B-4671-44D3-972B-6BB389F7E5AF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sz="3600" dirty="0"/>
              <a:t>Эмиссия акций компании «</a:t>
            </a:r>
            <a:r>
              <a:rPr lang="en-US" altLang="ru-RU" sz="3600" dirty="0"/>
              <a:t>Mail.ru</a:t>
            </a:r>
            <a:r>
              <a:rPr lang="ru-RU" altLang="ru-RU" sz="3600" dirty="0"/>
              <a:t>»</a:t>
            </a:r>
          </a:p>
        </p:txBody>
      </p:sp>
      <p:pic>
        <p:nvPicPr>
          <p:cNvPr id="3089" name="Picture 17" descr="250px-Mail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035175"/>
            <a:ext cx="2554287" cy="220503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1" name="Picture 19" descr="213px-London_Stock_Exchange_Logo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1700213"/>
            <a:ext cx="2028825" cy="51435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93" name="Picture 21" descr="200px-London_Stock_Exchange_1520_Copyright_Kaihsu_Tai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2349500"/>
            <a:ext cx="2540000" cy="1905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95" name="AutoShape 23"/>
          <p:cNvSpPr>
            <a:spLocks noChangeArrowheads="1"/>
          </p:cNvSpPr>
          <p:nvPr/>
        </p:nvSpPr>
        <p:spPr bwMode="auto">
          <a:xfrm>
            <a:off x="3635375" y="2636838"/>
            <a:ext cx="1511300" cy="792162"/>
          </a:xfrm>
          <a:prstGeom prst="notchedRightArrow">
            <a:avLst>
              <a:gd name="adj1" fmla="val 50000"/>
              <a:gd name="adj2" fmla="val 476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эмиссия</a:t>
            </a: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539750" y="4652963"/>
            <a:ext cx="813593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000" b="1" dirty="0">
                <a:solidFill>
                  <a:schemeClr val="bg1"/>
                </a:solidFill>
              </a:rPr>
              <a:t>В ноябре 2010 года компания «MAIL.RU GROUP LIMITED» решила проводить эмиссию и продавать свои акции только в Лондоне, минуя Россию. Интернет-гигант не верил, что в России окажется платёжеспособный спрос на такого рода актив. Был велик риск того, что акции у нас могут не купить.</a:t>
            </a:r>
          </a:p>
        </p:txBody>
      </p:sp>
      <p:pic>
        <p:nvPicPr>
          <p:cNvPr id="3099" name="Picture 27"/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341438"/>
            <a:ext cx="1704975" cy="4953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97321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-9525"/>
            <a:ext cx="8229600" cy="1143000"/>
          </a:xfrm>
        </p:spPr>
        <p:txBody>
          <a:bodyPr/>
          <a:lstStyle/>
          <a:p>
            <a:r>
              <a:rPr lang="ru-RU" altLang="ru-RU" sz="3200" dirty="0"/>
              <a:t>Что же покупают инвесторы, когда отдают деньги за эмитированные акции «</a:t>
            </a:r>
            <a:r>
              <a:rPr lang="en-US" altLang="ru-RU" sz="3200" dirty="0"/>
              <a:t>Mail.ru</a:t>
            </a:r>
            <a:r>
              <a:rPr lang="ru-RU" altLang="ru-RU" sz="3200" dirty="0"/>
              <a:t>»</a:t>
            </a:r>
          </a:p>
        </p:txBody>
      </p:sp>
      <p:pic>
        <p:nvPicPr>
          <p:cNvPr id="5125" name="Picture 5" descr="250px-Mail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2035175"/>
            <a:ext cx="2266950" cy="195738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9" name="Picture 9" descr="150px-Facebook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3716338"/>
            <a:ext cx="3240087" cy="935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31" name="Picture 11" descr="200px-Odnoklassniki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1484313"/>
            <a:ext cx="3167063" cy="1046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7" name="AutoShape 7"/>
          <p:cNvSpPr>
            <a:spLocks noChangeArrowheads="1"/>
          </p:cNvSpPr>
          <p:nvPr/>
        </p:nvSpPr>
        <p:spPr bwMode="auto">
          <a:xfrm rot="551802">
            <a:off x="3419475" y="3789363"/>
            <a:ext cx="1944688" cy="647700"/>
          </a:xfrm>
          <a:prstGeom prst="rightArrow">
            <a:avLst>
              <a:gd name="adj1" fmla="val 50000"/>
              <a:gd name="adj2" fmla="val 750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Владеет 10%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 rot="-522220">
            <a:off x="3282950" y="1782763"/>
            <a:ext cx="2114550" cy="576262"/>
          </a:xfrm>
          <a:prstGeom prst="rightArrow">
            <a:avLst>
              <a:gd name="adj1" fmla="val 50000"/>
              <a:gd name="adj2" fmla="val 9173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Владеет </a:t>
            </a:r>
            <a:r>
              <a:rPr lang="en-US" altLang="ru-RU"/>
              <a:t>&gt; 50%</a:t>
            </a:r>
            <a:endParaRPr lang="ru-RU" altLang="ru-RU"/>
          </a:p>
        </p:txBody>
      </p:sp>
      <p:pic>
        <p:nvPicPr>
          <p:cNvPr id="5133" name="Picture 13" descr="239px-Vkontakte"/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5600" y="2708275"/>
            <a:ext cx="3240088" cy="800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3563938" y="2708275"/>
            <a:ext cx="1800225" cy="504825"/>
          </a:xfrm>
          <a:prstGeom prst="rightArrow">
            <a:avLst>
              <a:gd name="adj1" fmla="val 50000"/>
              <a:gd name="adj2" fmla="val 891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Владеет 40%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322563" y="4729592"/>
            <a:ext cx="849887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b="1" dirty="0">
                <a:solidFill>
                  <a:schemeClr val="bg1"/>
                </a:solidFill>
              </a:rPr>
              <a:t>На самом деле, приобретая акции «</a:t>
            </a:r>
            <a:r>
              <a:rPr lang="en-US" altLang="ru-RU" b="1" dirty="0">
                <a:solidFill>
                  <a:schemeClr val="bg1"/>
                </a:solidFill>
              </a:rPr>
              <a:t>Mail.ru</a:t>
            </a:r>
            <a:r>
              <a:rPr lang="ru-RU" altLang="ru-RU" b="1" dirty="0">
                <a:solidFill>
                  <a:schemeClr val="bg1"/>
                </a:solidFill>
              </a:rPr>
              <a:t>», вы становитесь ещё и совладельцем тех активов, которые принадлежат компании «</a:t>
            </a:r>
            <a:r>
              <a:rPr lang="en-US" altLang="ru-RU" b="1" dirty="0">
                <a:solidFill>
                  <a:schemeClr val="bg1"/>
                </a:solidFill>
              </a:rPr>
              <a:t>Mail.ru</a:t>
            </a:r>
            <a:r>
              <a:rPr lang="ru-RU" altLang="ru-RU" b="1" dirty="0">
                <a:solidFill>
                  <a:schemeClr val="bg1"/>
                </a:solidFill>
              </a:rPr>
              <a:t>», а это огромные пакеты акций самых популярных в России социальных сетей, включая 10% акций мирового лидера социальных сетей – </a:t>
            </a:r>
            <a:r>
              <a:rPr lang="en-US" altLang="ru-RU" b="1" dirty="0">
                <a:solidFill>
                  <a:schemeClr val="bg1"/>
                </a:solidFill>
              </a:rPr>
              <a:t>Facebook</a:t>
            </a:r>
            <a:r>
              <a:rPr lang="ru-RU" altLang="ru-RU" b="1" dirty="0">
                <a:solidFill>
                  <a:schemeClr val="bg1"/>
                </a:solidFill>
              </a:rPr>
              <a:t>. А значит эмиссия – это единственный способ купить очень редкие, прибыльные и перспективные активы.</a:t>
            </a:r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84313"/>
            <a:ext cx="17049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729B28E0-786C-4B61-99CA-16AE733A5821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84886" y="320718"/>
            <a:ext cx="8229600" cy="490537"/>
          </a:xfrm>
        </p:spPr>
        <p:txBody>
          <a:bodyPr/>
          <a:lstStyle/>
          <a:p>
            <a:r>
              <a:rPr lang="ru-RU" altLang="ru-RU" sz="2800" dirty="0"/>
              <a:t>Что происходит с акциями после эмиссии?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1795" y="1269918"/>
            <a:ext cx="5883318" cy="3646570"/>
          </a:xfrm>
          <a:noFill/>
          <a:ln/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92014" y="4981575"/>
            <a:ext cx="852247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i="1" dirty="0">
                <a:solidFill>
                  <a:schemeClr val="bg1"/>
                </a:solidFill>
              </a:rPr>
              <a:t>Однако, нередки случаи, когда после эмиссии акции компании существенно падают в цене. Так произошло и с компанией «MAIL.RU GROUP LIMITED», её акции подешевели вслед за размещением, т.к. со временем инвесторы решили, что они изначально были слишком переоценены эмитентом и стоили необоснованно дорого…Впрочем, акции могут и сильно вырасти.</a:t>
            </a:r>
          </a:p>
        </p:txBody>
      </p:sp>
    </p:spTree>
    <p:extLst>
      <p:ext uri="{BB962C8B-B14F-4D97-AF65-F5344CB8AC3E}">
        <p14:creationId xmlns:p14="http://schemas.microsoft.com/office/powerpoint/2010/main" val="386972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/>
              <a:t>Эмиссия акций Яндекса интереснее…</a:t>
            </a:r>
          </a:p>
        </p:txBody>
      </p:sp>
      <p:pic>
        <p:nvPicPr>
          <p:cNvPr id="20484" name="Picture 4" descr="120px-Yandex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2205038"/>
            <a:ext cx="1800225" cy="1050925"/>
          </a:xfrm>
          <a:solidFill>
            <a:schemeClr val="accent1"/>
          </a:solidFill>
          <a:ln/>
        </p:spPr>
      </p:pic>
      <p:pic>
        <p:nvPicPr>
          <p:cNvPr id="20486" name="Picture 6" descr="200px-NASDAQ_Logo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3429000"/>
            <a:ext cx="3024187" cy="741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8" name="Picture 8" descr="Micex_new_logo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575" y="1341438"/>
            <a:ext cx="3517900" cy="554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90" name="AutoShape 10"/>
          <p:cNvSpPr>
            <a:spLocks noChangeArrowheads="1"/>
          </p:cNvSpPr>
          <p:nvPr/>
        </p:nvSpPr>
        <p:spPr bwMode="auto">
          <a:xfrm rot="1547045">
            <a:off x="3276600" y="2781300"/>
            <a:ext cx="2087563" cy="1223963"/>
          </a:xfrm>
          <a:prstGeom prst="rightArrow">
            <a:avLst>
              <a:gd name="adj1" fmla="val 50000"/>
              <a:gd name="adj2" fmla="val 426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3162300" y="1838326"/>
            <a:ext cx="360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Московская биржа ММВБ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468313" y="4797425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dirty="0">
                <a:solidFill>
                  <a:schemeClr val="bg1"/>
                </a:solidFill>
              </a:rPr>
              <a:t>Компания, владелец главного российского поисковика, тоже не рискнула размещать выпуск акций в России (на бирже ММВБ), но сделала это в США на бирже </a:t>
            </a:r>
            <a:r>
              <a:rPr lang="en-US" altLang="ru-RU" b="1" dirty="0">
                <a:solidFill>
                  <a:schemeClr val="bg1"/>
                </a:solidFill>
              </a:rPr>
              <a:t>NASDAQ</a:t>
            </a:r>
            <a:r>
              <a:rPr lang="ru-RU" altLang="ru-RU" b="1" dirty="0">
                <a:solidFill>
                  <a:schemeClr val="bg1"/>
                </a:solidFill>
              </a:rPr>
              <a:t>, известной тем, что на ней продаются лучшие технологичные компании мира. 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6732588" y="3213100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БИРЖА</a:t>
            </a:r>
          </a:p>
        </p:txBody>
      </p:sp>
    </p:spTree>
    <p:extLst>
      <p:ext uri="{BB962C8B-B14F-4D97-AF65-F5344CB8AC3E}">
        <p14:creationId xmlns:p14="http://schemas.microsoft.com/office/powerpoint/2010/main" val="128430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34595"/>
            <a:ext cx="8229600" cy="777875"/>
          </a:xfrm>
        </p:spPr>
        <p:txBody>
          <a:bodyPr/>
          <a:lstStyle/>
          <a:p>
            <a:r>
              <a:rPr lang="ru-RU" altLang="ru-RU" sz="2800" dirty="0"/>
              <a:t>За первый день торгов после эмиссии (24 мая 2011 года) акции Яндекса взлетели на 50%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268413"/>
            <a:ext cx="7488238" cy="36004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23850" y="5084763"/>
            <a:ext cx="8604250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Такую эмиссию можно считать одной из самых успешных в истории размещения акций российскими компаниями!</a:t>
            </a:r>
          </a:p>
          <a:p>
            <a:pPr algn="just"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Международные инвесторы посчитали такое вложение очень и очень выгодным, подняв за день цены с 25$ до 40$ за акцию, а Яндекс, в свою очередь, приобрёл всемирную известность!</a:t>
            </a:r>
          </a:p>
        </p:txBody>
      </p:sp>
    </p:spTree>
    <p:extLst>
      <p:ext uri="{BB962C8B-B14F-4D97-AF65-F5344CB8AC3E}">
        <p14:creationId xmlns:p14="http://schemas.microsoft.com/office/powerpoint/2010/main" val="26498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Примеры эмиссии и эмитентов</a:t>
            </a:r>
          </a:p>
        </p:txBody>
      </p:sp>
      <p:sp>
        <p:nvSpPr>
          <p:cNvPr id="58373" name="AutoShape 5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5" name="AutoShape 7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7" name="AutoShape 9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5837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60575"/>
            <a:ext cx="2881312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522369"/>
            <a:ext cx="4321175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8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513" y="3439297"/>
            <a:ext cx="2963863" cy="153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0" y="5229225"/>
            <a:ext cx="88566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3200" dirty="0">
                <a:solidFill>
                  <a:schemeClr val="bg1"/>
                </a:solidFill>
              </a:rPr>
              <a:t>За последние 5 лет в мире было несколько эмиссий объемом более 20 млрд.</a:t>
            </a:r>
            <a:r>
              <a:rPr lang="en-US" altLang="ru-RU" sz="3200" dirty="0">
                <a:solidFill>
                  <a:schemeClr val="bg1"/>
                </a:solidFill>
              </a:rPr>
              <a:t>$</a:t>
            </a:r>
            <a:endParaRPr lang="ru-RU" alt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469E2AAB-2B0F-46CD-B189-A7AD8B98A4B9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 sz="3200" dirty="0"/>
              <a:t>Следствие эмиссии </a:t>
            </a: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r>
              <a:rPr lang="ru-RU" altLang="ru-RU" sz="3200" dirty="0" smtClean="0"/>
              <a:t>(</a:t>
            </a:r>
            <a:r>
              <a:rPr lang="ru-RU" altLang="ru-RU" sz="3200" dirty="0"/>
              <a:t>долгосрочный взгляд)</a:t>
            </a:r>
          </a:p>
        </p:txBody>
      </p:sp>
      <p:sp>
        <p:nvSpPr>
          <p:cNvPr id="61445" name="AutoShape 5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244475" y="2498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364537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3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82849" y="166438"/>
            <a:ext cx="3889375" cy="777875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4000" dirty="0"/>
              <a:t>ИНВЕСТОРЫ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 rot="7613307">
            <a:off x="1411288" y="2273300"/>
            <a:ext cx="1960562" cy="433388"/>
          </a:xfrm>
          <a:prstGeom prst="rightArrow">
            <a:avLst>
              <a:gd name="adj1" fmla="val 50000"/>
              <a:gd name="adj2" fmla="val 1130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 rot="5400000">
            <a:off x="3663156" y="2448719"/>
            <a:ext cx="1889125" cy="503238"/>
          </a:xfrm>
          <a:prstGeom prst="rightArrow">
            <a:avLst>
              <a:gd name="adj1" fmla="val 50000"/>
              <a:gd name="adj2" fmla="val 938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 rot="3283644">
            <a:off x="5688806" y="2302669"/>
            <a:ext cx="2033588" cy="431800"/>
          </a:xfrm>
          <a:prstGeom prst="rightArrow">
            <a:avLst>
              <a:gd name="adj1" fmla="val 50000"/>
              <a:gd name="adj2" fmla="val 1177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23850" y="3429000"/>
            <a:ext cx="237648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 i="1"/>
              <a:t>ГОСУДАРСТВО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2987675" y="3716338"/>
            <a:ext cx="2881313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ЮРИДИЧЕСКИЕ ЛИЦА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11863" y="3500438"/>
            <a:ext cx="2881312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ФИЗИЧЕСКИЕ ЛИЦА</a:t>
            </a:r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 rot="5400000">
            <a:off x="3851275" y="4725988"/>
            <a:ext cx="1368425" cy="215900"/>
          </a:xfrm>
          <a:prstGeom prst="rightArrow">
            <a:avLst>
              <a:gd name="adj1" fmla="val 50000"/>
              <a:gd name="adj2" fmla="val 158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 rot="3063733">
            <a:off x="5291137" y="4652963"/>
            <a:ext cx="1368425" cy="215900"/>
          </a:xfrm>
          <a:prstGeom prst="rightArrow">
            <a:avLst>
              <a:gd name="adj1" fmla="val 50000"/>
              <a:gd name="adj2" fmla="val 158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 rot="7044455">
            <a:off x="2447925" y="4689475"/>
            <a:ext cx="1295400" cy="215900"/>
          </a:xfrm>
          <a:prstGeom prst="rightArrow">
            <a:avLst>
              <a:gd name="adj1" fmla="val 50000"/>
              <a:gd name="adj2" fmla="val 1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1187450" y="5445125"/>
            <a:ext cx="1944688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КОРПОРАЦИИ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3563938" y="5589588"/>
            <a:ext cx="1944687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БАНКИ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5867400" y="5445125"/>
            <a:ext cx="273685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ИНВЕСТИЦИОННЫЕ ФОНДЫ</a:t>
            </a:r>
          </a:p>
        </p:txBody>
      </p:sp>
    </p:spTree>
    <p:extLst>
      <p:ext uri="{BB962C8B-B14F-4D97-AF65-F5344CB8AC3E}">
        <p14:creationId xmlns:p14="http://schemas.microsoft.com/office/powerpoint/2010/main" val="428816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sz="3600"/>
              <a:t>Государство в лице инвестора</a:t>
            </a:r>
          </a:p>
        </p:txBody>
      </p:sp>
      <p:pic>
        <p:nvPicPr>
          <p:cNvPr id="37892" name="Picture 4" descr="135px-Flag_of_Russia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916113"/>
            <a:ext cx="1584325" cy="1055687"/>
          </a:xfr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4" name="Picture 6" descr="200px-Логотип_ВТБ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1700213"/>
            <a:ext cx="2344738" cy="99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6" name="Picture 8" descr="AvtoVAZ_logo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2852738"/>
            <a:ext cx="2984500" cy="596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222722" y="1483519"/>
            <a:ext cx="2670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>
                <a:solidFill>
                  <a:schemeClr val="bg1"/>
                </a:solidFill>
              </a:rPr>
              <a:t>Российская Федерация</a:t>
            </a:r>
          </a:p>
        </p:txBody>
      </p:sp>
      <p:sp>
        <p:nvSpPr>
          <p:cNvPr id="37901" name="AutoShape 13"/>
          <p:cNvSpPr>
            <a:spLocks noChangeArrowheads="1"/>
          </p:cNvSpPr>
          <p:nvPr/>
        </p:nvSpPr>
        <p:spPr bwMode="auto">
          <a:xfrm>
            <a:off x="2555875" y="1916113"/>
            <a:ext cx="3024188" cy="576262"/>
          </a:xfrm>
          <a:prstGeom prst="rightArrow">
            <a:avLst>
              <a:gd name="adj1" fmla="val 50000"/>
              <a:gd name="adj2" fmla="val 1311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Покупка новых акций</a:t>
            </a: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 rot="549397">
            <a:off x="2411413" y="2565400"/>
            <a:ext cx="2808287" cy="576263"/>
          </a:xfrm>
          <a:prstGeom prst="rightArrow">
            <a:avLst>
              <a:gd name="adj1" fmla="val 50000"/>
              <a:gd name="adj2" fmla="val 1218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1400" b="1"/>
              <a:t>поиск новых инвесторов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179388" y="4652963"/>
            <a:ext cx="8208962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Зачастую само государство становится инвестором. Как правило, </a:t>
            </a:r>
            <a:r>
              <a:rPr lang="ru-RU" altLang="ru-RU" i="1" u="sng" dirty="0">
                <a:solidFill>
                  <a:schemeClr val="bg1"/>
                </a:solidFill>
              </a:rPr>
              <a:t>цель</a:t>
            </a:r>
            <a:r>
              <a:rPr lang="ru-RU" altLang="ru-RU" dirty="0">
                <a:solidFill>
                  <a:schemeClr val="bg1"/>
                </a:solidFill>
              </a:rPr>
              <a:t> такого инвестора – </a:t>
            </a:r>
            <a:r>
              <a:rPr lang="ru-RU" altLang="ru-RU" i="1" u="sng" dirty="0">
                <a:solidFill>
                  <a:schemeClr val="bg1"/>
                </a:solidFill>
              </a:rPr>
              <a:t>увеличить капитализацию проблемной компании</a:t>
            </a:r>
            <a:r>
              <a:rPr lang="ru-RU" altLang="ru-RU" dirty="0">
                <a:solidFill>
                  <a:schemeClr val="bg1"/>
                </a:solidFill>
              </a:rPr>
              <a:t>, имеющей важное значение для страны. Иногда преследуется и цель сохранения рабочих мест (</a:t>
            </a:r>
            <a:r>
              <a:rPr lang="ru-RU" altLang="ru-RU" dirty="0" err="1">
                <a:solidFill>
                  <a:schemeClr val="bg1"/>
                </a:solidFill>
              </a:rPr>
              <a:t>Автоваз</a:t>
            </a:r>
            <a:r>
              <a:rPr lang="ru-RU" altLang="ru-RU" dirty="0">
                <a:solidFill>
                  <a:schemeClr val="bg1"/>
                </a:solidFill>
              </a:rPr>
              <a:t>) или стабилизации банковской системы (ВТБ), а также контроль на внешнеполитической арене (Газпром)</a:t>
            </a:r>
          </a:p>
        </p:txBody>
      </p:sp>
      <p:pic>
        <p:nvPicPr>
          <p:cNvPr id="37906" name="Picture 18" descr="230px-Gazprom-Logo-rus"/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573463"/>
            <a:ext cx="2190750" cy="788987"/>
          </a:xfrm>
          <a:solidFill>
            <a:schemeClr val="accent1"/>
          </a:solidFill>
          <a:ln/>
        </p:spPr>
      </p:pic>
      <p:sp>
        <p:nvSpPr>
          <p:cNvPr id="37908" name="AutoShape 20"/>
          <p:cNvSpPr>
            <a:spLocks noChangeArrowheads="1"/>
          </p:cNvSpPr>
          <p:nvPr/>
        </p:nvSpPr>
        <p:spPr bwMode="auto">
          <a:xfrm rot="642028">
            <a:off x="1763713" y="3284538"/>
            <a:ext cx="3024187" cy="576262"/>
          </a:xfrm>
          <a:prstGeom prst="rightArrow">
            <a:avLst>
              <a:gd name="adj1" fmla="val 50000"/>
              <a:gd name="adj2" fmla="val 1311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1200" b="1"/>
              <a:t>Владение контрольным пакетом</a:t>
            </a:r>
          </a:p>
        </p:txBody>
      </p:sp>
    </p:spTree>
    <p:extLst>
      <p:ext uri="{BB962C8B-B14F-4D97-AF65-F5344CB8AC3E}">
        <p14:creationId xmlns:p14="http://schemas.microsoft.com/office/powerpoint/2010/main" val="34743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F5E4F3A5-9DBE-44B0-A284-E25CB38AC4C9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r>
              <a:rPr lang="ru-RU" altLang="ru-RU" sz="3200" dirty="0"/>
              <a:t>Примеры и логика зарубежных инвесторов</a:t>
            </a:r>
          </a:p>
        </p:txBody>
      </p:sp>
      <p:sp>
        <p:nvSpPr>
          <p:cNvPr id="60421" name="AutoShape 5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2530475" y="25304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23" name="AutoShape 7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04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060575"/>
            <a:ext cx="3078162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76700"/>
            <a:ext cx="27971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997200"/>
            <a:ext cx="116522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149725"/>
            <a:ext cx="2835275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36838"/>
            <a:ext cx="2217737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14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AADA242D-B45C-4568-8ED7-8A8D0B39EA74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6207"/>
            <a:ext cx="8229600" cy="1143000"/>
          </a:xfrm>
        </p:spPr>
        <p:txBody>
          <a:bodyPr/>
          <a:lstStyle/>
          <a:p>
            <a:r>
              <a:rPr lang="ru-RU" altLang="ru-RU" sz="2400" dirty="0"/>
              <a:t>Частные инвесторы приобретают ценные бумаги, которые позволят им заработать как можно больше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341438"/>
            <a:ext cx="6367462" cy="39592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95288" y="5445125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Акции компании </a:t>
            </a:r>
            <a:r>
              <a:rPr lang="en-US" altLang="ru-RU" b="1" u="sng" dirty="0">
                <a:solidFill>
                  <a:schemeClr val="bg1"/>
                </a:solidFill>
              </a:rPr>
              <a:t>Apple </a:t>
            </a:r>
            <a:r>
              <a:rPr lang="en-US" altLang="ru-RU" b="1" u="sng" dirty="0" err="1">
                <a:solidFill>
                  <a:schemeClr val="bg1"/>
                </a:solidFill>
              </a:rPr>
              <a:t>Inc</a:t>
            </a:r>
            <a:r>
              <a:rPr lang="ru-RU" altLang="ru-RU" b="1" u="sng" dirty="0">
                <a:solidFill>
                  <a:schemeClr val="bg1"/>
                </a:solidFill>
              </a:rPr>
              <a:t>.</a:t>
            </a:r>
            <a:r>
              <a:rPr lang="ru-RU" altLang="ru-RU" dirty="0">
                <a:solidFill>
                  <a:schemeClr val="bg1"/>
                </a:solidFill>
              </a:rPr>
              <a:t> традиционно пользуются спросом у большинства инвесторов мира. За четыре года они выросли более чем на 500% (в среднем они растут более чем на 100% в год). Цель таких инвесторов – </a:t>
            </a:r>
            <a:r>
              <a:rPr lang="ru-RU" altLang="ru-RU" i="1" u="sng" dirty="0">
                <a:solidFill>
                  <a:schemeClr val="bg1"/>
                </a:solidFill>
              </a:rPr>
              <a:t>это прибыль, которую они планируют получить.</a:t>
            </a:r>
          </a:p>
        </p:txBody>
      </p:sp>
    </p:spTree>
    <p:extLst>
      <p:ext uri="{BB962C8B-B14F-4D97-AF65-F5344CB8AC3E}">
        <p14:creationId xmlns:p14="http://schemas.microsoft.com/office/powerpoint/2010/main" val="14919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A1230-D7CC-45FD-AB6F-CEA3DA9792D2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9212"/>
            <a:ext cx="8229600" cy="1143000"/>
          </a:xfrm>
        </p:spPr>
        <p:txBody>
          <a:bodyPr/>
          <a:lstStyle/>
          <a:p>
            <a:r>
              <a:rPr lang="ru-RU" altLang="ru-RU" sz="2400" dirty="0"/>
              <a:t>Корпоративные инвесторы могут преследовать цели захвата рынка и за ценой они не постоят, даже если окупаемость инвестиций будет очень долгой!</a:t>
            </a:r>
          </a:p>
        </p:txBody>
      </p:sp>
      <p:pic>
        <p:nvPicPr>
          <p:cNvPr id="43012" name="Picture 4" descr="160px-WBD_logo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563" y="1628775"/>
            <a:ext cx="1524000" cy="157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4" name="Picture 6" descr="180px-Pepsi_logo_2008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238" y="2133600"/>
            <a:ext cx="3093137" cy="846954"/>
          </a:xfrm>
          <a:solidFill>
            <a:schemeClr val="accent1"/>
          </a:solidFill>
          <a:ln/>
        </p:spPr>
      </p:pic>
      <p:sp>
        <p:nvSpPr>
          <p:cNvPr id="43016" name="AutoShape 8"/>
          <p:cNvSpPr>
            <a:spLocks noChangeArrowheads="1"/>
          </p:cNvSpPr>
          <p:nvPr/>
        </p:nvSpPr>
        <p:spPr bwMode="auto">
          <a:xfrm>
            <a:off x="3635375" y="2133600"/>
            <a:ext cx="2736850" cy="719138"/>
          </a:xfrm>
          <a:prstGeom prst="rightArrow">
            <a:avLst>
              <a:gd name="adj1" fmla="val 50000"/>
              <a:gd name="adj2" fmla="val 95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Покупка 100% акций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39750" y="3789363"/>
            <a:ext cx="381635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Компания </a:t>
            </a:r>
            <a:r>
              <a:rPr lang="en-US" altLang="ru-RU" dirty="0">
                <a:solidFill>
                  <a:schemeClr val="bg1"/>
                </a:solidFill>
              </a:rPr>
              <a:t>PEPSI </a:t>
            </a:r>
            <a:r>
              <a:rPr lang="ru-RU" altLang="ru-RU" dirty="0">
                <a:solidFill>
                  <a:schemeClr val="bg1"/>
                </a:solidFill>
              </a:rPr>
              <a:t>не жалела денег и заплатила владельцам российской компании за каждую акцию Вимм-Билль-Данна на 30% больше рыночной цены. За несколько секунд акции ВБД взрывообразно выросли.</a:t>
            </a:r>
          </a:p>
        </p:txBody>
      </p:sp>
      <p:pic>
        <p:nvPicPr>
          <p:cNvPr id="43020" name="Picture 12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573463"/>
            <a:ext cx="2881313" cy="2187575"/>
          </a:xfrm>
          <a:noFill/>
          <a:ln w="222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159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049124D2-E06B-4BD6-947D-C54349556AEB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66461"/>
            <a:ext cx="8229600" cy="1143000"/>
          </a:xfrm>
        </p:spPr>
        <p:txBody>
          <a:bodyPr/>
          <a:lstStyle/>
          <a:p>
            <a:r>
              <a:rPr lang="ru-RU" altLang="ru-RU" sz="2000" i="1" u="sng" dirty="0"/>
              <a:t>Венчурные инвесторы</a:t>
            </a:r>
            <a:r>
              <a:rPr lang="ru-RU" altLang="ru-RU" sz="2000" dirty="0"/>
              <a:t> могут купить российскую строительную компанию ПИК и когда-нибудь получить доходность до 1250% (если погасит долги), однако могут и всё потерять…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484313"/>
            <a:ext cx="6840537" cy="47371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854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9F91E6D9-29DC-42D1-8AD8-570995470BC0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4307"/>
            <a:ext cx="8229600" cy="633412"/>
          </a:xfrm>
        </p:spPr>
        <p:txBody>
          <a:bodyPr/>
          <a:lstStyle/>
          <a:p>
            <a:r>
              <a:rPr lang="ru-RU" altLang="ru-RU" sz="2200" dirty="0"/>
              <a:t>Стратегические инвесторы в секторе компаний цветной металлургии. Инвесторами могут быть и физические лица.</a:t>
            </a:r>
          </a:p>
        </p:txBody>
      </p:sp>
      <p:pic>
        <p:nvPicPr>
          <p:cNvPr id="45060" name="Picture 4" descr="content931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341438"/>
            <a:ext cx="6848475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419475" y="5949950"/>
            <a:ext cx="165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О. Дерипаска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1187450" y="5445125"/>
            <a:ext cx="165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М. Прохоров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331913" y="3357563"/>
            <a:ext cx="1657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В. Потанин</a:t>
            </a:r>
          </a:p>
        </p:txBody>
      </p:sp>
    </p:spTree>
    <p:extLst>
      <p:ext uri="{BB962C8B-B14F-4D97-AF65-F5344CB8AC3E}">
        <p14:creationId xmlns:p14="http://schemas.microsoft.com/office/powerpoint/2010/main" val="42095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DA698B70-2482-452F-882B-87328F739CF6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Следствие из интересов стратегических инвесторов</a:t>
            </a:r>
          </a:p>
        </p:txBody>
      </p:sp>
      <p:pic>
        <p:nvPicPr>
          <p:cNvPr id="5939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708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FD205CA9-15FF-41D0-9BB8-9C5563B16C81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1039771" y="1341438"/>
            <a:ext cx="7129462" cy="5111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65089"/>
            <a:ext cx="7138987" cy="1008062"/>
          </a:xfr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800" dirty="0"/>
              <a:t>Порядок инвестиций в ценные бумаги (порядок появления новых инвесторов)</a:t>
            </a:r>
          </a:p>
        </p:txBody>
      </p:sp>
      <p:sp>
        <p:nvSpPr>
          <p:cNvPr id="54276" name="AutoShape 4"/>
          <p:cNvSpPr>
            <a:spLocks noChangeArrowheads="1"/>
          </p:cNvSpPr>
          <p:nvPr/>
        </p:nvSpPr>
        <p:spPr bwMode="auto">
          <a:xfrm>
            <a:off x="4500563" y="4797425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258888" y="1341438"/>
            <a:ext cx="6923087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1 ШАГ: Открытие счёта у брокера (в банке)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979613" y="2565400"/>
            <a:ext cx="561657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2 ШАГ: Установка на компьютер торговой программы</a:t>
            </a: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1331913" y="4005263"/>
            <a:ext cx="6564312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3 ШАГ: Выбор в торговой программе </a:t>
            </a:r>
            <a:br>
              <a:rPr lang="ru-RU" altLang="ru-RU" sz="2000"/>
            </a:br>
            <a:r>
              <a:rPr lang="ru-RU" altLang="ru-RU" sz="2000"/>
              <a:t>компании-эмитента и количества акций, которые вы хотите купить</a:t>
            </a: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4427538" y="1917700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4500563" y="3286125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1835150" y="5446713"/>
            <a:ext cx="561657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4 ШАГ: Нажать на кнопку «КУПИТЬ ПО РЫНКУ»</a:t>
            </a:r>
          </a:p>
        </p:txBody>
      </p:sp>
    </p:spTree>
    <p:extLst>
      <p:ext uri="{BB962C8B-B14F-4D97-AF65-F5344CB8AC3E}">
        <p14:creationId xmlns:p14="http://schemas.microsoft.com/office/powerpoint/2010/main" val="397509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35180EA3-2C86-4E95-9287-50E3C75B1CD3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1116013" y="4149725"/>
            <a:ext cx="9350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229600" cy="1143000"/>
          </a:xfrm>
        </p:spPr>
        <p:txBody>
          <a:bodyPr/>
          <a:lstStyle/>
          <a:p>
            <a:r>
              <a:rPr lang="ru-RU" altLang="ru-RU" sz="2400" dirty="0"/>
              <a:t>Алгоритм инвестиций в акции (на примере ОАО «</a:t>
            </a:r>
            <a:r>
              <a:rPr lang="ru-RU" altLang="ru-RU" sz="2400" dirty="0" err="1"/>
              <a:t>ГазпромНефть</a:t>
            </a:r>
            <a:r>
              <a:rPr lang="ru-RU" altLang="ru-RU" sz="2400" dirty="0"/>
              <a:t>»)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549" y="1224392"/>
            <a:ext cx="7637463" cy="532447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5305" name="AutoShape 9"/>
          <p:cNvSpPr>
            <a:spLocks noChangeArrowheads="1"/>
          </p:cNvSpPr>
          <p:nvPr/>
        </p:nvSpPr>
        <p:spPr bwMode="auto">
          <a:xfrm>
            <a:off x="1042988" y="4076700"/>
            <a:ext cx="1008062" cy="360363"/>
          </a:xfrm>
          <a:prstGeom prst="roundRect">
            <a:avLst>
              <a:gd name="adj" fmla="val 16667"/>
            </a:avLst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 flipH="1" flipV="1">
            <a:off x="2124075" y="4437063"/>
            <a:ext cx="1584325" cy="792162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3779838" y="5157788"/>
            <a:ext cx="1512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3708400" y="5084763"/>
            <a:ext cx="3313113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1. Ищем эмитента ОАО «Газпромнефть» (на англ.языке)</a:t>
            </a:r>
          </a:p>
        </p:txBody>
      </p:sp>
      <p:sp>
        <p:nvSpPr>
          <p:cNvPr id="55309" name="AutoShape 13"/>
          <p:cNvSpPr>
            <a:spLocks noChangeArrowheads="1"/>
          </p:cNvSpPr>
          <p:nvPr/>
        </p:nvSpPr>
        <p:spPr bwMode="auto">
          <a:xfrm>
            <a:off x="1331913" y="2133600"/>
            <a:ext cx="1008062" cy="647700"/>
          </a:xfrm>
          <a:prstGeom prst="roundRect">
            <a:avLst>
              <a:gd name="adj" fmla="val 16667"/>
            </a:avLst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 flipH="1">
            <a:off x="2339975" y="2276475"/>
            <a:ext cx="1655763" cy="144463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995738" y="1989138"/>
            <a:ext cx="3529012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2. Выбираем эту компанию и количество акций, которые хотим купить (здесь: 5 штук по 25 </a:t>
            </a:r>
            <a:r>
              <a:rPr lang="en-US" altLang="ru-RU" sz="1400"/>
              <a:t>$ </a:t>
            </a:r>
            <a:r>
              <a:rPr lang="ru-RU" altLang="ru-RU" sz="1400"/>
              <a:t>за штуку)</a:t>
            </a:r>
          </a:p>
        </p:txBody>
      </p:sp>
      <p:sp>
        <p:nvSpPr>
          <p:cNvPr id="55312" name="Line 16"/>
          <p:cNvSpPr>
            <a:spLocks noChangeShapeType="1"/>
          </p:cNvSpPr>
          <p:nvPr/>
        </p:nvSpPr>
        <p:spPr bwMode="auto">
          <a:xfrm flipH="1">
            <a:off x="2411413" y="2997200"/>
            <a:ext cx="2016125" cy="2159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13" name="Text Box 17"/>
          <p:cNvSpPr txBox="1">
            <a:spLocks noChangeArrowheads="1"/>
          </p:cNvSpPr>
          <p:nvPr/>
        </p:nvSpPr>
        <p:spPr bwMode="auto">
          <a:xfrm>
            <a:off x="4427538" y="2781300"/>
            <a:ext cx="3457575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3. Жмём на кнопку «КУПИТЬ» и с этого момента становимся инвестором</a:t>
            </a:r>
          </a:p>
        </p:txBody>
      </p:sp>
    </p:spTree>
    <p:extLst>
      <p:ext uri="{BB962C8B-B14F-4D97-AF65-F5344CB8AC3E}">
        <p14:creationId xmlns:p14="http://schemas.microsoft.com/office/powerpoint/2010/main" val="411085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eef574e886866d92eaebf92ef3549e54b81e9d4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1014</Words>
  <Application>Microsoft Office PowerPoint</Application>
  <PresentationFormat>Экран (4:3)</PresentationFormat>
  <Paragraphs>107</Paragraphs>
  <Slides>23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Карта российского рынка ценных бумаг</vt:lpstr>
      <vt:lpstr>Эмиссия акций компании «Mail.ru»</vt:lpstr>
      <vt:lpstr>Что же покупают инвесторы, когда отдают деньги за эмитированные акции «Mail.ru»</vt:lpstr>
      <vt:lpstr>Что происходит с акциями после эмиссии?</vt:lpstr>
      <vt:lpstr>Эмиссия акций Яндекса интереснее…</vt:lpstr>
      <vt:lpstr>За первый день торгов после эмиссии (24 мая 2011 года) акции Яндекса взлетели на 50%</vt:lpstr>
      <vt:lpstr>Примеры эмиссии и эмитентов</vt:lpstr>
      <vt:lpstr>Следствие эмиссии  (долгосрочный взгляд)</vt:lpstr>
      <vt:lpstr>ИНВЕСТОРЫ</vt:lpstr>
      <vt:lpstr>Государство в лице инвестора</vt:lpstr>
      <vt:lpstr>Примеры и логика зарубежных инвесторов</vt:lpstr>
      <vt:lpstr>Частные инвесторы приобретают ценные бумаги, которые позволят им заработать как можно больше</vt:lpstr>
      <vt:lpstr>Корпоративные инвесторы могут преследовать цели захвата рынка и за ценой они не постоят, даже если окупаемость инвестиций будет очень долгой!</vt:lpstr>
      <vt:lpstr>Венчурные инвесторы могут купить российскую строительную компанию ПИК и когда-нибудь получить доходность до 1250% (если погасит долги), однако могут и всё потерять…</vt:lpstr>
      <vt:lpstr>Стратегические инвесторы в секторе компаний цветной металлургии. Инвесторами могут быть и физические лица.</vt:lpstr>
      <vt:lpstr>Следствие из интересов стратегических инвесторов</vt:lpstr>
      <vt:lpstr>Порядок инвестиций в ценные бумаги (порядок появления новых инвесторов)</vt:lpstr>
      <vt:lpstr>Алгоритм инвестиций в акции (на примере ОАО «ГазпромНефть»)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Корень Андрей</cp:lastModifiedBy>
  <cp:revision>231</cp:revision>
  <dcterms:created xsi:type="dcterms:W3CDTF">2007-04-22T06:20:01Z</dcterms:created>
  <dcterms:modified xsi:type="dcterms:W3CDTF">2017-02-21T07:02:43Z</dcterms:modified>
</cp:coreProperties>
</file>