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65" r:id="rId7"/>
    <p:sldId id="268" r:id="rId8"/>
    <p:sldId id="26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7E6193-01DC-4169-961B-87026D854B7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FF5CD1-23F8-4043-BF99-CB511098FE76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числительные, которые получены на основе китайских иероглифов</a:t>
          </a:r>
          <a:endParaRPr lang="ru-RU" dirty="0">
            <a:solidFill>
              <a:schemeClr val="bg1"/>
            </a:solidFill>
          </a:endParaRPr>
        </a:p>
      </dgm:t>
    </dgm:pt>
    <dgm:pt modelId="{FA5F6561-4967-4B33-A0BE-FAA918063E9B}" type="parTrans" cxnId="{CEBAD0A1-665A-499E-99A6-B1C5B7B7AA37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084562EB-CA55-4F2D-8780-B69380BAC161}" type="sibTrans" cxnId="{CEBAD0A1-665A-499E-99A6-B1C5B7B7AA37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BA4C841A-7688-4E4D-94CE-94C46EAA9B27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Например:</a:t>
          </a:r>
          <a:r>
            <a:rPr lang="ru-RU" dirty="0" smtClean="0"/>
            <a:t>일 (</a:t>
          </a:r>
          <a:r>
            <a:rPr lang="ko-KR" altLang="en-US" b="0" i="0" u="none" dirty="0" smtClean="0"/>
            <a:t>一</a:t>
          </a:r>
          <a:r>
            <a:rPr lang="ru-RU" altLang="ko-KR" b="0" i="0" u="none" dirty="0" smtClean="0"/>
            <a:t>)</a:t>
          </a:r>
          <a:r>
            <a:rPr lang="ru-RU" dirty="0" smtClean="0"/>
            <a:t>- один,이 (</a:t>
          </a:r>
          <a:r>
            <a:rPr lang="ko-KR" b="1" dirty="0" smtClean="0"/>
            <a:t>二</a:t>
          </a:r>
          <a:r>
            <a:rPr lang="ru-RU" dirty="0" smtClean="0"/>
            <a:t>) – два</a:t>
          </a:r>
          <a:endParaRPr lang="ru-RU" dirty="0">
            <a:solidFill>
              <a:schemeClr val="bg1"/>
            </a:solidFill>
          </a:endParaRPr>
        </a:p>
      </dgm:t>
    </dgm:pt>
    <dgm:pt modelId="{D60D06E0-2A8C-4844-A502-ADCBD5D72692}" type="parTrans" cxnId="{9275EBAB-AE23-48ED-B0AA-1767E3D1D122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5B8AA640-E413-4D91-A3BB-8FE2808706BE}" type="sibTrans" cxnId="{9275EBAB-AE23-48ED-B0AA-1767E3D1D122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ACD40CFB-0102-4475-9778-5B0707CB3D23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исконно корейские числительные.</a:t>
          </a:r>
          <a:endParaRPr lang="ru-RU" dirty="0">
            <a:solidFill>
              <a:schemeClr val="bg1"/>
            </a:solidFill>
          </a:endParaRPr>
        </a:p>
      </dgm:t>
    </dgm:pt>
    <dgm:pt modelId="{43F12E26-D2D0-49FD-AAA6-92449FDDDC08}" type="parTrans" cxnId="{7E291F5F-49E0-4AE2-BCB1-08CA0E3A0F1A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87D841E5-F7AF-4300-8561-A31AB2F4A71A}" type="sibTrans" cxnId="{7E291F5F-49E0-4AE2-BCB1-08CA0E3A0F1A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CC713A9C-DD2B-45AB-8D7B-484602322310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Например:</a:t>
          </a:r>
          <a:r>
            <a:rPr lang="ru-RU" dirty="0" smtClean="0"/>
            <a:t>하나 – один , 둘 - два </a:t>
          </a:r>
          <a:endParaRPr lang="ru-RU" dirty="0">
            <a:solidFill>
              <a:schemeClr val="bg1"/>
            </a:solidFill>
          </a:endParaRPr>
        </a:p>
      </dgm:t>
    </dgm:pt>
    <dgm:pt modelId="{FC71B5BD-4EBA-4E1C-A589-EAEE3156F28E}" type="parTrans" cxnId="{972FDC04-9949-45E7-910C-3CF4647223B8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59C7DD04-746A-4F7A-85D8-07F3425C55AA}" type="sibTrans" cxnId="{972FDC04-9949-45E7-910C-3CF4647223B8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53D0117D-B333-410D-8C56-C7338DBDEB38}" type="pres">
      <dgm:prSet presAssocID="{E07E6193-01DC-4169-961B-87026D854B72}" presName="linear" presStyleCnt="0">
        <dgm:presLayoutVars>
          <dgm:animLvl val="lvl"/>
          <dgm:resizeHandles val="exact"/>
        </dgm:presLayoutVars>
      </dgm:prSet>
      <dgm:spPr/>
    </dgm:pt>
    <dgm:pt modelId="{5AE4898C-14D3-4F29-90EE-11AE912CE185}" type="pres">
      <dgm:prSet presAssocID="{07FF5CD1-23F8-4043-BF99-CB511098FE76}" presName="parentText" presStyleLbl="node1" presStyleIdx="0" presStyleCnt="2" custLinFactNeighborX="-862" custLinFactNeighborY="21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9B1EC4-02E0-4AD8-802F-2D98D7F552D7}" type="pres">
      <dgm:prSet presAssocID="{07FF5CD1-23F8-4043-BF99-CB511098FE7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C2CD5F-7297-4C6E-93AF-16A11E9F11DF}" type="pres">
      <dgm:prSet presAssocID="{ACD40CFB-0102-4475-9778-5B0707CB3D2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BC9927-5D73-4516-AB04-C736AA28F598}" type="pres">
      <dgm:prSet presAssocID="{ACD40CFB-0102-4475-9778-5B0707CB3D2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291F5F-49E0-4AE2-BCB1-08CA0E3A0F1A}" srcId="{E07E6193-01DC-4169-961B-87026D854B72}" destId="{ACD40CFB-0102-4475-9778-5B0707CB3D23}" srcOrd="1" destOrd="0" parTransId="{43F12E26-D2D0-49FD-AAA6-92449FDDDC08}" sibTransId="{87D841E5-F7AF-4300-8561-A31AB2F4A71A}"/>
    <dgm:cxn modelId="{9275EBAB-AE23-48ED-B0AA-1767E3D1D122}" srcId="{07FF5CD1-23F8-4043-BF99-CB511098FE76}" destId="{BA4C841A-7688-4E4D-94CE-94C46EAA9B27}" srcOrd="0" destOrd="0" parTransId="{D60D06E0-2A8C-4844-A502-ADCBD5D72692}" sibTransId="{5B8AA640-E413-4D91-A3BB-8FE2808706BE}"/>
    <dgm:cxn modelId="{839650F0-2185-433A-BD9E-A27BA95546E8}" type="presOf" srcId="{07FF5CD1-23F8-4043-BF99-CB511098FE76}" destId="{5AE4898C-14D3-4F29-90EE-11AE912CE185}" srcOrd="0" destOrd="0" presId="urn:microsoft.com/office/officeart/2005/8/layout/vList2"/>
    <dgm:cxn modelId="{1F3FB837-5463-49C4-887A-34E0FB00D36F}" type="presOf" srcId="{CC713A9C-DD2B-45AB-8D7B-484602322310}" destId="{C3BC9927-5D73-4516-AB04-C736AA28F598}" srcOrd="0" destOrd="0" presId="urn:microsoft.com/office/officeart/2005/8/layout/vList2"/>
    <dgm:cxn modelId="{972FDC04-9949-45E7-910C-3CF4647223B8}" srcId="{ACD40CFB-0102-4475-9778-5B0707CB3D23}" destId="{CC713A9C-DD2B-45AB-8D7B-484602322310}" srcOrd="0" destOrd="0" parTransId="{FC71B5BD-4EBA-4E1C-A589-EAEE3156F28E}" sibTransId="{59C7DD04-746A-4F7A-85D8-07F3425C55AA}"/>
    <dgm:cxn modelId="{95B5DF9E-14E5-406A-AEBB-B57D9970C1D4}" type="presOf" srcId="{ACD40CFB-0102-4475-9778-5B0707CB3D23}" destId="{E9C2CD5F-7297-4C6E-93AF-16A11E9F11DF}" srcOrd="0" destOrd="0" presId="urn:microsoft.com/office/officeart/2005/8/layout/vList2"/>
    <dgm:cxn modelId="{CEBAD0A1-665A-499E-99A6-B1C5B7B7AA37}" srcId="{E07E6193-01DC-4169-961B-87026D854B72}" destId="{07FF5CD1-23F8-4043-BF99-CB511098FE76}" srcOrd="0" destOrd="0" parTransId="{FA5F6561-4967-4B33-A0BE-FAA918063E9B}" sibTransId="{084562EB-CA55-4F2D-8780-B69380BAC161}"/>
    <dgm:cxn modelId="{DEAC4516-CF77-4B44-AC2A-D4B388394D18}" type="presOf" srcId="{E07E6193-01DC-4169-961B-87026D854B72}" destId="{53D0117D-B333-410D-8C56-C7338DBDEB38}" srcOrd="0" destOrd="0" presId="urn:microsoft.com/office/officeart/2005/8/layout/vList2"/>
    <dgm:cxn modelId="{A0610595-2A75-49F9-A7E0-91BB58CD014E}" type="presOf" srcId="{BA4C841A-7688-4E4D-94CE-94C46EAA9B27}" destId="{8E9B1EC4-02E0-4AD8-802F-2D98D7F552D7}" srcOrd="0" destOrd="0" presId="urn:microsoft.com/office/officeart/2005/8/layout/vList2"/>
    <dgm:cxn modelId="{F20F7A6A-46A0-4B6D-A169-889C72FFB10B}" type="presParOf" srcId="{53D0117D-B333-410D-8C56-C7338DBDEB38}" destId="{5AE4898C-14D3-4F29-90EE-11AE912CE185}" srcOrd="0" destOrd="0" presId="urn:microsoft.com/office/officeart/2005/8/layout/vList2"/>
    <dgm:cxn modelId="{70900A2F-7FE3-4053-A199-27863D94F7C8}" type="presParOf" srcId="{53D0117D-B333-410D-8C56-C7338DBDEB38}" destId="{8E9B1EC4-02E0-4AD8-802F-2D98D7F552D7}" srcOrd="1" destOrd="0" presId="urn:microsoft.com/office/officeart/2005/8/layout/vList2"/>
    <dgm:cxn modelId="{87272959-9E86-4E18-A44B-E739F5AC98CB}" type="presParOf" srcId="{53D0117D-B333-410D-8C56-C7338DBDEB38}" destId="{E9C2CD5F-7297-4C6E-93AF-16A11E9F11DF}" srcOrd="2" destOrd="0" presId="urn:microsoft.com/office/officeart/2005/8/layout/vList2"/>
    <dgm:cxn modelId="{EE242C5C-8216-4F78-A779-65A8AF887826}" type="presParOf" srcId="{53D0117D-B333-410D-8C56-C7338DBDEB38}" destId="{C3BC9927-5D73-4516-AB04-C736AA28F59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E4898C-14D3-4F29-90EE-11AE912CE185}">
      <dsp:nvSpPr>
        <dsp:cNvPr id="0" name=""/>
        <dsp:cNvSpPr/>
      </dsp:nvSpPr>
      <dsp:spPr>
        <a:xfrm>
          <a:off x="0" y="52973"/>
          <a:ext cx="7786710" cy="1272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/>
              </a:solidFill>
            </a:rPr>
            <a:t>числительные, которые получены на основе китайских иероглифов</a:t>
          </a:r>
          <a:endParaRPr lang="ru-RU" sz="3200" kern="1200" dirty="0">
            <a:solidFill>
              <a:schemeClr val="bg1"/>
            </a:solidFill>
          </a:endParaRPr>
        </a:p>
      </dsp:txBody>
      <dsp:txXfrm>
        <a:off x="0" y="52973"/>
        <a:ext cx="7786710" cy="1272960"/>
      </dsp:txXfrm>
    </dsp:sp>
    <dsp:sp modelId="{8E9B1EC4-02E0-4AD8-802F-2D98D7F552D7}">
      <dsp:nvSpPr>
        <dsp:cNvPr id="0" name=""/>
        <dsp:cNvSpPr/>
      </dsp:nvSpPr>
      <dsp:spPr>
        <a:xfrm>
          <a:off x="0" y="1313507"/>
          <a:ext cx="7786710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228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500" kern="1200" dirty="0" smtClean="0">
              <a:solidFill>
                <a:schemeClr val="bg1"/>
              </a:solidFill>
            </a:rPr>
            <a:t>Например:</a:t>
          </a:r>
          <a:r>
            <a:rPr lang="ru-RU" sz="2500" kern="1200" dirty="0" smtClean="0"/>
            <a:t>일 (</a:t>
          </a:r>
          <a:r>
            <a:rPr lang="ko-KR" altLang="en-US" sz="2500" b="0" i="0" u="none" kern="1200" dirty="0" smtClean="0"/>
            <a:t>一</a:t>
          </a:r>
          <a:r>
            <a:rPr lang="ru-RU" altLang="ko-KR" sz="2500" b="0" i="0" u="none" kern="1200" dirty="0" smtClean="0"/>
            <a:t>)</a:t>
          </a:r>
          <a:r>
            <a:rPr lang="ru-RU" sz="2500" kern="1200" dirty="0" smtClean="0"/>
            <a:t>- один,이 (</a:t>
          </a:r>
          <a:r>
            <a:rPr lang="ko-KR" sz="2500" b="1" kern="1200" dirty="0" smtClean="0"/>
            <a:t>二</a:t>
          </a:r>
          <a:r>
            <a:rPr lang="ru-RU" sz="2500" kern="1200" dirty="0" smtClean="0"/>
            <a:t>) – два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0" y="1313507"/>
        <a:ext cx="7786710" cy="579600"/>
      </dsp:txXfrm>
    </dsp:sp>
    <dsp:sp modelId="{E9C2CD5F-7297-4C6E-93AF-16A11E9F11DF}">
      <dsp:nvSpPr>
        <dsp:cNvPr id="0" name=""/>
        <dsp:cNvSpPr/>
      </dsp:nvSpPr>
      <dsp:spPr>
        <a:xfrm>
          <a:off x="0" y="1893107"/>
          <a:ext cx="7786710" cy="1272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/>
              </a:solidFill>
            </a:rPr>
            <a:t>исконно корейские числительные.</a:t>
          </a:r>
          <a:endParaRPr lang="ru-RU" sz="3200" kern="1200" dirty="0">
            <a:solidFill>
              <a:schemeClr val="bg1"/>
            </a:solidFill>
          </a:endParaRPr>
        </a:p>
      </dsp:txBody>
      <dsp:txXfrm>
        <a:off x="0" y="1893107"/>
        <a:ext cx="7786710" cy="1272960"/>
      </dsp:txXfrm>
    </dsp:sp>
    <dsp:sp modelId="{C3BC9927-5D73-4516-AB04-C736AA28F598}">
      <dsp:nvSpPr>
        <dsp:cNvPr id="0" name=""/>
        <dsp:cNvSpPr/>
      </dsp:nvSpPr>
      <dsp:spPr>
        <a:xfrm>
          <a:off x="0" y="3166067"/>
          <a:ext cx="7786710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228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500" kern="1200" dirty="0" smtClean="0">
              <a:solidFill>
                <a:schemeClr val="bg1"/>
              </a:solidFill>
            </a:rPr>
            <a:t>Например:</a:t>
          </a:r>
          <a:r>
            <a:rPr lang="ru-RU" sz="2500" kern="1200" dirty="0" smtClean="0"/>
            <a:t>하나 – один , 둘 - два 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0" y="3166067"/>
        <a:ext cx="7786710" cy="579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1FBF3-7E63-470C-8FDE-A9101FEEC2DE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AA57E-CF8C-4723-BBAE-D898A2C75D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D05DE69-FE4F-4D94-9552-AB6062925B2F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Book Antiqua" pitchFamily="18" charset="0"/>
              </a:rPr>
              <a:t>Числительные в корейском языке</a:t>
            </a:r>
            <a:endParaRPr lang="ru-RU" b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857232"/>
            <a:ext cx="7715303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В корейском языке </a:t>
            </a:r>
            <a:r>
              <a:rPr lang="ru-RU" sz="2400" dirty="0" smtClean="0"/>
              <a:t>существует </a:t>
            </a:r>
            <a:r>
              <a:rPr lang="ru-RU" sz="2400" dirty="0" smtClean="0"/>
              <a:t>2 вида числительных:</a:t>
            </a:r>
          </a:p>
          <a:p>
            <a:endParaRPr lang="ru-RU" dirty="0">
              <a:latin typeface="Book Antiqua" pitchFamily="18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857224" y="1928802"/>
          <a:ext cx="7786710" cy="378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394692"/>
            <a:ext cx="7929618" cy="59093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Рассмотрим сначала китайские числительные. Они исторически появились раньше в корейском языке, так как до изобретения корейской письменности «</a:t>
            </a:r>
            <a:r>
              <a:rPr lang="ru-RU" dirty="0" err="1" smtClean="0"/>
              <a:t>хангыль</a:t>
            </a:r>
            <a:r>
              <a:rPr lang="ru-RU" dirty="0" smtClean="0"/>
              <a:t>», корейская знать писала китайскими иероглифами.</a:t>
            </a:r>
          </a:p>
          <a:p>
            <a:r>
              <a:rPr lang="ru-RU" b="1" dirty="0" smtClean="0"/>
              <a:t>Вот все эти числительные:  </a:t>
            </a:r>
            <a:r>
              <a:rPr lang="ru-RU" b="1" dirty="0" smtClean="0"/>
              <a:t> </a:t>
            </a:r>
          </a:p>
          <a:p>
            <a:endParaRPr lang="ru-RU" b="1" dirty="0" smtClean="0"/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일 - один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이 - два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삼 - три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사 - четыре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오 - пять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육 (раньше писали 륙) - шесть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칠 - семь</a:t>
            </a:r>
          </a:p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팔-восемь</a:t>
            </a: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구-девять</a:t>
            </a: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십 –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десять</a:t>
            </a:r>
          </a:p>
          <a:p>
            <a:endParaRPr lang="ru-RU" altLang="ko-KR" b="1" dirty="0" smtClean="0"/>
          </a:p>
          <a:p>
            <a:r>
              <a:rPr lang="ru-RU" altLang="ko-KR" b="1" dirty="0" smtClean="0"/>
              <a:t>И вот они же в китайском варианте: </a:t>
            </a:r>
          </a:p>
          <a:p>
            <a:r>
              <a:rPr lang="ko-KR" altLang="en-US" b="1" dirty="0" smtClean="0"/>
              <a:t>一</a:t>
            </a:r>
            <a:r>
              <a:rPr lang="ru-RU" altLang="ko-KR" b="1" dirty="0" smtClean="0"/>
              <a:t>-1</a:t>
            </a:r>
            <a:r>
              <a:rPr lang="ru-RU" b="1" dirty="0" smtClean="0"/>
              <a:t>, </a:t>
            </a:r>
            <a:r>
              <a:rPr lang="ko-KR" altLang="en-US" b="1" dirty="0" smtClean="0"/>
              <a:t>二</a:t>
            </a:r>
            <a:r>
              <a:rPr lang="ru-RU" altLang="ko-KR" b="1" dirty="0" smtClean="0"/>
              <a:t>-2</a:t>
            </a:r>
            <a:r>
              <a:rPr lang="ru-RU" b="1" dirty="0" smtClean="0"/>
              <a:t>, </a:t>
            </a:r>
            <a:r>
              <a:rPr lang="ko-KR" altLang="en-US" b="1" dirty="0" smtClean="0"/>
              <a:t>三</a:t>
            </a:r>
            <a:r>
              <a:rPr lang="ru-RU" altLang="ko-KR" b="1" dirty="0" smtClean="0"/>
              <a:t>-3</a:t>
            </a:r>
            <a:r>
              <a:rPr lang="ru-RU" b="1" dirty="0" smtClean="0"/>
              <a:t>, </a:t>
            </a:r>
            <a:r>
              <a:rPr lang="ko-KR" altLang="en-US" b="1" dirty="0" smtClean="0"/>
              <a:t>四</a:t>
            </a:r>
            <a:r>
              <a:rPr lang="ru-RU" altLang="ko-KR" b="1" dirty="0" smtClean="0"/>
              <a:t>-4</a:t>
            </a:r>
            <a:r>
              <a:rPr lang="ru-RU" b="1" dirty="0" smtClean="0"/>
              <a:t>, </a:t>
            </a:r>
            <a:r>
              <a:rPr lang="ko-KR" altLang="en-US" b="1" dirty="0" smtClean="0"/>
              <a:t>五</a:t>
            </a:r>
            <a:r>
              <a:rPr lang="ru-RU" altLang="ko-KR" b="1" dirty="0" smtClean="0"/>
              <a:t>-5</a:t>
            </a:r>
            <a:r>
              <a:rPr lang="ru-RU" b="1" dirty="0" smtClean="0"/>
              <a:t>, 六-6, </a:t>
            </a:r>
            <a:r>
              <a:rPr lang="ko-KR" altLang="en-US" b="1" dirty="0" smtClean="0"/>
              <a:t>七</a:t>
            </a:r>
            <a:r>
              <a:rPr lang="ru-RU" altLang="ko-KR" b="1" dirty="0" smtClean="0"/>
              <a:t>-7</a:t>
            </a:r>
            <a:r>
              <a:rPr lang="ru-RU" b="1" dirty="0" smtClean="0"/>
              <a:t>, </a:t>
            </a:r>
            <a:r>
              <a:rPr lang="ko-KR" altLang="en-US" b="1" dirty="0" smtClean="0"/>
              <a:t>八</a:t>
            </a:r>
            <a:r>
              <a:rPr lang="ru-RU" altLang="ko-KR" b="1" dirty="0" smtClean="0"/>
              <a:t>-8</a:t>
            </a:r>
            <a:r>
              <a:rPr lang="ru-RU" b="1" dirty="0" smtClean="0"/>
              <a:t>, </a:t>
            </a:r>
            <a:r>
              <a:rPr lang="ko-KR" altLang="en-US" b="1" dirty="0" smtClean="0"/>
              <a:t>九</a:t>
            </a:r>
            <a:r>
              <a:rPr lang="ru-RU" altLang="ko-KR" b="1" dirty="0" smtClean="0"/>
              <a:t>-9</a:t>
            </a:r>
            <a:r>
              <a:rPr lang="ru-RU" b="1" dirty="0" smtClean="0"/>
              <a:t>, </a:t>
            </a:r>
            <a:r>
              <a:rPr lang="ko-KR" altLang="en-US" b="1" dirty="0" smtClean="0"/>
              <a:t>十</a:t>
            </a:r>
            <a:r>
              <a:rPr lang="ru-RU" altLang="ko-KR" b="1" dirty="0" smtClean="0"/>
              <a:t>-10</a:t>
            </a:r>
            <a:endParaRPr lang="ru-RU" dirty="0" smtClean="0"/>
          </a:p>
          <a:p>
            <a:endParaRPr lang="ru-RU" dirty="0" smtClean="0"/>
          </a:p>
          <a:p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857232"/>
            <a:ext cx="7715303" cy="49859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/>
              <a:t>При помощи этих числительных считаются дни, месяцы, годы, цены и деньги. </a:t>
            </a:r>
          </a:p>
          <a:p>
            <a:r>
              <a:rPr lang="ru-RU" sz="2000" dirty="0" smtClean="0"/>
              <a:t>Даты </a:t>
            </a:r>
            <a:r>
              <a:rPr lang="ru-RU" sz="2000" dirty="0" smtClean="0"/>
              <a:t>всегда пишутся китайскими числительными.</a:t>
            </a:r>
          </a:p>
          <a:p>
            <a:r>
              <a:rPr lang="ru-RU" sz="2000" dirty="0" smtClean="0"/>
              <a:t>Например: </a:t>
            </a:r>
            <a:r>
              <a:rPr lang="ru-RU" sz="2000" dirty="0" smtClean="0">
                <a:cs typeface="Aharoni" pitchFamily="2" charset="-79"/>
              </a:rPr>
              <a:t>28</a:t>
            </a:r>
            <a:r>
              <a:rPr lang="ru-RU" sz="2000" dirty="0" smtClean="0"/>
              <a:t> </a:t>
            </a:r>
            <a:r>
              <a:rPr lang="ru-RU" sz="2000" dirty="0" smtClean="0"/>
              <a:t>мая 오 월 이십팔 일</a:t>
            </a:r>
          </a:p>
          <a:p>
            <a:r>
              <a:rPr lang="ru-RU" sz="2000" dirty="0" smtClean="0"/>
              <a:t>Зная </a:t>
            </a:r>
            <a:r>
              <a:rPr lang="ru-RU" sz="2000" dirty="0" smtClean="0"/>
              <a:t>10 цифр от 1 до 10, можно посчитать и дальше:</a:t>
            </a:r>
          </a:p>
          <a:p>
            <a:r>
              <a:rPr lang="ru-RU" sz="2000" dirty="0" smtClean="0"/>
              <a:t>одиннадцать                </a:t>
            </a:r>
            <a:r>
              <a:rPr lang="ru-RU" sz="2000" dirty="0" smtClean="0"/>
              <a:t>십+일</a:t>
            </a:r>
          </a:p>
          <a:p>
            <a:r>
              <a:rPr lang="ru-RU" sz="2000" dirty="0" smtClean="0"/>
              <a:t>двенадцать                   십+이</a:t>
            </a:r>
          </a:p>
          <a:p>
            <a:r>
              <a:rPr lang="ru-RU" sz="2000" dirty="0" smtClean="0"/>
              <a:t>тринадцать </a:t>
            </a:r>
            <a:r>
              <a:rPr lang="ru-RU" sz="2000" dirty="0" smtClean="0"/>
              <a:t>                  </a:t>
            </a:r>
            <a:r>
              <a:rPr lang="ru-RU" sz="2000" dirty="0" smtClean="0"/>
              <a:t>십+삼</a:t>
            </a:r>
          </a:p>
          <a:p>
            <a:r>
              <a:rPr lang="ru-RU" sz="2000" dirty="0" smtClean="0"/>
              <a:t>четырнадцать               십+사</a:t>
            </a:r>
          </a:p>
          <a:p>
            <a:r>
              <a:rPr lang="ru-RU" sz="2000" dirty="0" smtClean="0"/>
              <a:t>пятнадцать </a:t>
            </a:r>
            <a:r>
              <a:rPr lang="ru-RU" sz="2000" dirty="0" smtClean="0"/>
              <a:t>                   </a:t>
            </a:r>
            <a:r>
              <a:rPr lang="ru-RU" sz="2000" dirty="0" smtClean="0"/>
              <a:t>십+오</a:t>
            </a:r>
          </a:p>
          <a:p>
            <a:r>
              <a:rPr lang="ru-RU" sz="2000" b="1" dirty="0" smtClean="0"/>
              <a:t>Так же легко считаются и десятки</a:t>
            </a:r>
            <a:r>
              <a:rPr lang="ru-RU" sz="2000" dirty="0" smtClean="0"/>
              <a:t>:</a:t>
            </a:r>
          </a:p>
          <a:p>
            <a:r>
              <a:rPr lang="ru-RU" sz="2000" dirty="0" smtClean="0"/>
              <a:t>двадцать </a:t>
            </a:r>
            <a:r>
              <a:rPr lang="ru-RU" sz="2000" dirty="0" smtClean="0"/>
              <a:t>(2 десятка)    </a:t>
            </a:r>
            <a:r>
              <a:rPr lang="ru-RU" sz="2000" dirty="0" smtClean="0"/>
              <a:t>이+십</a:t>
            </a:r>
            <a:endParaRPr lang="ru-RU" sz="2000" dirty="0" smtClean="0"/>
          </a:p>
          <a:p>
            <a:r>
              <a:rPr lang="ru-RU" sz="2000" dirty="0" smtClean="0"/>
              <a:t>тридцать(3 десятка)     </a:t>
            </a:r>
            <a:r>
              <a:rPr lang="ru-RU" sz="2000" dirty="0" smtClean="0"/>
              <a:t>삼+십</a:t>
            </a:r>
            <a:endParaRPr lang="ru-RU" sz="2000" dirty="0" smtClean="0"/>
          </a:p>
          <a:p>
            <a:r>
              <a:rPr lang="ru-RU" sz="2000" dirty="0" smtClean="0"/>
              <a:t>сорок(4 десятка)           </a:t>
            </a:r>
            <a:r>
              <a:rPr lang="ru-RU" sz="2000" dirty="0" smtClean="0"/>
              <a:t>사십</a:t>
            </a:r>
            <a:endParaRPr lang="ru-RU" sz="2000" dirty="0" smtClean="0"/>
          </a:p>
          <a:p>
            <a:r>
              <a:rPr lang="ru-RU" sz="2000" dirty="0" smtClean="0"/>
              <a:t>пятьдесят(5 десятков)  </a:t>
            </a:r>
            <a:r>
              <a:rPr lang="ru-RU" sz="2000" dirty="0" smtClean="0"/>
              <a:t>오십</a:t>
            </a:r>
            <a:endParaRPr lang="ru-RU" sz="2000" dirty="0" smtClean="0"/>
          </a:p>
          <a:p>
            <a:endParaRPr lang="ru-RU" dirty="0">
              <a:latin typeface="Book Antiqua" pitchFamily="18" charset="0"/>
            </a:endParaRPr>
          </a:p>
        </p:txBody>
      </p:sp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53668" y="3429000"/>
            <a:ext cx="3275984" cy="228601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00042"/>
            <a:ext cx="7715303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Исконно корейские числительные используются, когда нужно посчитать возраст, штуки, бутылки, кружки</a:t>
            </a:r>
            <a:r>
              <a:rPr lang="ru-RU" sz="2800" dirty="0" smtClean="0"/>
              <a:t>,  </a:t>
            </a:r>
            <a:r>
              <a:rPr lang="ru-RU" sz="2800" dirty="0" smtClean="0"/>
              <a:t>животных, часы (время) и многое другое:</a:t>
            </a:r>
          </a:p>
          <a:p>
            <a:endParaRPr lang="ru-RU" sz="2800" dirty="0">
              <a:latin typeface="Book Antiqua" pitchFamily="18" charset="0"/>
            </a:endParaRPr>
          </a:p>
        </p:txBody>
      </p:sp>
      <p:pic>
        <p:nvPicPr>
          <p:cNvPr id="3" name="Рисунок 2" descr="Без названия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2928934"/>
            <a:ext cx="1760220" cy="1661160"/>
          </a:xfrm>
          <a:prstGeom prst="rect">
            <a:avLst/>
          </a:prstGeom>
        </p:spPr>
      </p:pic>
      <p:pic>
        <p:nvPicPr>
          <p:cNvPr id="4" name="Рисунок 3" descr="Без названия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2928934"/>
            <a:ext cx="2354580" cy="1242060"/>
          </a:xfrm>
          <a:prstGeom prst="rect">
            <a:avLst/>
          </a:prstGeom>
        </p:spPr>
      </p:pic>
      <p:pic>
        <p:nvPicPr>
          <p:cNvPr id="5" name="Рисунок 4" descr="Без названия (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0364" y="3500438"/>
            <a:ext cx="1348740" cy="2164080"/>
          </a:xfrm>
          <a:prstGeom prst="rect">
            <a:avLst/>
          </a:prstGeom>
        </p:spPr>
      </p:pic>
      <p:pic>
        <p:nvPicPr>
          <p:cNvPr id="6" name="Рисунок 5" descr="Без названия (1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43636" y="4429132"/>
            <a:ext cx="1699260" cy="15925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00042"/>
            <a:ext cx="7715303" cy="5000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하나 – один </a:t>
            </a:r>
          </a:p>
          <a:p>
            <a:r>
              <a:rPr lang="ru-RU" sz="2800" dirty="0" smtClean="0"/>
              <a:t>둘 - два </a:t>
            </a:r>
          </a:p>
          <a:p>
            <a:r>
              <a:rPr lang="ru-RU" sz="2800" dirty="0" smtClean="0"/>
              <a:t>셋 – три </a:t>
            </a:r>
          </a:p>
          <a:p>
            <a:r>
              <a:rPr lang="ru-RU" sz="2800" dirty="0" smtClean="0"/>
              <a:t>넷 - четыре </a:t>
            </a:r>
          </a:p>
          <a:p>
            <a:r>
              <a:rPr lang="ru-RU" sz="2800" dirty="0" smtClean="0"/>
              <a:t>다섯 пять </a:t>
            </a:r>
          </a:p>
          <a:p>
            <a:r>
              <a:rPr lang="ru-RU" sz="2800" dirty="0" smtClean="0"/>
              <a:t>여섯 -шесть </a:t>
            </a:r>
          </a:p>
          <a:p>
            <a:r>
              <a:rPr lang="ru-RU" sz="2800" dirty="0" smtClean="0"/>
              <a:t>일곱 - семь </a:t>
            </a:r>
          </a:p>
          <a:p>
            <a:r>
              <a:rPr lang="ru-RU" sz="2800" dirty="0" smtClean="0"/>
              <a:t>여덟 - восемь </a:t>
            </a:r>
          </a:p>
          <a:p>
            <a:r>
              <a:rPr lang="ru-RU" sz="2800" dirty="0" smtClean="0"/>
              <a:t>아홉 - девять </a:t>
            </a:r>
          </a:p>
          <a:p>
            <a:r>
              <a:rPr lang="ru-RU" sz="2800" dirty="0" smtClean="0"/>
              <a:t>열 – десять</a:t>
            </a:r>
          </a:p>
          <a:p>
            <a:pPr fontAlgn="base"/>
            <a:endParaRPr lang="ru-RU" sz="2800" dirty="0"/>
          </a:p>
        </p:txBody>
      </p:sp>
      <p:pic>
        <p:nvPicPr>
          <p:cNvPr id="3" name="Рисунок 2" descr="images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3214686"/>
            <a:ext cx="1714500" cy="1706880"/>
          </a:xfrm>
          <a:prstGeom prst="rect">
            <a:avLst/>
          </a:prstGeom>
        </p:spPr>
      </p:pic>
      <p:pic>
        <p:nvPicPr>
          <p:cNvPr id="4" name="Рисунок 3" descr="image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928670"/>
            <a:ext cx="1714500" cy="1706880"/>
          </a:xfrm>
          <a:prstGeom prst="rect">
            <a:avLst/>
          </a:prstGeom>
        </p:spPr>
      </p:pic>
      <p:pic>
        <p:nvPicPr>
          <p:cNvPr id="5" name="Рисунок 4" descr="images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388" y="1428736"/>
            <a:ext cx="1714500" cy="17068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714356"/>
            <a:ext cx="7715304" cy="56938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Внимание!!!</a:t>
            </a:r>
          </a:p>
          <a:p>
            <a:r>
              <a:rPr lang="ru-RU" sz="2800" dirty="0" smtClean="0"/>
              <a:t>Исконно </a:t>
            </a:r>
            <a:r>
              <a:rPr lang="ru-RU" sz="2800" dirty="0" smtClean="0"/>
              <a:t>корейские числительные (один, два, три, четыре) видоизменяются, если после них следует счетное слово. </a:t>
            </a:r>
          </a:p>
          <a:p>
            <a:r>
              <a:rPr lang="ru-RU" sz="2800" dirty="0" smtClean="0"/>
              <a:t>하나 – один - меняется на 한</a:t>
            </a:r>
          </a:p>
          <a:p>
            <a:r>
              <a:rPr lang="ru-RU" sz="2800" dirty="0" smtClean="0"/>
              <a:t>둘 - два -  меняется на  두</a:t>
            </a:r>
          </a:p>
          <a:p>
            <a:r>
              <a:rPr lang="ru-RU" sz="2800" dirty="0" smtClean="0"/>
              <a:t>셋 - три -меняется на 세</a:t>
            </a:r>
          </a:p>
          <a:p>
            <a:r>
              <a:rPr lang="ru-RU" sz="2800" dirty="0" smtClean="0"/>
              <a:t>넷 - четыре - меняется на </a:t>
            </a:r>
            <a:r>
              <a:rPr lang="ru-RU" sz="2800" dirty="0" smtClean="0"/>
              <a:t>네</a:t>
            </a:r>
          </a:p>
          <a:p>
            <a:r>
              <a:rPr lang="ru-RU" sz="2800" dirty="0" smtClean="0"/>
              <a:t>Например:</a:t>
            </a:r>
          </a:p>
          <a:p>
            <a:endParaRPr lang="ru-RU" sz="2800" dirty="0" smtClean="0"/>
          </a:p>
          <a:p>
            <a:r>
              <a:rPr lang="ko-KR" altLang="en-US" sz="2800" dirty="0" smtClean="0"/>
              <a:t>사과 </a:t>
            </a:r>
            <a:r>
              <a:rPr lang="ko-KR" alt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세</a:t>
            </a:r>
            <a:r>
              <a:rPr lang="ko-KR" altLang="en-US" sz="2800" dirty="0" smtClean="0"/>
              <a:t> </a:t>
            </a:r>
            <a:r>
              <a:rPr lang="ko-KR" altLang="en-US" sz="2800" dirty="0" smtClean="0"/>
              <a:t>개</a:t>
            </a:r>
            <a:r>
              <a:rPr lang="ru-RU" altLang="ko-KR" sz="2800" dirty="0" smtClean="0"/>
              <a:t> – три яблока</a:t>
            </a:r>
            <a:endParaRPr lang="ru-RU" sz="2800" dirty="0" smtClean="0"/>
          </a:p>
          <a:p>
            <a:endParaRPr lang="ru-RU" sz="2800" dirty="0" smtClean="0"/>
          </a:p>
          <a:p>
            <a:pPr fontAlgn="base"/>
            <a:endParaRPr lang="ru-RU" sz="2800" dirty="0"/>
          </a:p>
        </p:txBody>
      </p:sp>
      <p:pic>
        <p:nvPicPr>
          <p:cNvPr id="6" name="Рисунок 5" descr="Без названия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4000504"/>
            <a:ext cx="2953277" cy="20717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714356"/>
            <a:ext cx="7286676" cy="52629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28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Примеры:</a:t>
            </a:r>
          </a:p>
          <a:p>
            <a:endParaRPr lang="ru-RU" sz="2800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ru-RU" sz="28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Цена </a:t>
            </a:r>
            <a:r>
              <a:rPr lang="ru-RU" sz="28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5000 вон</a:t>
            </a:r>
            <a:r>
              <a:rPr lang="ru-RU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. </a:t>
            </a:r>
            <a:r>
              <a:rPr lang="ko-KR" alt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가격은 오천원이에요</a:t>
            </a:r>
            <a:r>
              <a:rPr lang="ru-RU" altLang="ko-KR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.</a:t>
            </a:r>
          </a:p>
          <a:p>
            <a:endParaRPr lang="ru-RU" sz="2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ru-RU" sz="28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Брату четырнадцать лет.</a:t>
            </a:r>
            <a:r>
              <a:rPr lang="ru-RU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ko-KR" alt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동생은</a:t>
            </a:r>
            <a:r>
              <a:rPr lang="ru-RU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열 네 살이에</a:t>
            </a:r>
            <a:r>
              <a:rPr lang="ru-RU" sz="28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.</a:t>
            </a:r>
          </a:p>
          <a:p>
            <a:r>
              <a:rPr lang="ru-RU" altLang="ko-KR" sz="28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Сегодня </a:t>
            </a:r>
            <a:r>
              <a:rPr lang="ru-RU" altLang="ko-KR" sz="28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13 мая</a:t>
            </a:r>
            <a:r>
              <a:rPr lang="ru-RU" altLang="ko-KR" sz="28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r>
              <a:rPr lang="ru-RU" altLang="ko-KR" sz="28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 </a:t>
            </a:r>
            <a:r>
              <a:rPr lang="ko-KR" alt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오늘은 </a:t>
            </a:r>
            <a:r>
              <a:rPr lang="en-US" altLang="ko-KR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5</a:t>
            </a:r>
            <a:r>
              <a:rPr lang="ko-KR" alt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월 </a:t>
            </a:r>
            <a:r>
              <a:rPr lang="en-US" altLang="ko-KR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13</a:t>
            </a:r>
            <a:r>
              <a:rPr lang="ko-KR" alt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일이에요</a:t>
            </a:r>
            <a:r>
              <a:rPr lang="ru-RU" altLang="ko-KR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.</a:t>
            </a:r>
          </a:p>
          <a:p>
            <a:endParaRPr lang="ru-RU" altLang="ko-KR" sz="2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ru-RU" altLang="ko-KR" sz="28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Купил 2 бутылки сока</a:t>
            </a:r>
            <a:r>
              <a:rPr lang="ru-RU" altLang="ko-KR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.</a:t>
            </a:r>
            <a:r>
              <a:rPr lang="ko-KR" alt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주스를 두병 샀어요</a:t>
            </a:r>
            <a:r>
              <a:rPr lang="ru-RU" altLang="ko-KR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.</a:t>
            </a:r>
          </a:p>
          <a:p>
            <a:endParaRPr lang="ru-RU" altLang="ko-KR" sz="2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ru-RU" altLang="ko-KR" sz="28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Сейчас 2 часа </a:t>
            </a:r>
            <a:r>
              <a:rPr lang="ru-RU" altLang="ko-KR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.</a:t>
            </a:r>
            <a:r>
              <a:rPr lang="ko-KR" alt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지금은 두시예요</a:t>
            </a:r>
            <a:r>
              <a:rPr lang="ru-RU" altLang="ko-KR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.</a:t>
            </a:r>
          </a:p>
          <a:p>
            <a:endParaRPr lang="ru-RU" altLang="ko-KR" sz="2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166</TotalTime>
  <Words>226</Words>
  <Application>Microsoft Office PowerPoint</Application>
  <PresentationFormat>Экран (4:3)</PresentationFormat>
  <Paragraphs>66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Числительные в корейском языке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Окончания именительного падежа 이 и 가</dc:title>
  <dc:creator>DNA7 X86</dc:creator>
  <cp:lastModifiedBy>DNA7 X86</cp:lastModifiedBy>
  <cp:revision>22</cp:revision>
  <dcterms:created xsi:type="dcterms:W3CDTF">2018-06-04T10:29:11Z</dcterms:created>
  <dcterms:modified xsi:type="dcterms:W3CDTF">2018-06-04T13:19:56Z</dcterms:modified>
</cp:coreProperties>
</file>