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3212976"/>
            <a:ext cx="5472608" cy="2232248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Кандидат политических наук</a:t>
            </a:r>
          </a:p>
          <a:p>
            <a:r>
              <a:rPr lang="ru-RU" dirty="0">
                <a:solidFill>
                  <a:schemeClr val="tx1"/>
                </a:solidFill>
              </a:rPr>
              <a:t>Кошевая Елена Сергеевна</a:t>
            </a:r>
          </a:p>
          <a:p>
            <a:r>
              <a:rPr lang="ru-RU" dirty="0">
                <a:solidFill>
                  <a:schemeClr val="tx1"/>
                </a:solidFill>
              </a:rPr>
              <a:t>Кафедра </a:t>
            </a:r>
            <a:r>
              <a:rPr lang="ru-RU" dirty="0" smtClean="0">
                <a:solidFill>
                  <a:schemeClr val="tx1"/>
                </a:solidFill>
              </a:rPr>
              <a:t>управления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Презентация по курсу «Теория и история социологии»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548680"/>
            <a:ext cx="5120640" cy="23042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Лекция 6</a:t>
            </a:r>
            <a:br>
              <a:rPr lang="ru-RU" dirty="0" smtClean="0"/>
            </a:br>
            <a:r>
              <a:rPr lang="ru-RU" b="1" dirty="0"/>
              <a:t>Новейшие социологические теории</a:t>
            </a:r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48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707904" y="1124744"/>
            <a:ext cx="5256584" cy="5184576"/>
          </a:xfrm>
        </p:spPr>
        <p:txBody>
          <a:bodyPr>
            <a:normAutofit/>
          </a:bodyPr>
          <a:lstStyle/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лекции:</a:t>
            </a:r>
          </a:p>
          <a:p>
            <a:pPr lvl="0" indent="-360000">
              <a:spcBef>
                <a:spcPts val="0"/>
              </a:spcBef>
              <a:buFont typeface="+mj-lt"/>
              <a:buAutoNum type="arabicPeriod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 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макроинтеграция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Теория структуризации Энтони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Гидденса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60000">
              <a:spcBef>
                <a:spcPts val="0"/>
              </a:spcBef>
              <a:buFont typeface="+mj-lt"/>
              <a:buAutoNum type="arabicPeriod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Теоретики агент-структурной зависимости: Пьер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Бурдье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Юрген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Хаберман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60000">
              <a:spcBef>
                <a:spcPts val="0"/>
              </a:spcBef>
              <a:buFont typeface="+mj-lt"/>
              <a:buAutoNum type="arabicPeriod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Теоретический синтез</a:t>
            </a:r>
          </a:p>
          <a:p>
            <a:pPr lvl="0" indent="-360000">
              <a:spcBef>
                <a:spcPts val="0"/>
              </a:spcBef>
              <a:buFont typeface="+mj-lt"/>
              <a:buAutoNum type="arabicPeriod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Теории современности 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постсовременности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60000">
              <a:spcBef>
                <a:spcPts val="0"/>
              </a:spcBef>
              <a:buFont typeface="+mj-lt"/>
              <a:buAutoNum type="arabicPeriod"/>
            </a:pP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Политкультурная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социальная теория</a:t>
            </a:r>
          </a:p>
          <a:p>
            <a:pPr lvl="0" indent="-360000">
              <a:spcBef>
                <a:spcPts val="0"/>
              </a:spcBef>
              <a:buFont typeface="+mj-lt"/>
              <a:buAutoNum type="arabicPeriod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Постмодернистские 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постпостмодернистские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теории</a:t>
            </a:r>
          </a:p>
          <a:p>
            <a:pPr lvl="0" indent="-360000">
              <a:spcBef>
                <a:spcPts val="0"/>
              </a:spcBef>
              <a:buFont typeface="+mj-lt"/>
              <a:buAutoNum type="arabicPeriod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потребления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63888" y="260648"/>
            <a:ext cx="5129543" cy="72008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Лекция </a:t>
            </a:r>
            <a:r>
              <a:rPr lang="ru-RU" sz="2000" b="1" dirty="0" smtClean="0"/>
              <a:t>6</a:t>
            </a:r>
            <a:br>
              <a:rPr lang="ru-RU" sz="2000" b="1" dirty="0" smtClean="0"/>
            </a:br>
            <a:r>
              <a:rPr lang="ru-RU" sz="2000" b="1" dirty="0" smtClean="0"/>
              <a:t> </a:t>
            </a:r>
            <a:r>
              <a:rPr lang="ru-RU" sz="2000" b="1" dirty="0"/>
              <a:t>Новейшие социологические теории</a:t>
            </a:r>
            <a:r>
              <a:rPr lang="ru-RU" sz="2000" b="1" dirty="0" smtClean="0"/>
              <a:t>.</a:t>
            </a: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62874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563888" y="1124744"/>
            <a:ext cx="5408672" cy="5400600"/>
          </a:xfrm>
        </p:spPr>
        <p:txBody>
          <a:bodyPr>
            <a:normAutofit fontScale="77500" lnSpcReduction="20000"/>
          </a:bodyPr>
          <a:lstStyle/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Микро-</a:t>
            </a:r>
            <a:r>
              <a:rPr lang="ru-RU" alt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макроинтеграция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1980-1990-е гг. осуществляется попытка объединить макро-макро уровни анализа и/или теории. 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Представители: 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altLang="ru-RU" sz="2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Джорж</a:t>
            </a:r>
            <a:r>
              <a:rPr lang="ru-RU" alt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Ритцель</a:t>
            </a:r>
            <a:r>
              <a:rPr lang="ru-RU" alt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(попытка разработать интегрированную социологическую парадигму, объединяющую микро- и макроуровни </a:t>
            </a:r>
            <a:r>
              <a:rPr lang="ru-RU" alt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социолоргии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alt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Джефри </a:t>
            </a:r>
            <a:r>
              <a:rPr lang="ru-RU" altLang="ru-RU" sz="2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Александер</a:t>
            </a:r>
            <a:r>
              <a:rPr lang="ru-RU" alt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(создал «многомерную социологию»: порядок имеет индивидуальный (микро) и коллективный (макро) уровни; действие обладает материалистическим (объективным) и идеалистическим (субъективным) уровнями)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altLang="ru-RU" sz="2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Норберт</a:t>
            </a:r>
            <a:r>
              <a:rPr lang="ru-RU" alt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Уайли</a:t>
            </a:r>
            <a:r>
              <a:rPr lang="ru-RU" alt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(выделил четыре уровня анализа: личность, взаимодействие, социальная структура и культура)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alt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Джеймс </a:t>
            </a:r>
            <a:r>
              <a:rPr lang="ru-RU" altLang="ru-RU" sz="2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Коулмен</a:t>
            </a:r>
            <a:r>
              <a:rPr lang="ru-RU" alt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(сконцентрировался на проблеме «от микро к макро») 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alt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Аллен </a:t>
            </a:r>
            <a:r>
              <a:rPr lang="ru-RU" altLang="ru-RU" sz="2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Лиска</a:t>
            </a:r>
            <a:r>
              <a:rPr lang="ru-RU" alt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(расширил подход </a:t>
            </a:r>
            <a:r>
              <a:rPr lang="ru-RU" alt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Коулмена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добавив к модели элемент «от макро к микро»)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63888" y="116633"/>
            <a:ext cx="5400600" cy="864095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1800" b="1" i="1" dirty="0"/>
              <a:t>Микро и макроинтеграция. Теория структуризации Энтони Гидденса. Теоретики агент-структурной зависимости: Пьер Бурдье и Юрген Хаберман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2000" dirty="0"/>
              <a:t> </a:t>
            </a:r>
            <a:br>
              <a:rPr lang="ru-RU" sz="2000" dirty="0"/>
            </a:b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19191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60811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i="1" dirty="0"/>
              <a:t>Теория структуризации Энтони </a:t>
            </a:r>
            <a:r>
              <a:rPr lang="ru-RU" sz="1800" b="1" i="1" dirty="0" err="1"/>
              <a:t>Гидденса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4"/>
          </p:nvPr>
        </p:nvSpPr>
        <p:spPr>
          <a:xfrm>
            <a:off x="5004047" y="188640"/>
            <a:ext cx="3835153" cy="6047568"/>
          </a:xfrm>
        </p:spPr>
        <p:txBody>
          <a:bodyPr/>
          <a:lstStyle/>
          <a:p>
            <a:r>
              <a:rPr lang="ru-RU" altLang="ru-RU" b="1" dirty="0" smtClean="0"/>
              <a:t>Энтони </a:t>
            </a:r>
            <a:r>
              <a:rPr lang="ru-RU" altLang="ru-RU" b="1" dirty="0" err="1"/>
              <a:t>Гидденс</a:t>
            </a:r>
            <a:endParaRPr lang="ru-RU" alt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496" y="908720"/>
            <a:ext cx="3384376" cy="5760640"/>
          </a:xfrm>
        </p:spPr>
        <p:txBody>
          <a:bodyPr>
            <a:noAutofit/>
          </a:bodyPr>
          <a:lstStyle/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Барон Энтони 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Гидденс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(англ. 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Anthony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Giddens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Baron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Giddens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род. 18 января 1938, Лондон, Англия) — английский социолог. Бакалавр университета 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Халл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(1959), магистр Лондонской школы экономики и политических наук; доктор философии Кембриджского университета (1974). Работал в университете 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Лейчестера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Кембриджском университете; директор Лондонской школы экономики и политических наук (1997—2003). Лауреат премии принца Астурийского (2002, социальные науки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10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Гидденс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34 книг и более двухсот статей.</a:t>
            </a:r>
            <a:b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1987 года является профессором социологии Кембриджского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университета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(Англия). Получил докторскую степень в 1974 году в Кембридже. Преподавательскую деятельность начал в 1961 году в 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Лестерском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университете.</a:t>
            </a: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1969 года преподает в Кембридже, где стал одним из создателей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Комитета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социальным и политическим наукам при экономическом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факультете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позднее превратился в полноценный социологический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Является одним из основателей известного научного издательства "</a:t>
            </a:r>
            <a:r>
              <a:rPr lang="ru-RU" sz="10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Пресс". С 1997 по 2003 год руководил Лондонской школой экономики. Является советником английского премьер-министра Тони Блэра. Активно участвует в политических дебатах на стороне левоцентристского крыла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лейбористской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партии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908720"/>
            <a:ext cx="5400600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44568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635896" y="836712"/>
            <a:ext cx="5184576" cy="5616624"/>
          </a:xfrm>
        </p:spPr>
        <p:txBody>
          <a:bodyPr>
            <a:normAutofit fontScale="92500"/>
          </a:bodyPr>
          <a:lstStyle/>
          <a:p>
            <a:pPr indent="360000">
              <a:spcBef>
                <a:spcPts val="0"/>
              </a:spcBef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Структурационная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Энтони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Гидденса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моментом в подходе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Гидденса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то, что он рассматривает действие и структуру как «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дуальность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Это означает, что они не могут быть изолированы друг от друга: агент вовлечен в структуру, а структура включена в агента.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Гидденс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отказывается считать структуру просто сдерживающей принуждающей, но видит ее как сдерживающей,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дающей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</a:t>
            </a:r>
          </a:p>
          <a:p>
            <a:pPr indent="360000">
              <a:spcBef>
                <a:spcPts val="0"/>
              </a:spcBef>
            </a:pPr>
            <a:endParaRPr lang="ru-RU" sz="20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******</a:t>
            </a:r>
          </a:p>
          <a:p>
            <a:pPr>
              <a:spcBef>
                <a:spcPts val="0"/>
              </a:spcBef>
            </a:pPr>
            <a:r>
              <a:rPr lang="ru-RU" sz="1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Дуальность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(значения) - дополнение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разделение на дополняющие противоположности,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поляризация, придание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взаимоисключающих свойств</a:t>
            </a:r>
            <a:r>
              <a:rPr lang="ru-RU" sz="2000" dirty="0"/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63888" y="116632"/>
            <a:ext cx="5129543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i="1" dirty="0"/>
              <a:t>Теория структуризации </a:t>
            </a: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>Энтони </a:t>
            </a:r>
            <a:r>
              <a:rPr lang="ru-RU" sz="2000" b="1" i="1" dirty="0" err="1"/>
              <a:t>Гидденса</a:t>
            </a:r>
            <a:r>
              <a:rPr lang="ru-RU" sz="2000" b="1" i="1" dirty="0"/>
              <a:t>.</a:t>
            </a: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23063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64704"/>
            <a:ext cx="3168352" cy="576064"/>
          </a:xfrm>
        </p:spPr>
        <p:txBody>
          <a:bodyPr>
            <a:noAutofit/>
          </a:bodyPr>
          <a:lstStyle/>
          <a:p>
            <a:pPr algn="ctr"/>
            <a:r>
              <a:rPr lang="ru-RU" altLang="ru-RU" sz="2000" dirty="0"/>
              <a:t>Агент-структурная </a:t>
            </a:r>
            <a:r>
              <a:rPr lang="ru-RU" altLang="ru-RU" sz="2000" dirty="0" smtClean="0"/>
              <a:t>интеграция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4"/>
          </p:nvPr>
        </p:nvSpPr>
        <p:spPr>
          <a:xfrm>
            <a:off x="3563888" y="533400"/>
            <a:ext cx="5400600" cy="5702808"/>
          </a:xfrm>
        </p:spPr>
        <p:txBody>
          <a:bodyPr/>
          <a:lstStyle/>
          <a:p>
            <a:r>
              <a:rPr lang="ru-RU" altLang="ru-RU" b="1" i="1" dirty="0"/>
              <a:t>Маргарет </a:t>
            </a:r>
            <a:r>
              <a:rPr lang="ru-RU" altLang="ru-RU" b="1" i="1" dirty="0" err="1" smtClean="0"/>
              <a:t>Арчер</a:t>
            </a:r>
            <a:r>
              <a:rPr lang="ru-RU" altLang="ru-RU" b="1" i="1" dirty="0" smtClean="0"/>
              <a:t> - 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рассматривает агента и структуру как дуализм, т.е. действие и структура могут и должны быть изолированы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1124744"/>
            <a:ext cx="3168352" cy="5472608"/>
          </a:xfrm>
        </p:spPr>
        <p:txBody>
          <a:bodyPr>
            <a:normAutofit/>
          </a:bodyPr>
          <a:lstStyle/>
          <a:p>
            <a:pPr indent="360000">
              <a:spcBef>
                <a:spcPts val="0"/>
              </a:spcBef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 Бакалавр (1964) доктор философии (1967) Лондонского университета. Работала 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Кембриджском университете, Лондонской школе экономики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(с 1973) в Уорикском университете, профессор с 1979 года. Стала первой женщиной, избранной на пост Президента Международной социологической  ассоциации (1986—1990). Член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основатель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(founder member) the Pontifical Academy of Social Sciences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Academy of Learned Societies in the Social Sciences.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Принадлежит к социологической школе «критического реализма». Выступает с критикой теория структурации Э.Гидденса. Автор терминов «конфляционизм» и «элизионизм».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u="sn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32856"/>
            <a:ext cx="2880320" cy="399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81436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3"/>
            <a:ext cx="3240359" cy="5760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i="1" dirty="0"/>
              <a:t>Теоретики агент-структурной зависимости: Пьер </a:t>
            </a:r>
            <a:r>
              <a:rPr lang="ru-RU" sz="1800" b="1" i="1" dirty="0" err="1"/>
              <a:t>Бурдье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algn="ctr"/>
            <a:r>
              <a:rPr lang="ru-RU" altLang="ru-RU" b="1" dirty="0"/>
              <a:t>Пьер </a:t>
            </a:r>
            <a:r>
              <a:rPr lang="ru-RU" altLang="ru-RU" b="1" dirty="0" err="1"/>
              <a:t>Бурдье</a:t>
            </a:r>
            <a:endParaRPr lang="ru-RU" altLang="ru-RU" b="1" dirty="0"/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124744"/>
            <a:ext cx="3240360" cy="5123656"/>
          </a:xfrm>
        </p:spPr>
        <p:txBody>
          <a:bodyPr>
            <a:normAutofit fontScale="85000" lnSpcReduction="10000"/>
          </a:bodyPr>
          <a:lstStyle/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фигурой современности, имеющей отношение к интеграции действия и структуры, является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 Пьер Бурдье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творчестве Бурдье проблема действия-структуры преобразуется в интерес к соотношению между габитусом и полем.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Габитус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интернализованная психическая, или когнитивная, структура, посредством которой люди взаимодействуют с социальным миром. Габитус формирует общество, но в то же время и сам создается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им.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Поле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сеть отношений между объективными состояниями. Структура поля служит для сдерживания агентов, будь они представлены индивидами или же коллективами.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целом, Бурдье интересует отношение между габитусом и полем — диалектическое отношение.</a:t>
            </a:r>
          </a:p>
          <a:p>
            <a:endParaRPr lang="ru-RU" dirty="0"/>
          </a:p>
        </p:txBody>
      </p:sp>
      <p:pic>
        <p:nvPicPr>
          <p:cNvPr id="6" name="Picture 5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24744"/>
            <a:ext cx="2808312" cy="42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8666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491880" y="1484784"/>
            <a:ext cx="5544616" cy="5040560"/>
          </a:xfrm>
        </p:spPr>
        <p:txBody>
          <a:bodyPr/>
          <a:lstStyle/>
          <a:p>
            <a:pPr indent="360000">
              <a:spcBef>
                <a:spcPts val="0"/>
              </a:spcBef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Юрген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Хабермас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интеграции структуры и действия рассматривал в рамках проблемы «колонизации жизненного мира». 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Жизненный мир 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микромир, в котором люди взаимодействуют и общаются. Структуры развиваются самостоятельно и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интенсивно,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усиливают контроль над жизненным пространством.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19872" y="188641"/>
            <a:ext cx="5616624" cy="1440159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/>
              <a:t>Теоретики </a:t>
            </a:r>
            <a:r>
              <a:rPr lang="ru-RU" sz="2800" b="1" i="1" dirty="0" smtClean="0"/>
              <a:t>агент-структурной зависимости</a:t>
            </a:r>
            <a:br>
              <a:rPr lang="ru-RU" sz="2800" b="1" i="1" dirty="0" smtClean="0"/>
            </a:br>
            <a:r>
              <a:rPr lang="ru-RU" sz="2800" b="1" i="1" dirty="0" smtClean="0"/>
              <a:t>  </a:t>
            </a:r>
            <a:r>
              <a:rPr lang="ru-RU" sz="2800" b="1" i="1" dirty="0"/>
              <a:t>Юрген </a:t>
            </a:r>
            <a:r>
              <a:rPr lang="ru-RU" sz="2800" b="1" i="1" dirty="0" err="1"/>
              <a:t>Хаберман</a:t>
            </a: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5789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563888" y="980728"/>
            <a:ext cx="5328592" cy="5472608"/>
          </a:xfrm>
        </p:spPr>
        <p:txBody>
          <a:bodyPr>
            <a:normAutofit fontScale="92500"/>
          </a:bodyPr>
          <a:lstStyle/>
          <a:p>
            <a:pPr indent="360000" algn="just">
              <a:spcBef>
                <a:spcPts val="0"/>
              </a:spcBef>
            </a:pPr>
            <a:r>
              <a:rPr lang="ru-RU" altLang="ru-RU" b="1" i="1" dirty="0"/>
              <a:t>Теоретический синтез </a:t>
            </a:r>
            <a:r>
              <a:rPr lang="ru-RU" altLang="ru-RU" dirty="0"/>
              <a:t>получил распространение в 1990-х гг. </a:t>
            </a:r>
          </a:p>
          <a:p>
            <a:pPr indent="360000" algn="just">
              <a:spcBef>
                <a:spcPts val="0"/>
              </a:spcBef>
            </a:pPr>
            <a:r>
              <a:rPr lang="ru-RU" altLang="ru-RU" i="1" dirty="0"/>
              <a:t>Основное положение теории</a:t>
            </a:r>
            <a:r>
              <a:rPr lang="ru-RU" altLang="ru-RU" dirty="0"/>
              <a:t>: относительно низкий статус социологии может быть результатом чрезмерной раздробленности и движение по пути интеграции может повысить статус науки.</a:t>
            </a:r>
          </a:p>
          <a:p>
            <a:pPr indent="360000" algn="just">
              <a:spcBef>
                <a:spcPts val="0"/>
              </a:spcBef>
            </a:pPr>
            <a:r>
              <a:rPr lang="ru-RU" altLang="ru-RU" b="1" i="1" dirty="0"/>
              <a:t>Направления развития</a:t>
            </a:r>
            <a:r>
              <a:rPr lang="ru-RU" altLang="ru-RU" dirty="0"/>
              <a:t>:</a:t>
            </a:r>
          </a:p>
          <a:p>
            <a:pPr indent="-360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/>
              <a:t>синтезирующая деятельность внутри какой-либо теории;</a:t>
            </a:r>
          </a:p>
          <a:p>
            <a:pPr indent="-360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/>
              <a:t>синтезирование нескольких теорий;</a:t>
            </a:r>
          </a:p>
          <a:p>
            <a:pPr indent="-360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/>
              <a:t>синтез с </a:t>
            </a:r>
            <a:r>
              <a:rPr lang="ru-RU" altLang="ru-RU" dirty="0" err="1"/>
              <a:t>внесоциологическими</a:t>
            </a:r>
            <a:r>
              <a:rPr lang="ru-RU" altLang="ru-RU" dirty="0"/>
              <a:t> теориями (</a:t>
            </a:r>
            <a:r>
              <a:rPr lang="ru-RU" altLang="ru-RU" dirty="0" err="1"/>
              <a:t>социобиология</a:t>
            </a:r>
            <a:r>
              <a:rPr lang="ru-RU" altLang="ru-RU" dirty="0"/>
              <a:t>, системная теория</a:t>
            </a:r>
            <a:r>
              <a:rPr lang="ru-RU" altLang="ru-RU" dirty="0" smtClean="0"/>
              <a:t>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63888" y="188640"/>
            <a:ext cx="5129543" cy="504056"/>
          </a:xfrm>
        </p:spPr>
        <p:txBody>
          <a:bodyPr>
            <a:noAutofit/>
          </a:bodyPr>
          <a:lstStyle/>
          <a:p>
            <a:pPr lvl="0" algn="ctr"/>
            <a:r>
              <a:rPr lang="ru-RU" sz="2800" b="1" i="1" dirty="0"/>
              <a:t>Теоретический синтез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24518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563888" y="1124744"/>
            <a:ext cx="5400600" cy="5472608"/>
          </a:xfrm>
        </p:spPr>
        <p:txBody>
          <a:bodyPr>
            <a:normAutofit fontScale="55000" lnSpcReduction="20000"/>
          </a:bodyPr>
          <a:lstStyle/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altLang="ru-RU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Поликультурные социальные теории</a:t>
            </a:r>
            <a:r>
              <a:rPr lang="ru-RU" alt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queer</a:t>
            </a:r>
            <a:r>
              <a:rPr lang="ru-RU" alt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-теория («эксцентричная», «странная», «</a:t>
            </a:r>
            <a:r>
              <a:rPr lang="ru-RU" alt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квир</a:t>
            </a:r>
            <a:r>
              <a:rPr lang="ru-RU" alt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-теория»), </a:t>
            </a:r>
            <a:r>
              <a:rPr lang="ru-RU" alt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афроцентристская</a:t>
            </a:r>
            <a:r>
              <a:rPr lang="ru-RU" alt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теория, национальная американская теория, теория </a:t>
            </a:r>
            <a:r>
              <a:rPr lang="ru-RU" alt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маскулинности</a:t>
            </a:r>
            <a:r>
              <a:rPr lang="ru-RU" alt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altLang="ru-RU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поликультурных теорий</a:t>
            </a:r>
            <a:r>
              <a:rPr lang="ru-RU" alt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-3600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отрицают </a:t>
            </a:r>
            <a:r>
              <a:rPr lang="ru-RU" alt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универсальные теории, поддерживающие власть имущих;</a:t>
            </a:r>
          </a:p>
          <a:p>
            <a:pPr indent="-3600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изыскивают </a:t>
            </a:r>
            <a:r>
              <a:rPr lang="ru-RU" alt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чтобы быть содержательными, предлагать теорию от лица многих групп, лишенных каких-либо возможностей;</a:t>
            </a:r>
          </a:p>
          <a:p>
            <a:pPr indent="-3600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</a:t>
            </a:r>
            <a:r>
              <a:rPr lang="ru-RU" alt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тенденцию к изменению социальной структуры, культуры и перспектив для </a:t>
            </a:r>
            <a:r>
              <a:rPr lang="ru-RU" alt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индивидов;</a:t>
            </a:r>
          </a:p>
          <a:p>
            <a:pPr indent="-3600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стремятся </a:t>
            </a:r>
            <a:r>
              <a:rPr lang="ru-RU" alt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подорвать социальный и интеллектуальный мир; стараются сделать его намного более открытым и </a:t>
            </a:r>
            <a:r>
              <a:rPr lang="ru-RU" alt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разнообразным;</a:t>
            </a:r>
          </a:p>
          <a:p>
            <a:pPr indent="-3600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</a:t>
            </a:r>
            <a:r>
              <a:rPr lang="ru-RU" alt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попытка провести  различия между теорией и другими типами изложения;</a:t>
            </a:r>
          </a:p>
          <a:p>
            <a:pPr indent="-3600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призывают, что деятельность социологов ограничена особым историческим, социальным и культурным контекстом, в котором они живут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79912" y="116632"/>
            <a:ext cx="5129543" cy="965449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600" b="1" i="1" dirty="0"/>
              <a:t>Политкультурная социальная теория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35478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99741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491880" y="908720"/>
            <a:ext cx="5472608" cy="5616747"/>
          </a:xfrm>
        </p:spPr>
        <p:txBody>
          <a:bodyPr>
            <a:normAutofit fontScale="92500" lnSpcReduction="20000"/>
          </a:bodyPr>
          <a:lstStyle/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altLang="ru-RU" sz="15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Постмодернстская</a:t>
            </a:r>
            <a:r>
              <a:rPr lang="ru-RU" alt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социология </a:t>
            </a: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общее название версий социально-философского и социологического теоретизирования, акцентирующих исчерпанность эпистемологии и онтологии модерна, о осуществляющих тем самым радикальную </a:t>
            </a:r>
            <a:r>
              <a:rPr lang="ru-RU" alt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переинтерпретацию</a:t>
            </a: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идеи </a:t>
            </a:r>
            <a:r>
              <a:rPr lang="ru-RU" alt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социологии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постмодернизма</a:t>
            </a: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indent="-3600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 от понятия «общество», которое в рамках установок на </a:t>
            </a:r>
            <a:r>
              <a:rPr lang="ru-RU" alt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текстуализацию</a:t>
            </a: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хаотизацию мира, было определено как пространство социального текста; </a:t>
            </a:r>
          </a:p>
          <a:p>
            <a:pPr indent="-3600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преодоление бинарных оппозиций как общесоциологического порядка (противопоставление объекта и предмета познания, центра и периферии в социальной структуре); </a:t>
            </a:r>
          </a:p>
          <a:p>
            <a:pPr indent="-3600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постулирвоание</a:t>
            </a: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интертекстуальности</a:t>
            </a: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сознания и трактовка личности как </a:t>
            </a:r>
            <a:r>
              <a:rPr lang="ru-RU" alt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самоповествования</a:t>
            </a: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«открытой идентичности»; </a:t>
            </a:r>
          </a:p>
          <a:p>
            <a:pPr indent="-3600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провокация и эпатажная критика теории структурного функционализма и практик опросов «общественного мнения</a:t>
            </a:r>
            <a:r>
              <a:rPr lang="ru-RU" alt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altLang="ru-RU" sz="15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altLang="ru-RU" sz="15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sz="13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*****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Эпистемологии</a:t>
            </a:r>
            <a:r>
              <a:rPr lang="ru-RU" alt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философско-методологическая дисциплина, в которой исследуется научное знание, его строение, структура, функционирование и развитие</a:t>
            </a:r>
            <a:r>
              <a:rPr lang="ru-RU" alt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alt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нтологии</a:t>
            </a:r>
            <a:r>
              <a:rPr lang="ru-RU" alt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изучающий фундаментальные принципы устройства бытия, его начала, сущностные формы, свойства и категориальные распределения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63888" y="44624"/>
            <a:ext cx="5129543" cy="648071"/>
          </a:xfrm>
        </p:spPr>
        <p:txBody>
          <a:bodyPr>
            <a:noAutofit/>
          </a:bodyPr>
          <a:lstStyle/>
          <a:p>
            <a:pPr lvl="0" algn="ctr"/>
            <a:r>
              <a:rPr lang="ru-RU" sz="2000" b="1" i="1" dirty="0"/>
              <a:t>Постмодернистские и постпостмодернистские теории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45350" y="641751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3653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707904" y="836712"/>
            <a:ext cx="5256584" cy="5544616"/>
          </a:xfrm>
        </p:spPr>
        <p:txBody>
          <a:bodyPr>
            <a:normAutofit fontScale="55000" lnSpcReduction="20000"/>
          </a:bodyPr>
          <a:lstStyle/>
          <a:p>
            <a:endParaRPr lang="ru-RU" altLang="ru-RU" dirty="0" smtClean="0"/>
          </a:p>
          <a:p>
            <a:endParaRPr lang="ru-RU" altLang="ru-RU" dirty="0"/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потребления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изучает принципы рационального поведения покупателей на рынке товаров и услуг и объясняет, как он осуществляет выбор рыночных благ. 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количественной 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теории потребления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лежит понятие полезности. 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2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Полезность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то удовлетворение, которое приносит благо потребителю. Теория, объясняющая предпочтения отдельных людей и домашних хозяйств в терминах теории полезности. Предполагается, что потребители способны ранжировать свои предпочтения потребителей таким образом, что могут </a:t>
            </a:r>
            <a:r>
              <a:rPr lang="ru-RU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корзину товаров,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максимизирующую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полезность.</a:t>
            </a: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классической школе политической экономии полезностью называлась потребительная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товара.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к этой проблеме теории цен и теории спроса формирует основу для микроэкономической теории (наряду с теорией фирмы) и макроэкономической теории.</a:t>
            </a: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endParaRPr lang="ru-RU" altLang="ru-RU" sz="25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altLang="ru-RU" sz="2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Теории </a:t>
            </a:r>
            <a:r>
              <a:rPr lang="ru-RU" alt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потребления </a:t>
            </a:r>
            <a:r>
              <a:rPr lang="ru-RU" alt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теории, сосредоточившие внимание на промышленности, промышленных организациях, работе и </a:t>
            </a:r>
            <a:r>
              <a:rPr lang="ru-RU" alt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трудящихся.</a:t>
            </a:r>
          </a:p>
          <a:p>
            <a:endParaRPr lang="ru-RU" alt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63888" y="332656"/>
            <a:ext cx="5129543" cy="432048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2700" b="1" i="1" dirty="0"/>
              <a:t>Теория потребления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4931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348880"/>
            <a:ext cx="8591550" cy="10668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626157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TM01790493[[fn=SOHO]]</Template>
  <TotalTime>82</TotalTime>
  <Words>1011</Words>
  <Application>Microsoft Office PowerPoint</Application>
  <PresentationFormat>Экран (4:3)</PresentationFormat>
  <Paragraphs>91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Soho</vt:lpstr>
      <vt:lpstr>Лекция 6 Новейшие социологические теории</vt:lpstr>
      <vt:lpstr>Лекция 6  Новейшие социологические теории.</vt:lpstr>
      <vt:lpstr>Микро и макроинтеграция. Теория структуризации Энтони Гидденса. Теоретики агент-структурной зависимости: Пьер Бурдье и Юрген Хаберман   </vt:lpstr>
      <vt:lpstr>Теория структуризации Энтони Гидденса</vt:lpstr>
      <vt:lpstr>Теория структуризации  Энтони Гидденса.</vt:lpstr>
      <vt:lpstr>Агент-структурная интеграция</vt:lpstr>
      <vt:lpstr>Теоретики агент-структурной зависимости: Пьер Бурдье</vt:lpstr>
      <vt:lpstr>Теоретики агент-структурной зависимости   Юрген Хаберман</vt:lpstr>
      <vt:lpstr>Теоретический синтез </vt:lpstr>
      <vt:lpstr>Политкультурная социальная теория </vt:lpstr>
      <vt:lpstr>Постмодернистские и постпостмодернистские теории </vt:lpstr>
      <vt:lpstr>Теория потребления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6 Новейшие социологические теории</dc:title>
  <dc:creator>Елена</dc:creator>
  <cp:lastModifiedBy>Елена</cp:lastModifiedBy>
  <cp:revision>19</cp:revision>
  <dcterms:created xsi:type="dcterms:W3CDTF">2017-12-04T11:28:16Z</dcterms:created>
  <dcterms:modified xsi:type="dcterms:W3CDTF">2018-04-01T00:26:07Z</dcterms:modified>
</cp:coreProperties>
</file>