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65" r:id="rId12"/>
    <p:sldId id="266" r:id="rId13"/>
    <p:sldId id="284" r:id="rId14"/>
    <p:sldId id="267" r:id="rId15"/>
    <p:sldId id="268" r:id="rId16"/>
    <p:sldId id="269" r:id="rId17"/>
    <p:sldId id="270" r:id="rId18"/>
    <p:sldId id="271" r:id="rId19"/>
    <p:sldId id="272" r:id="rId20"/>
    <p:sldId id="282" r:id="rId21"/>
    <p:sldId id="273" r:id="rId22"/>
    <p:sldId id="274" r:id="rId23"/>
    <p:sldId id="275" r:id="rId24"/>
    <p:sldId id="285" r:id="rId25"/>
    <p:sldId id="276" r:id="rId26"/>
    <p:sldId id="277" r:id="rId27"/>
    <p:sldId id="278" r:id="rId28"/>
    <p:sldId id="279" r:id="rId29"/>
    <p:sldId id="280" r:id="rId30"/>
    <p:sldId id="281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8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2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2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0"/>
            <a:ext cx="69088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1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1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4F535B1-792E-49B4-A0CE-1F9EC9CD93CE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108CF31-B4B8-411D-B519-01DDF907BE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920DC0-9BA1-4EAF-8216-4FB309806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Человеческий фактор в управленческих решениях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C382456-F2DA-4AF0-B108-0422FD96CC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38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B5BD20-8D05-4D71-9206-904DA90C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стиля руководства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377DE3-4F1E-4707-A322-3C1AED850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Как вести себя руководителю с подчиненными в ситуации, требующей выбора? </a:t>
            </a:r>
          </a:p>
          <a:p>
            <a:r>
              <a:rPr lang="ru-RU" dirty="0"/>
              <a:t>Всегда ли следует обсуждать с ними возникшую проблему и возможные варианты решений? </a:t>
            </a:r>
          </a:p>
          <a:p>
            <a:r>
              <a:rPr lang="ru-RU" dirty="0"/>
              <a:t>Нужно ли добиваться согласия подчиненных с принятым решением? </a:t>
            </a:r>
          </a:p>
        </p:txBody>
      </p:sp>
    </p:spTree>
    <p:extLst>
      <p:ext uri="{BB962C8B-B14F-4D97-AF65-F5344CB8AC3E}">
        <p14:creationId xmlns:p14="http://schemas.microsoft.com/office/powerpoint/2010/main" val="202009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A9143A-B70C-4F79-BA53-DE4856DF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Роли руководителя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FA4CCC-44B3-47A7-8A66-2FA363BD3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предприниматель</a:t>
            </a:r>
          </a:p>
          <a:p>
            <a:r>
              <a:rPr lang="ru-RU" dirty="0"/>
              <a:t>устраняющий нарушения </a:t>
            </a:r>
          </a:p>
          <a:p>
            <a:r>
              <a:rPr lang="ru-RU" dirty="0"/>
              <a:t>распределитель ресурсов </a:t>
            </a:r>
          </a:p>
          <a:p>
            <a:r>
              <a:rPr lang="ru-RU" dirty="0"/>
              <a:t>ведущий переговоры</a:t>
            </a:r>
          </a:p>
        </p:txBody>
      </p:sp>
    </p:spTree>
    <p:extLst>
      <p:ext uri="{BB962C8B-B14F-4D97-AF65-F5344CB8AC3E}">
        <p14:creationId xmlns:p14="http://schemas.microsoft.com/office/powerpoint/2010/main" val="14788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78EB0A-1336-42F6-80E1-73CEFE3B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71603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ограничения в работе руководителя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8CB204-BDDA-4997-BB49-216D9ED71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проблема определения важности критериев. </a:t>
            </a:r>
          </a:p>
          <a:p>
            <a:r>
              <a:rPr lang="ru-RU" dirty="0"/>
              <a:t>задача количественного определения вероятности событий: </a:t>
            </a:r>
          </a:p>
          <a:p>
            <a:r>
              <a:rPr lang="ru-RU" dirty="0"/>
              <a:t>проблема оценки альтернативы по какому-либо критерию. </a:t>
            </a:r>
          </a:p>
          <a:p>
            <a:r>
              <a:rPr lang="ru-RU" dirty="0"/>
              <a:t>необходимость одновременного учета оценок по многим критериям. </a:t>
            </a:r>
          </a:p>
          <a:p>
            <a:r>
              <a:rPr lang="ru-RU" dirty="0"/>
              <a:t>необходимость учитывать, присутствие кроме логики рациональной еще и логики эмоциональной</a:t>
            </a:r>
          </a:p>
        </p:txBody>
      </p:sp>
    </p:spTree>
    <p:extLst>
      <p:ext uri="{BB962C8B-B14F-4D97-AF65-F5344CB8AC3E}">
        <p14:creationId xmlns:p14="http://schemas.microsoft.com/office/powerpoint/2010/main" val="41516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B4EFE6-669A-4451-9268-9ADA9FFF0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Успешный руководитель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D5D47A-4E25-4D58-9D85-CBC90D07B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этот тот, кто способен и умеет так распределить обязанности среди своих подчиненных, что его отсутствия никто не замечает. </a:t>
            </a:r>
          </a:p>
        </p:txBody>
      </p:sp>
    </p:spTree>
    <p:extLst>
      <p:ext uri="{BB962C8B-B14F-4D97-AF65-F5344CB8AC3E}">
        <p14:creationId xmlns:p14="http://schemas.microsoft.com/office/powerpoint/2010/main" val="1080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F275D1-DA91-416A-A388-79483FD5B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Положительные стороны группового (коллективного) принятия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40AA00-F7E8-4387-86C5-982ADA4C9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уменьшается вероятность ошибок, </a:t>
            </a:r>
          </a:p>
          <a:p>
            <a:r>
              <a:rPr lang="ru-RU" dirty="0"/>
              <a:t>более полное информационное обеспечение процесса принятия управленческих решений</a:t>
            </a:r>
          </a:p>
          <a:p>
            <a:r>
              <a:rPr lang="ru-RU" dirty="0"/>
              <a:t>усиление интереса к проблеме. </a:t>
            </a:r>
          </a:p>
          <a:p>
            <a:r>
              <a:rPr lang="ru-RU" dirty="0"/>
              <a:t>повышение мотивации и ответственности каждого члена группы, </a:t>
            </a:r>
          </a:p>
          <a:p>
            <a:r>
              <a:rPr lang="ru-RU" dirty="0"/>
              <a:t>соблюдение различных этических норм</a:t>
            </a:r>
          </a:p>
        </p:txBody>
      </p:sp>
    </p:spTree>
    <p:extLst>
      <p:ext uri="{BB962C8B-B14F-4D97-AF65-F5344CB8AC3E}">
        <p14:creationId xmlns:p14="http://schemas.microsoft.com/office/powerpoint/2010/main" val="230293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C2FE0A-2EED-47B3-B58E-2EFF7F1A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Отрицательные стороны группового (коллективного) принятия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BC51C4-F749-4688-A042-8C27F24BB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высокие затраты времени;</a:t>
            </a:r>
          </a:p>
          <a:p>
            <a:r>
              <a:rPr lang="ru-RU" sz="2400" dirty="0"/>
              <a:t>риск возникновения иллюзии единомыслия; </a:t>
            </a:r>
          </a:p>
          <a:p>
            <a:r>
              <a:rPr lang="ru-RU" sz="2400" dirty="0"/>
              <a:t>качественный уровень решения нестабилен; </a:t>
            </a:r>
          </a:p>
          <a:p>
            <a:r>
              <a:rPr lang="ru-RU" sz="2400" dirty="0"/>
              <a:t>отсутствует четкая ответственность за принятие окончательного решения. </a:t>
            </a:r>
          </a:p>
        </p:txBody>
      </p:sp>
    </p:spTree>
    <p:extLst>
      <p:ext uri="{BB962C8B-B14F-4D97-AF65-F5344CB8AC3E}">
        <p14:creationId xmlns:p14="http://schemas.microsoft.com/office/powerpoint/2010/main" val="71446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6A00E3-148C-4297-AFF2-17F937C49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378" y="1295400"/>
            <a:ext cx="8534400" cy="685800"/>
          </a:xfrm>
        </p:spPr>
        <p:txBody>
          <a:bodyPr>
            <a:noAutofit/>
          </a:bodyPr>
          <a:lstStyle/>
          <a:p>
            <a:r>
              <a:rPr lang="ru-RU" sz="1800" dirty="0"/>
              <a:t>Состав основных личностных </a:t>
            </a:r>
            <a:r>
              <a:rPr lang="ru-RU" sz="1600" dirty="0"/>
              <a:t>характеристик,  влияющих на принятие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3E6D04-B627-4CF8-900C-68B8851FF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Глубина характеризует аналитический характер мышления человека, поиск им причинно-следственных связей внутри анализируемой ситуации. </a:t>
            </a:r>
          </a:p>
          <a:p>
            <a:r>
              <a:rPr lang="ru-RU" dirty="0"/>
              <a:t>Широта отражает синтетический характер мышления, при котором человек умеет оценить роль анализируемой ситуации в общем сценарии деятельности.</a:t>
            </a:r>
          </a:p>
          <a:p>
            <a:r>
              <a:rPr lang="ru-RU" dirty="0"/>
              <a:t>Быстрота определяется временем выполнения задания относительно среднего уровня, принятого в данной компании. </a:t>
            </a:r>
          </a:p>
          <a:p>
            <a:r>
              <a:rPr lang="ru-RU" dirty="0"/>
              <a:t>Гибкость характеризуется своевременным и обоснованным переходом на новые методы разработки и реализации УР. </a:t>
            </a:r>
          </a:p>
        </p:txBody>
      </p:sp>
    </p:spTree>
    <p:extLst>
      <p:ext uri="{BB962C8B-B14F-4D97-AF65-F5344CB8AC3E}">
        <p14:creationId xmlns:p14="http://schemas.microsoft.com/office/powerpoint/2010/main" val="412122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332F16-E512-43C1-82BA-F756EE1C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7160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Качества руководителя влияющие на разработку и принятие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F05BEE-A534-457D-BAB7-5AD9781DE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Романтизм - завышенная интуитивная оценка своих возможностей в вопросах разработки и реализации УР, а также возможностей получения необходимых для этого ресурсов. </a:t>
            </a:r>
          </a:p>
          <a:p>
            <a:r>
              <a:rPr lang="ru-RU" dirty="0"/>
              <a:t>Практицизм - связан с большим опытом работы и использованием стереотипных подходов при разработке и принятии управленческих </a:t>
            </a:r>
            <a:r>
              <a:rPr lang="ru-RU" dirty="0" smtClean="0"/>
              <a:t>решений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9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332F16-E512-43C1-82BA-F756EE1C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7160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Качества руководителя влияющие на разработку и принятие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F05BEE-A534-457D-BAB7-5AD9781DE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Оптимизм </a:t>
            </a:r>
            <a:r>
              <a:rPr lang="ru-RU" dirty="0"/>
              <a:t>- базируется на завышенной расчетной оценке возможностей персонала самой компании и сотрудничающих с ней клиентов.</a:t>
            </a:r>
          </a:p>
          <a:p>
            <a:r>
              <a:rPr lang="ru-RU" dirty="0"/>
              <a:t>Пессимизм - базируется на заниженной расчетной оценке возможностей персонала самой компании и сотрудничающих с ней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198644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20E3EA-6DBF-4DA2-865B-D0A66766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Авторитет личности при разработке и принятии управленческих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232504-50B4-46C5-8FD3-7F5B9E438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Авторитет – это общепризнанное влияние личности или организации в различных областях деятельности на подчиненных, коллег или окружающих людей, основанное на профессионализме, опыте, добродетельных личностных качествах. </a:t>
            </a:r>
          </a:p>
        </p:txBody>
      </p:sp>
    </p:spTree>
    <p:extLst>
      <p:ext uri="{BB962C8B-B14F-4D97-AF65-F5344CB8AC3E}">
        <p14:creationId xmlns:p14="http://schemas.microsoft.com/office/powerpoint/2010/main" val="323187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F3EC52-CA65-44BE-967B-93F23C739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авторитетов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F1B478F-CAEC-4D36-AE15-418B670F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3360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Авторитет расстояния создается за счет искусственного создания барьеров в контактах и информации между руководителями и исполнителями его решений. 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доброты реализуется за счет преувеличенного проявления чуткости, жалости и доброты к подчиненным.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компенсации воплощается в жизнь посредством использования сильных побудительных мотивов </a:t>
            </a:r>
          </a:p>
        </p:txBody>
      </p:sp>
    </p:spTree>
    <p:extLst>
      <p:ext uri="{BB962C8B-B14F-4D97-AF65-F5344CB8AC3E}">
        <p14:creationId xmlns:p14="http://schemas.microsoft.com/office/powerpoint/2010/main" val="17168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F3EC52-CA65-44BE-967B-93F23C739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авторитетов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F1B478F-CAEC-4D36-AE15-418B670F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3360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 smtClean="0"/>
              <a:t>Авторитет </a:t>
            </a:r>
            <a:r>
              <a:rPr lang="ru-RU" sz="2000" dirty="0"/>
              <a:t>педантизма строится за счет детальной предварительной проработки руководителем всех элементов выполнения задания и выдачи их подчиненным.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чванства вырабатывается путем искусственного раздувания его. 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Авторитет подавления образуется в случае преобладания приоритетов власти над приоритетами других потребностей и интересов </a:t>
            </a:r>
            <a:r>
              <a:rPr lang="ru-RU" dirty="0"/>
              <a:t>основного персонала компании, клиентов или контрагентов</a:t>
            </a:r>
            <a:r>
              <a:rPr lang="ru-RU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720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384CE3-4348-45C6-B8CE-66A0F586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Влияние темперамента человека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14AE9E2-876F-4AA2-8E59-4FE115E7A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603" y="2450927"/>
            <a:ext cx="9574060" cy="30480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Личности холерического темперамента предпочитают быстроту, оперативность и личную инициативу при РПУР.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Личности сангвинического темперамента имеют более спокойный тип мыслительной деятельности.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Флегматики характеризуются замедленными реакциями и обоснованными суждениями.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/>
              <a:t>Личности меланхолического темперамента отличаются повышенной эмоциональностью.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292606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270CC4-5C7B-4C65-933A-310F399C1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Человеческий фактор в структуре объекта управления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E2A40C-19C7-4F87-A625-E892E1C52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МОТИВАЦИЯ</a:t>
            </a:r>
          </a:p>
          <a:p>
            <a:endParaRPr lang="ru-RU" sz="2800" dirty="0"/>
          </a:p>
          <a:p>
            <a:r>
              <a:rPr lang="ru-RU" sz="2800" dirty="0"/>
              <a:t>СТИМУЛИРОВАНИЕ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401701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E2C8E3-2A54-414E-9D1D-7FC4E709E9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Риски в системе принятия управленческих решений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563F89B-B3DC-4FEE-9414-E5F183993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91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A63252-3A4E-4D41-BA21-25590B29B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884129"/>
          </a:xfrm>
        </p:spPr>
        <p:txBody>
          <a:bodyPr>
            <a:normAutofit fontScale="90000"/>
          </a:bodyPr>
          <a:lstStyle/>
          <a:p>
            <a:r>
              <a:rPr lang="ru-RU" dirty="0"/>
              <a:t>Риск в экономическом аспекте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BD049A-E4D4-4500-94C2-ADC0A6038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Потери, ущерб, вероятность которых связана с наличием неопределенности, а также выгоду и прибыль, получить которые возможно лишь при эффективной разработке и реализации управленческих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21301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1AE853-6A75-43FE-86E9-0EBEAE5B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592" y="1094983"/>
            <a:ext cx="8534400" cy="996863"/>
          </a:xfrm>
        </p:spPr>
        <p:txBody>
          <a:bodyPr>
            <a:normAutofit fontScale="90000"/>
          </a:bodyPr>
          <a:lstStyle/>
          <a:p>
            <a:r>
              <a:rPr lang="ru-RU" dirty="0"/>
              <a:t>Риск в управленческом аспекте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D013837-8074-4374-8382-F8F4B62A0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связан с характером и сложностью проблем, условиями РПУР, прогнозированием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313170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BF6FE1-C46F-4655-8E79-CECBE26D9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934233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характеристики риска являются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37D9ED-DDB8-4C00-A371-98753D069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размер вероятного ущерба или величина ожидаемого дополнительного дохода -результат деятельности в риск–ситуации;  </a:t>
            </a:r>
          </a:p>
          <a:p>
            <a:r>
              <a:rPr lang="ru-RU" dirty="0"/>
              <a:t>вероятность риска – степень свершения источника риска (события), измеряемая от 0 до 1; </a:t>
            </a:r>
          </a:p>
          <a:p>
            <a:r>
              <a:rPr lang="ru-RU" dirty="0"/>
              <a:t>уровень риска – отношение величины ущерба (потерь) к затратам на подготовку и реализацию риск–решения, изменяющихся от 0 до 1, выше которого риск не оправдан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2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BF6FE1-C46F-4655-8E79-CECBE26D9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характеристики риска являются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37D9ED-DDB8-4C00-A371-98753D069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степень риска – качественная характеристика величины риска и его вероятности; различают высокую, среднюю, низкую и нулевую степени; </a:t>
            </a:r>
          </a:p>
          <a:p>
            <a:r>
              <a:rPr lang="ru-RU" dirty="0" smtClean="0"/>
              <a:t>приемлемость риска – вероятность потерь и вероятность того, что эти потери не превысят определенный уровень (рубеж); </a:t>
            </a:r>
          </a:p>
          <a:p>
            <a:r>
              <a:rPr lang="ru-RU" dirty="0" smtClean="0"/>
              <a:t>правомерность риска – вероятность риска находится в пределах нормативного уровня (стандарта) для данной сферы деятельности, который нельзя превысить без нарушения.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31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11CF9B-A487-45E1-80BB-95F25D7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Внешние факторы источников риска: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F2C645-F889-40A2-8F12-61BE433D2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кризис социально-экономического развития страны и отдельных регионов; </a:t>
            </a:r>
          </a:p>
          <a:p>
            <a:r>
              <a:rPr lang="ru-RU" dirty="0"/>
              <a:t>нарушение надежности или трудности формирования новых связей с потребителями, поставщиками; </a:t>
            </a:r>
          </a:p>
          <a:p>
            <a:r>
              <a:rPr lang="ru-RU" dirty="0"/>
              <a:t>проблемы обеспеченности финансовыми, трудовыми, материальными и другими видами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324370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F814A2-49E6-46B1-836B-FD28FE9C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244C990-DEAA-491F-8A41-3AD72E08D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 источникам возникновения</a:t>
            </a:r>
          </a:p>
          <a:p>
            <a:r>
              <a:rPr lang="ru-RU" dirty="0"/>
              <a:t>По возникновению</a:t>
            </a:r>
          </a:p>
          <a:p>
            <a:r>
              <a:rPr lang="ru-RU" dirty="0"/>
              <a:t>По уровню принятия решений</a:t>
            </a:r>
          </a:p>
          <a:p>
            <a:r>
              <a:rPr lang="ru-RU" dirty="0"/>
              <a:t>По продолжительности во времени</a:t>
            </a:r>
          </a:p>
          <a:p>
            <a:r>
              <a:rPr lang="ru-RU" dirty="0"/>
              <a:t>По возможности страхования</a:t>
            </a:r>
          </a:p>
          <a:p>
            <a:r>
              <a:rPr lang="ru-RU" dirty="0"/>
              <a:t>По степени правомерности</a:t>
            </a:r>
          </a:p>
        </p:txBody>
      </p:sp>
    </p:spTree>
    <p:extLst>
      <p:ext uri="{BB962C8B-B14F-4D97-AF65-F5344CB8AC3E}">
        <p14:creationId xmlns:p14="http://schemas.microsoft.com/office/powerpoint/2010/main" val="121949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5FA177-DB8A-48A6-B3E4-CA35D012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Классификация статистических рисков в соответствии с причиной потерь</a:t>
            </a:r>
            <a:r>
              <a:rPr lang="ru-RU" dirty="0"/>
              <a:t>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943018-2368-439D-88E8-C2E69906F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вероятные </a:t>
            </a:r>
            <a:r>
              <a:rPr lang="ru-RU" sz="2000" dirty="0"/>
              <a:t>потери в результате угрозы собственности третьих лиц, что приводит к вынужденному прекращению деятельности основного поставщика или потребителя;</a:t>
            </a:r>
          </a:p>
          <a:p>
            <a:r>
              <a:rPr lang="ru-RU" sz="2000" dirty="0"/>
              <a:t>потери вследствие смерти или недееспособности ключевых работников фирмы либо основного собственника предпринимательской фирмы.</a:t>
            </a:r>
          </a:p>
        </p:txBody>
      </p:sp>
    </p:spTree>
    <p:extLst>
      <p:ext uri="{BB962C8B-B14F-4D97-AF65-F5344CB8AC3E}">
        <p14:creationId xmlns:p14="http://schemas.microsoft.com/office/powerpoint/2010/main" val="35877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5FA177-DB8A-48A6-B3E4-CA35D012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Классификация статистических рисков в соответствии с причиной потерь</a:t>
            </a:r>
            <a:r>
              <a:rPr lang="ru-RU" dirty="0"/>
              <a:t>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943018-2368-439D-88E8-C2E69906F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вероятные потери в результате негативного действия стихийных бедствий;</a:t>
            </a:r>
          </a:p>
          <a:p>
            <a:r>
              <a:rPr lang="ru-RU" sz="2400" dirty="0"/>
              <a:t>вероятные потери в результате преступных действий;</a:t>
            </a:r>
          </a:p>
          <a:p>
            <a:r>
              <a:rPr lang="ru-RU" sz="2400" dirty="0"/>
              <a:t>вероятные потери вследствие принятия неблагоприятного </a:t>
            </a:r>
            <a:r>
              <a:rPr lang="ru-RU" sz="2400" dirty="0" smtClean="0"/>
              <a:t>законодательства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897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4BB1B7-0AD0-4B70-875E-BE00F112B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5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5A1D34-6273-44A2-8844-040C68084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9676"/>
            <a:ext cx="10515600" cy="4969264"/>
          </a:xfrm>
        </p:spPr>
        <p:txBody>
          <a:bodyPr/>
          <a:lstStyle/>
          <a:p>
            <a:r>
              <a:rPr lang="ru-RU" dirty="0"/>
              <a:t>Политический риск</a:t>
            </a:r>
          </a:p>
          <a:p>
            <a:r>
              <a:rPr lang="ru-RU" dirty="0"/>
              <a:t>Технический риск</a:t>
            </a:r>
          </a:p>
          <a:p>
            <a:r>
              <a:rPr lang="ru-RU" dirty="0"/>
              <a:t>Производственный риск</a:t>
            </a:r>
          </a:p>
          <a:p>
            <a:r>
              <a:rPr lang="ru-RU" dirty="0"/>
              <a:t>Коммерческий риск</a:t>
            </a:r>
          </a:p>
          <a:p>
            <a:r>
              <a:rPr lang="ru-RU" dirty="0"/>
              <a:t>Финансовый риск</a:t>
            </a:r>
          </a:p>
          <a:p>
            <a:r>
              <a:rPr lang="ru-RU" dirty="0"/>
              <a:t>Валютный риск</a:t>
            </a:r>
          </a:p>
          <a:p>
            <a:r>
              <a:rPr lang="ru-RU" dirty="0"/>
              <a:t>Кредитный риск</a:t>
            </a:r>
          </a:p>
          <a:p>
            <a:r>
              <a:rPr lang="ru-RU" dirty="0"/>
              <a:t>Инвестиционный риск</a:t>
            </a:r>
          </a:p>
          <a:p>
            <a:r>
              <a:rPr lang="ru-RU" dirty="0"/>
              <a:t>Инновационный риск</a:t>
            </a:r>
          </a:p>
        </p:txBody>
      </p:sp>
    </p:spTree>
    <p:extLst>
      <p:ext uri="{BB962C8B-B14F-4D97-AF65-F5344CB8AC3E}">
        <p14:creationId xmlns:p14="http://schemas.microsoft.com/office/powerpoint/2010/main" val="1544825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xmlns="" id="{6753252F-4873-4F63-801D-CC719279A7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47C8CCB-F95D-4249-92DD-651249D353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10A121-CC6E-436F-9FC8-5479F3C9A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Уменьшение отрицательных последствий рисков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7678BD66-866A-4E22-A812-B0EDC8416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6353" y="653144"/>
            <a:ext cx="8695647" cy="517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74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8334B7-2495-4F33-BAFD-45BF844E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Страхование управленческих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1D3229-57F7-4356-AAB7-51F4099BC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222" y="2375771"/>
            <a:ext cx="8534400" cy="3048001"/>
          </a:xfrm>
        </p:spPr>
        <p:txBody>
          <a:bodyPr/>
          <a:lstStyle/>
          <a:p>
            <a:r>
              <a:rPr lang="ru-RU" dirty="0"/>
              <a:t>стоимость или цена подготовленного УР;</a:t>
            </a:r>
          </a:p>
          <a:p>
            <a:r>
              <a:rPr lang="ru-RU" dirty="0"/>
              <a:t>стоимость возможных убытков при реализации УР.</a:t>
            </a:r>
          </a:p>
        </p:txBody>
      </p:sp>
    </p:spTree>
    <p:extLst>
      <p:ext uri="{BB962C8B-B14F-4D97-AF65-F5344CB8AC3E}">
        <p14:creationId xmlns:p14="http://schemas.microsoft.com/office/powerpoint/2010/main" val="3502373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80705C-7DB7-49F7-800B-915291D1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Риски образуются от следующих процедур реализации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3C2E7E-34DC-45A9-98E4-079B684AA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Паблик рилейшнз; </a:t>
            </a:r>
          </a:p>
          <a:p>
            <a:r>
              <a:rPr lang="ru-RU" dirty="0"/>
              <a:t>выбор формы реализации УР; </a:t>
            </a:r>
          </a:p>
          <a:p>
            <a:r>
              <a:rPr lang="ru-RU" dirty="0"/>
              <a:t>организация выполнения; </a:t>
            </a:r>
          </a:p>
          <a:p>
            <a:r>
              <a:rPr lang="ru-RU" dirty="0"/>
              <a:t>контроль;</a:t>
            </a:r>
          </a:p>
          <a:p>
            <a:r>
              <a:rPr lang="ru-RU" dirty="0"/>
              <a:t>информирование; </a:t>
            </a:r>
          </a:p>
          <a:p>
            <a:r>
              <a:rPr lang="ru-RU" dirty="0"/>
              <a:t>архивация данных об УР.</a:t>
            </a:r>
          </a:p>
        </p:txBody>
      </p:sp>
    </p:spTree>
    <p:extLst>
      <p:ext uri="{BB962C8B-B14F-4D97-AF65-F5344CB8AC3E}">
        <p14:creationId xmlns:p14="http://schemas.microsoft.com/office/powerpoint/2010/main" val="2860415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CEC451-B5F2-4007-A125-909C7076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появления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44CB49-4ABA-4D8A-BA5A-E92C3E99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недостаточный профессионализм как самого разработчика УР, так и исполнителей;</a:t>
            </a:r>
          </a:p>
          <a:p>
            <a:r>
              <a:rPr lang="ru-RU" sz="2000" dirty="0"/>
              <a:t>недостаточная ответственность исполнителя;</a:t>
            </a:r>
          </a:p>
          <a:p>
            <a:r>
              <a:rPr lang="ru-RU" sz="2000" dirty="0"/>
              <a:t>организационные неурядицы;</a:t>
            </a:r>
          </a:p>
          <a:p>
            <a:r>
              <a:rPr lang="ru-RU" sz="2000" dirty="0"/>
              <a:t>искажения, утеря информации в базе данных и базе знаний (интеллектуальной собственности).</a:t>
            </a:r>
          </a:p>
        </p:txBody>
      </p:sp>
    </p:spTree>
    <p:extLst>
      <p:ext uri="{BB962C8B-B14F-4D97-AF65-F5344CB8AC3E}">
        <p14:creationId xmlns:p14="http://schemas.microsoft.com/office/powerpoint/2010/main" val="3992964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945CE9-E0D4-403C-A8AF-85C9907A4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295399"/>
            <a:ext cx="8534400" cy="946759"/>
          </a:xfrm>
        </p:spPr>
        <p:txBody>
          <a:bodyPr>
            <a:normAutofit fontScale="90000"/>
          </a:bodyPr>
          <a:lstStyle/>
          <a:p>
            <a:r>
              <a:rPr lang="ru-RU" dirty="0"/>
              <a:t>Виды страхования при принятии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E832B7-69F2-4BD4-8751-B7F16D031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Страхование профессионализма персонала</a:t>
            </a:r>
          </a:p>
          <a:p>
            <a:r>
              <a:rPr lang="ru-RU" dirty="0"/>
              <a:t>Страхование организационных рисков</a:t>
            </a:r>
          </a:p>
          <a:p>
            <a:r>
              <a:rPr lang="ru-RU" dirty="0"/>
              <a:t>Страхование профессиональной ответственности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07078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154</TotalTime>
  <Words>964</Words>
  <Application>Microsoft Office PowerPoint</Application>
  <PresentationFormat>Произвольный</PresentationFormat>
  <Paragraphs>119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Кутюр</vt:lpstr>
      <vt:lpstr>Человеческий фактор в управленческих решениях</vt:lpstr>
      <vt:lpstr>Проблема стиля руководства</vt:lpstr>
      <vt:lpstr>Роли руководителя </vt:lpstr>
      <vt:lpstr>Основные ограничения в работе руководителя </vt:lpstr>
      <vt:lpstr>Успешный руководитель</vt:lpstr>
      <vt:lpstr>Положительные стороны группового (коллективного) принятия решения</vt:lpstr>
      <vt:lpstr>Отрицательные стороны группового (коллективного) принятия решения</vt:lpstr>
      <vt:lpstr>Состав основных личностных характеристик,  влияющих на принятие управленческих решений</vt:lpstr>
      <vt:lpstr>Качества руководителя влияющие на разработку и принятие управленческих решений</vt:lpstr>
      <vt:lpstr>Качества руководителя влияющие на разработку и принятие управленческих решений</vt:lpstr>
      <vt:lpstr>Авторитет личности при разработке и принятии управленческих решений</vt:lpstr>
      <vt:lpstr>Виды авторитетов</vt:lpstr>
      <vt:lpstr>Виды авторитетов</vt:lpstr>
      <vt:lpstr>Влияние темперамента человека</vt:lpstr>
      <vt:lpstr>Человеческий фактор в структуре объекта управления </vt:lpstr>
      <vt:lpstr>Риски в системе принятия управленческих решений</vt:lpstr>
      <vt:lpstr>Риск в экономическом аспекте</vt:lpstr>
      <vt:lpstr>Риск в управленческом аспекте</vt:lpstr>
      <vt:lpstr>Основные характеристики риска являются</vt:lpstr>
      <vt:lpstr>Основные характеристики риска являются</vt:lpstr>
      <vt:lpstr>Внешние факторы источников риска:</vt:lpstr>
      <vt:lpstr>Классификация рисков</vt:lpstr>
      <vt:lpstr>Классификация статистических рисков в соответствии с причиной потерь: </vt:lpstr>
      <vt:lpstr>Классификация статистических рисков в соответствии с причиной потерь: </vt:lpstr>
      <vt:lpstr>Презентация PowerPoint</vt:lpstr>
      <vt:lpstr> Уменьшение отрицательных последствий рисков</vt:lpstr>
      <vt:lpstr>Страхование управленческих рисков</vt:lpstr>
      <vt:lpstr>Риски образуются от следующих процедур реализации УР</vt:lpstr>
      <vt:lpstr>Причины появления рисков</vt:lpstr>
      <vt:lpstr>Виды страхования при принятии УР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Человеческий фактор в управленческих решениях</dc:title>
  <dc:creator>Katerina Shumik</dc:creator>
  <cp:lastModifiedBy>Шумик Екатерина</cp:lastModifiedBy>
  <cp:revision>12</cp:revision>
  <dcterms:created xsi:type="dcterms:W3CDTF">2018-11-05T10:39:04Z</dcterms:created>
  <dcterms:modified xsi:type="dcterms:W3CDTF">2018-11-09T04:23:05Z</dcterms:modified>
</cp:coreProperties>
</file>