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74" r:id="rId7"/>
    <p:sldId id="286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2" r:id="rId16"/>
    <p:sldId id="271" r:id="rId17"/>
    <p:sldId id="273" r:id="rId18"/>
    <p:sldId id="267" r:id="rId19"/>
    <p:sldId id="268" r:id="rId20"/>
    <p:sldId id="275" r:id="rId21"/>
    <p:sldId id="269" r:id="rId22"/>
    <p:sldId id="276" r:id="rId23"/>
    <p:sldId id="283" r:id="rId24"/>
    <p:sldId id="277" r:id="rId25"/>
    <p:sldId id="278" r:id="rId26"/>
    <p:sldId id="279" r:id="rId27"/>
    <p:sldId id="280" r:id="rId28"/>
    <p:sldId id="281" r:id="rId29"/>
    <p:sldId id="282" r:id="rId30"/>
    <p:sldId id="284" r:id="rId31"/>
    <p:sldId id="28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36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B8C13-6317-4DF1-B617-4B9114000250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B7023-B78C-4F46-8573-924FEE2A6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293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B7023-B78C-4F46-8573-924FEE2A6A6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95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F380524-F543-41FE-9DE3-D47FAF048F78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10ADA2C-7D5A-4C8C-912F-F89FCF7BB8B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4"/>
          <p:cNvSpPr txBox="1">
            <a:spLocks/>
          </p:cNvSpPr>
          <p:nvPr/>
        </p:nvSpPr>
        <p:spPr>
          <a:xfrm>
            <a:off x="440258" y="188640"/>
            <a:ext cx="8308206" cy="3599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defRPr/>
            </a:pPr>
            <a:r>
              <a:rPr lang="ru-RU" sz="4900" b="1" kern="0" cap="none" spc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</a:p>
          <a:p>
            <a:pPr algn="ctr">
              <a:spcBef>
                <a:spcPts val="0"/>
              </a:spcBef>
              <a:defRPr/>
            </a:pPr>
            <a:endParaRPr lang="ru-RU" sz="1800" kern="0" cap="none" spc="0" dirty="0" smtClean="0">
              <a:solidFill>
                <a:srgbClr val="3E3D2D">
                  <a:lumMod val="50000"/>
                </a:srgbClr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ru-RU" sz="2800" kern="0" cap="none" spc="0" dirty="0" smtClean="0">
                <a:solidFill>
                  <a:sysClr val="windowText" lastClr="000000"/>
                </a:solidFill>
              </a:rPr>
              <a:t>Лектор: Красова Елена Викторовна, доцент кафедры мировой экономики и международных отношений, ауд. 1506. </a:t>
            </a:r>
          </a:p>
          <a:p>
            <a:pPr>
              <a:spcBef>
                <a:spcPts val="0"/>
              </a:spcBef>
              <a:defRPr/>
            </a:pPr>
            <a:r>
              <a:rPr lang="ru-RU" sz="2800" kern="0" cap="none" spc="0" dirty="0" smtClean="0">
                <a:solidFill>
                  <a:sysClr val="windowText" lastClr="000000"/>
                </a:solidFill>
              </a:rPr>
              <a:t>Тел.: 240-41-93</a:t>
            </a:r>
            <a:endParaRPr lang="ru-RU" sz="2800" kern="0" cap="none" spc="0" dirty="0">
              <a:solidFill>
                <a:sysClr val="windowText" lastClr="000000"/>
              </a:solidFill>
            </a:endParaRPr>
          </a:p>
        </p:txBody>
      </p:sp>
      <p:sp>
        <p:nvSpPr>
          <p:cNvPr id="8" name="Подзаголовок 4"/>
          <p:cNvSpPr txBox="1">
            <a:spLocks noGrp="1"/>
          </p:cNvSpPr>
          <p:nvPr>
            <p:ph type="subTitle" idx="1"/>
          </p:nvPr>
        </p:nvSpPr>
        <p:spPr>
          <a:xfrm>
            <a:off x="323528" y="4005064"/>
            <a:ext cx="7846640" cy="230425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Тема 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 (продолжение).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endParaRPr kumimoji="0" lang="ru-RU" sz="5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Отношения</a:t>
            </a:r>
            <a:r>
              <a:rPr kumimoji="0" lang="ru-RU" sz="5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собственности </a:t>
            </a: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50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290240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ru-RU" sz="2800" dirty="0" smtClean="0"/>
              <a:t>Собственность </a:t>
            </a:r>
            <a:r>
              <a:rPr lang="ru-RU" sz="2800" dirty="0"/>
              <a:t>как экономическая и юридическая </a:t>
            </a:r>
            <a:r>
              <a:rPr lang="ru-RU" sz="2800" dirty="0" smtClean="0"/>
              <a:t>категория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800" dirty="0" smtClean="0"/>
              <a:t>Система </a:t>
            </a:r>
            <a:r>
              <a:rPr lang="ru-RU" sz="2800" dirty="0"/>
              <a:t>отношений собственности и ее элементы: присвоение, отчуждение, владение, пользование и </a:t>
            </a:r>
            <a:r>
              <a:rPr lang="ru-RU" sz="2800" dirty="0" smtClean="0"/>
              <a:t>распоряжение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800" dirty="0" smtClean="0"/>
              <a:t>Эволюция взглядов на собственность</a:t>
            </a:r>
            <a:endParaRPr lang="ru-RU" sz="2800" dirty="0"/>
          </a:p>
          <a:p>
            <a:pPr marL="285750" indent="-285750">
              <a:buBlip>
                <a:blip r:embed="rId2"/>
              </a:buBlip>
            </a:pPr>
            <a:r>
              <a:rPr lang="ru-RU" sz="2800" dirty="0" smtClean="0"/>
              <a:t>Классификация </a:t>
            </a:r>
            <a:r>
              <a:rPr lang="ru-RU" sz="2800" dirty="0"/>
              <a:t>форм собственности по формам присвоения и по формам права </a:t>
            </a:r>
            <a:r>
              <a:rPr lang="ru-RU" sz="2800" dirty="0" smtClean="0"/>
              <a:t>собственности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800" dirty="0" smtClean="0"/>
              <a:t>Национализация </a:t>
            </a:r>
            <a:r>
              <a:rPr lang="ru-RU" sz="2800" dirty="0"/>
              <a:t>и </a:t>
            </a:r>
            <a:r>
              <a:rPr lang="ru-RU" sz="2800" dirty="0" smtClean="0"/>
              <a:t>приватизация</a:t>
            </a:r>
            <a:endParaRPr lang="ru-RU" sz="28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54022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Содержание темы 5: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2920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54022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Собственность – 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90240"/>
            <a:ext cx="864096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Система экономических и юридических отношений, характеризующих социально-экономические и организационные формы присвоения имущества.</a:t>
            </a:r>
          </a:p>
          <a:p>
            <a:pPr marL="457200" indent="-457200">
              <a:buBlip>
                <a:blip r:embed="rId2"/>
              </a:buBlip>
            </a:pPr>
            <a:endParaRPr lang="ru-RU" sz="1000" dirty="0"/>
          </a:p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Признанные обществом отношения между людьми, возникающие в связи с существованием благ и их использованием.</a:t>
            </a:r>
          </a:p>
          <a:p>
            <a:pPr marL="457200" indent="-457200">
              <a:buBlip>
                <a:blip r:embed="rId2"/>
              </a:buBlip>
            </a:pPr>
            <a:endParaRPr lang="ru-RU" sz="1000" dirty="0"/>
          </a:p>
          <a:p>
            <a:endParaRPr lang="ru-RU" sz="1000" dirty="0"/>
          </a:p>
          <a:p>
            <a:r>
              <a:rPr lang="ru-RU" sz="2800" dirty="0" smtClean="0"/>
              <a:t>Категория «Собственность» возникает в результате ограниченности ресурсов и, как следствие, ограниченности экономических благ. В основе собственности лежит труд.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62206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254022"/>
            <a:ext cx="8388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Отношения собственности – 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196752"/>
            <a:ext cx="806489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endParaRPr lang="ru-RU" sz="1000" dirty="0"/>
          </a:p>
          <a:p>
            <a:r>
              <a:rPr lang="ru-RU" sz="2400" dirty="0" smtClean="0"/>
              <a:t>– это система ограничения доступа других людей к какому-либо имуществу.</a:t>
            </a:r>
          </a:p>
          <a:p>
            <a:endParaRPr lang="ru-RU" sz="1000" dirty="0" smtClean="0"/>
          </a:p>
          <a:p>
            <a:r>
              <a:rPr lang="ru-RU" sz="2400" dirty="0" smtClean="0"/>
              <a:t>Главные составляющие отношений собственности: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присвоение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– установление </a:t>
            </a:r>
            <a:r>
              <a:rPr lang="ru-RU" sz="2400" dirty="0"/>
              <a:t>конкретным лицом </a:t>
            </a:r>
            <a:r>
              <a:rPr lang="ru-RU" sz="2400" dirty="0" smtClean="0"/>
              <a:t>(субъектом) отношения </a:t>
            </a:r>
            <a:r>
              <a:rPr lang="ru-RU" sz="2400" dirty="0"/>
              <a:t>к </a:t>
            </a:r>
            <a:r>
              <a:rPr lang="ru-RU" sz="2400" dirty="0" smtClean="0"/>
              <a:t>данному имуществу </a:t>
            </a:r>
            <a:r>
              <a:rPr lang="ru-RU" sz="2400" dirty="0"/>
              <a:t>как к </a:t>
            </a:r>
            <a:r>
              <a:rPr lang="ru-RU" sz="2400" dirty="0" smtClean="0"/>
              <a:t>своему (отношение к вещи). Присвоение может осуществляться различными путями: посредством производства, обмена, купли-продажи, завоевания, дарения, получения в наследство, </a:t>
            </a:r>
            <a:r>
              <a:rPr lang="ru-RU" sz="2400" dirty="0" err="1" smtClean="0"/>
              <a:t>кладоискательства</a:t>
            </a:r>
            <a:r>
              <a:rPr lang="ru-RU" sz="2400" dirty="0" smtClean="0"/>
              <a:t> и другими;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отчуждение</a:t>
            </a:r>
            <a:r>
              <a:rPr lang="ru-RU" sz="2400" dirty="0" smtClean="0"/>
              <a:t> – лишение других лиц (субъектов) возможности присвоения данного имущества (отношение к людям).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9299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76672"/>
            <a:ext cx="83529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Собственность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экономическом смысле </a:t>
            </a:r>
            <a:r>
              <a:rPr lang="ru-RU" sz="2400" b="1" dirty="0" smtClean="0"/>
              <a:t>– </a:t>
            </a:r>
            <a:r>
              <a:rPr lang="ru-RU" sz="2400" dirty="0" smtClean="0"/>
              <a:t>это общественные </a:t>
            </a:r>
            <a:r>
              <a:rPr lang="ru-RU" sz="2400" dirty="0"/>
              <a:t>отношения по поводу распределения (присвоения) экономических благ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Собственность в юридическом смысле </a:t>
            </a:r>
            <a:r>
              <a:rPr lang="ru-RU" sz="2400" dirty="0" smtClean="0"/>
              <a:t>– совокупность </a:t>
            </a:r>
            <a:r>
              <a:rPr lang="ru-RU" sz="2400" dirty="0"/>
              <a:t>закрепленных законом норм и правил, направленных на регулирование отношений по поводу распределения (присвоения) экономических благ</a:t>
            </a:r>
            <a:r>
              <a:rPr lang="ru-RU" sz="2400" dirty="0" smtClean="0"/>
              <a:t>. </a:t>
            </a:r>
          </a:p>
          <a:p>
            <a:endParaRPr lang="ru-RU" sz="2400" dirty="0"/>
          </a:p>
          <a:p>
            <a:r>
              <a:rPr lang="ru-RU" sz="2400" b="1" dirty="0"/>
              <a:t>Экономисты</a:t>
            </a:r>
            <a:r>
              <a:rPr lang="ru-RU" sz="2400" dirty="0"/>
              <a:t> рассматривают вопросы происхождения собственности на основе изучения общественного </a:t>
            </a:r>
            <a:r>
              <a:rPr lang="ru-RU" sz="2400" dirty="0" smtClean="0"/>
              <a:t>производства. </a:t>
            </a:r>
          </a:p>
          <a:p>
            <a:endParaRPr lang="ru-RU" sz="1000" dirty="0" smtClean="0"/>
          </a:p>
          <a:p>
            <a:r>
              <a:rPr lang="ru-RU" sz="2400" b="1" dirty="0" smtClean="0"/>
              <a:t>Юристы</a:t>
            </a:r>
            <a:r>
              <a:rPr lang="ru-RU" sz="2400" dirty="0" smtClean="0"/>
              <a:t> </a:t>
            </a:r>
            <a:r>
              <a:rPr lang="ru-RU" sz="2400" dirty="0"/>
              <a:t>рассматривают нормы и правила, которые выработало </a:t>
            </a:r>
            <a:r>
              <a:rPr lang="ru-RU" sz="2400" dirty="0" smtClean="0"/>
              <a:t>общество </a:t>
            </a:r>
            <a:r>
              <a:rPr lang="ru-RU" sz="2400" dirty="0"/>
              <a:t>для </a:t>
            </a:r>
            <a:r>
              <a:rPr lang="ru-RU" sz="2400" dirty="0" smtClean="0"/>
              <a:t>закрепления и регулирования отношений по поводу уже существующей собственности.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51848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4462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Свойства собственности как экономической категории: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52047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400" dirty="0" smtClean="0"/>
              <a:t>собственность – </a:t>
            </a:r>
            <a:r>
              <a:rPr lang="ru-RU" sz="2400" i="1" dirty="0" smtClean="0"/>
              <a:t>объективная</a:t>
            </a:r>
            <a:r>
              <a:rPr lang="ru-RU" sz="2400" dirty="0" smtClean="0"/>
              <a:t> категория, т.е. независимая от воли и сознания людей, т.к. складывается в процессе общественного производства;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cs typeface="Arial" charset="0"/>
              </a:rPr>
              <a:t>присвоение </a:t>
            </a:r>
            <a:r>
              <a:rPr lang="ru-RU" sz="2400" dirty="0">
                <a:cs typeface="Arial" charset="0"/>
              </a:rPr>
              <a:t>экономических ресурсов </a:t>
            </a:r>
            <a:r>
              <a:rPr lang="ru-RU" sz="2400" i="1" dirty="0">
                <a:cs typeface="Arial" charset="0"/>
              </a:rPr>
              <a:t>первично</a:t>
            </a:r>
            <a:r>
              <a:rPr lang="ru-RU" sz="2400" dirty="0">
                <a:cs typeface="Arial" charset="0"/>
              </a:rPr>
              <a:t> по отношению к присвоению потребительских </a:t>
            </a:r>
            <a:r>
              <a:rPr lang="ru-RU" sz="2400" dirty="0" smtClean="0">
                <a:cs typeface="Arial" charset="0"/>
              </a:rPr>
              <a:t>благ;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cs typeface="Arial" charset="0"/>
              </a:rPr>
              <a:t>собственность является источником </a:t>
            </a:r>
            <a:r>
              <a:rPr lang="ru-RU" sz="2400" i="1" dirty="0" smtClean="0">
                <a:cs typeface="Arial" charset="0"/>
              </a:rPr>
              <a:t>экономической власти</a:t>
            </a:r>
            <a:r>
              <a:rPr lang="ru-RU" sz="2400" dirty="0" smtClean="0">
                <a:cs typeface="Arial" charset="0"/>
              </a:rPr>
              <a:t> и определяет социально-имущественное благополучие человека, его принадлежность к тому или иному классу, группе общества;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cs typeface="Arial" charset="0"/>
              </a:rPr>
              <a:t>отношения </a:t>
            </a:r>
            <a:r>
              <a:rPr lang="ru-RU" sz="2400" dirty="0">
                <a:cs typeface="Arial" charset="0"/>
              </a:rPr>
              <a:t>собственности </a:t>
            </a:r>
            <a:r>
              <a:rPr lang="ru-RU" sz="2400" i="1" dirty="0">
                <a:cs typeface="Arial" charset="0"/>
              </a:rPr>
              <a:t>регулируются</a:t>
            </a:r>
            <a:r>
              <a:rPr lang="ru-RU" sz="2400" dirty="0">
                <a:cs typeface="Arial" charset="0"/>
              </a:rPr>
              <a:t> конституцией, законами и подзаконными </a:t>
            </a:r>
            <a:r>
              <a:rPr lang="ru-RU" sz="2400" dirty="0" smtClean="0">
                <a:cs typeface="Arial" charset="0"/>
              </a:rPr>
              <a:t>актами</a:t>
            </a:r>
            <a:r>
              <a:rPr lang="ru-RU" sz="2400" dirty="0"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4873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90381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Право собственности –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520478"/>
            <a:ext cx="820891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- </a:t>
            </a:r>
            <a:r>
              <a:rPr lang="ru-RU" sz="2600" dirty="0"/>
              <a:t> это система правовых норм, регулирующих отношения по владению, пользованию и распоряжению собственником принадлежащей ему вещью по усмотрению собственника и в его интересах, а также по устранению вмешательства всех третьих лиц в сферу его хозяйственного господства.</a:t>
            </a:r>
          </a:p>
          <a:p>
            <a:pPr marL="457200" indent="-457200">
              <a:buAutoNum type="arabicParenR"/>
            </a:pPr>
            <a:endParaRPr lang="ru-RU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075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44624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Правомочия – 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08720"/>
            <a:ext cx="820891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- права</a:t>
            </a:r>
            <a:r>
              <a:rPr lang="ru-RU" sz="2200" dirty="0"/>
              <a:t>, составляющие содержание права собственности, в их статическом </a:t>
            </a:r>
            <a:r>
              <a:rPr lang="ru-RU" sz="2200" dirty="0" smtClean="0"/>
              <a:t>состоянии (ст. 209 ГК РФ).</a:t>
            </a:r>
          </a:p>
          <a:p>
            <a:endParaRPr lang="ru-RU" sz="1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Владение</a:t>
            </a:r>
            <a:r>
              <a:rPr lang="ru-RU" sz="2200" dirty="0" smtClean="0"/>
              <a:t> – право обладать </a:t>
            </a:r>
            <a:r>
              <a:rPr lang="ru-RU" sz="2200" dirty="0"/>
              <a:t>имуществом на условиях, определенных </a:t>
            </a:r>
            <a:r>
              <a:rPr lang="ru-RU" sz="2200" dirty="0" smtClean="0"/>
              <a:t>собственником. Это так называемое неполное, частичное присвоение; более простое понятие, чем собственность как таковая.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Пользование</a:t>
            </a:r>
            <a:r>
              <a:rPr lang="ru-RU" sz="2200" dirty="0" smtClean="0"/>
              <a:t> – право извлекать </a:t>
            </a:r>
            <a:r>
              <a:rPr lang="ru-RU" sz="2200" dirty="0"/>
              <a:t>и </a:t>
            </a:r>
            <a:r>
              <a:rPr lang="ru-RU" sz="2200" dirty="0" smtClean="0"/>
              <a:t>присваивать полезные свойства имущества в соответствии с условиями собственника.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Распоряжение</a:t>
            </a:r>
            <a:r>
              <a:rPr lang="ru-RU" sz="2200" dirty="0" smtClean="0"/>
              <a:t> – право </a:t>
            </a:r>
            <a:r>
              <a:rPr lang="ru-RU" sz="2200" dirty="0"/>
              <a:t>принимать решения по поводу дальнейшего функционирования </a:t>
            </a:r>
            <a:r>
              <a:rPr lang="ru-RU" sz="2200" dirty="0" smtClean="0"/>
              <a:t>имущества (продать, подарить, передать в залог и т.д.) в пределах, дозволенных собственником.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и контроль </a:t>
            </a:r>
            <a:r>
              <a:rPr lang="ru-RU" sz="2200" dirty="0" smtClean="0"/>
              <a:t>– право управлять и контролировать использование имущества в соответствии с условиями и требованиями собственника.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32550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6632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Субъекты отношений собственности –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477228"/>
            <a:ext cx="869293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– это </a:t>
            </a:r>
            <a:r>
              <a:rPr lang="ru-RU" sz="2400" dirty="0"/>
              <a:t>отдельные лица, </a:t>
            </a:r>
            <a:r>
              <a:rPr lang="ru-RU" sz="2400" dirty="0" smtClean="0"/>
              <a:t>хозяйствующие субъекты, их группы, государство и </a:t>
            </a:r>
            <a:r>
              <a:rPr lang="ru-RU" sz="2400" dirty="0"/>
              <a:t>общество в целом, </a:t>
            </a:r>
            <a:r>
              <a:rPr lang="ru-RU" sz="2400" dirty="0" smtClean="0"/>
              <a:t>которые вступают в отношения по поводу  присвоения тех </a:t>
            </a:r>
            <a:r>
              <a:rPr lang="ru-RU" sz="2400" dirty="0"/>
              <a:t>или </a:t>
            </a:r>
            <a:r>
              <a:rPr lang="ru-RU" sz="2400" dirty="0" smtClean="0"/>
              <a:t>иных благ. Субъекты собственности – это </a:t>
            </a:r>
            <a:r>
              <a:rPr lang="ru-RU" sz="2400" i="1" dirty="0" smtClean="0"/>
              <a:t>активная </a:t>
            </a:r>
            <a:r>
              <a:rPr lang="ru-RU" sz="2400" dirty="0"/>
              <a:t>сторона отношений </a:t>
            </a:r>
            <a:r>
              <a:rPr lang="ru-RU" sz="2400" dirty="0" smtClean="0"/>
              <a:t>собственности.</a:t>
            </a:r>
          </a:p>
          <a:p>
            <a:endParaRPr lang="ru-RU" sz="1000" dirty="0"/>
          </a:p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Собственник</a:t>
            </a:r>
            <a:r>
              <a:rPr lang="ru-RU" sz="2400" dirty="0" smtClean="0"/>
              <a:t> – субъект собственности, наделенный возможностью и правом присвоения себе данного имущества.</a:t>
            </a:r>
          </a:p>
          <a:p>
            <a:endParaRPr lang="ru-RU" sz="1000" dirty="0"/>
          </a:p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 собственности </a:t>
            </a:r>
            <a:r>
              <a:rPr lang="ru-RU" sz="2400" dirty="0" smtClean="0"/>
              <a:t>– имущество, вокруг которого формируются отношения собственности конкретных субъектов. Это </a:t>
            </a:r>
            <a:r>
              <a:rPr lang="ru-RU" sz="2400" i="1" dirty="0" smtClean="0"/>
              <a:t>пассивная</a:t>
            </a:r>
            <a:r>
              <a:rPr lang="ru-RU" sz="2400" dirty="0" smtClean="0"/>
              <a:t> сторона отношений собственности, вещественное содержание собственности.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9268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8373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Объекты собственности составляет: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052736"/>
            <a:ext cx="8692934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r>
              <a:rPr lang="en-US" sz="2800" dirty="0" smtClean="0"/>
              <a:t>I</a:t>
            </a:r>
            <a:r>
              <a:rPr lang="ru-RU" sz="2800" dirty="0" smtClean="0"/>
              <a:t>.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Недвижимое имущество </a:t>
            </a:r>
            <a:r>
              <a:rPr lang="ru-RU" sz="2800" dirty="0" smtClean="0"/>
              <a:t>(согласно п</a:t>
            </a:r>
            <a:r>
              <a:rPr lang="ru-RU" sz="2800" dirty="0"/>
              <a:t>. 1 ст. </a:t>
            </a:r>
            <a:r>
              <a:rPr lang="ru-RU" sz="2800" dirty="0" smtClean="0"/>
              <a:t>130 ГК РФ) – имущество, обладающее рядом особых свойств: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endParaRPr lang="ru-RU" sz="1000" dirty="0" smtClean="0"/>
          </a:p>
          <a:p>
            <a:pPr marL="457200" indent="-4572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2"/>
              </a:buBlip>
            </a:pPr>
            <a:r>
              <a:rPr lang="ru-RU" sz="2800" dirty="0" smtClean="0"/>
              <a:t>большей </a:t>
            </a:r>
            <a:r>
              <a:rPr lang="ru-RU" sz="2800" dirty="0"/>
              <a:t>ценностью, </a:t>
            </a:r>
            <a:r>
              <a:rPr lang="ru-RU" sz="2800" dirty="0" smtClean="0"/>
              <a:t>чем движимое имущество;</a:t>
            </a:r>
          </a:p>
          <a:p>
            <a:pPr marL="457200" indent="-4572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2"/>
              </a:buBlip>
            </a:pPr>
            <a:r>
              <a:rPr lang="ru-RU" sz="2800" dirty="0" smtClean="0"/>
              <a:t>четко определенными индивидуальными признаками;</a:t>
            </a:r>
          </a:p>
          <a:p>
            <a:pPr marL="457200" indent="-4572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2"/>
              </a:buBlip>
            </a:pPr>
            <a:r>
              <a:rPr lang="ru-RU" sz="2800" dirty="0" smtClean="0"/>
              <a:t>незаменимостью;</a:t>
            </a:r>
          </a:p>
          <a:p>
            <a:pPr marL="457200" indent="-4572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2"/>
              </a:buBlip>
            </a:pPr>
            <a:r>
              <a:rPr lang="ru-RU" sz="2800" dirty="0" smtClean="0"/>
              <a:t>прочной </a:t>
            </a:r>
            <a:r>
              <a:rPr lang="ru-RU" sz="2800" dirty="0"/>
              <a:t>связью с </a:t>
            </a:r>
            <a:r>
              <a:rPr lang="ru-RU" sz="2800" dirty="0" smtClean="0"/>
              <a:t>землей.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endParaRPr lang="ru-RU" sz="1000" dirty="0"/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r>
              <a:rPr lang="ru-RU" sz="2800" dirty="0" smtClean="0"/>
              <a:t>: участки земли, недра, дороги, транспортные сооружения и другие объекты инфраструктуры, воздушные </a:t>
            </a:r>
            <a:r>
              <a:rPr lang="ru-RU" sz="2800" dirty="0"/>
              <a:t>и морские суда, суда внутреннего плавания и космические </a:t>
            </a:r>
            <a:r>
              <a:rPr lang="ru-RU" sz="2800" dirty="0" smtClean="0"/>
              <a:t>объекты, жилые и нежилые помещения. </a:t>
            </a:r>
          </a:p>
        </p:txBody>
      </p:sp>
    </p:spTree>
    <p:extLst>
      <p:ext uri="{BB962C8B-B14F-4D97-AF65-F5344CB8AC3E}">
        <p14:creationId xmlns:p14="http://schemas.microsoft.com/office/powerpoint/2010/main" val="3523354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8373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Объекты собственности составляет 2: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077071"/>
            <a:ext cx="8692934" cy="546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r>
              <a:rPr lang="en-US" sz="2800" dirty="0" smtClean="0"/>
              <a:t>II</a:t>
            </a:r>
            <a:r>
              <a:rPr lang="ru-RU" sz="2800" dirty="0" smtClean="0"/>
              <a:t>.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Движимое имущество </a:t>
            </a:r>
            <a:r>
              <a:rPr lang="ru-RU" sz="2400" dirty="0" smtClean="0"/>
              <a:t>(согласно п. 2 </a:t>
            </a:r>
            <a:r>
              <a:rPr lang="ru-RU" sz="2400" dirty="0"/>
              <a:t>ст. 130 ГК </a:t>
            </a:r>
            <a:r>
              <a:rPr lang="ru-RU" sz="2400" dirty="0" smtClean="0"/>
              <a:t>РФ) – все </a:t>
            </a:r>
            <a:r>
              <a:rPr lang="ru-RU" sz="2400" dirty="0"/>
              <a:t>вещи, включая деньги и ценные бумаги, которые не являются </a:t>
            </a:r>
            <a:r>
              <a:rPr lang="ru-RU" sz="2400" dirty="0" smtClean="0"/>
              <a:t>недвижимостью, т.е. имеющие способность быть свободно перемещаемыми. 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endParaRPr lang="ru-RU" sz="1000" dirty="0" smtClean="0"/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r>
              <a:rPr lang="ru-RU" sz="2400" dirty="0" smtClean="0"/>
              <a:t>: машины, оборудование, инструменты, автомобили, мебель, деньги, ценные бумаги и т.д.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endParaRPr lang="ru-RU" sz="2400" dirty="0"/>
          </a:p>
          <a:p>
            <a:pPr>
              <a:lnSpc>
                <a:spcPct val="90000"/>
              </a:lnSpc>
              <a:buClr>
                <a:schemeClr val="bg2"/>
              </a:buClr>
              <a:buSzPct val="120000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Важным отличием </a:t>
            </a:r>
            <a:r>
              <a:rPr lang="ru-RU" sz="2400" dirty="0" smtClean="0"/>
              <a:t>недвижимого и движимого имущества является установление </a:t>
            </a:r>
            <a:r>
              <a:rPr lang="ru-RU" sz="2400" i="1" dirty="0" smtClean="0"/>
              <a:t>разных правовых режимов по отчуждению </a:t>
            </a:r>
            <a:r>
              <a:rPr lang="ru-RU" sz="2400" i="1" dirty="0"/>
              <a:t>и </a:t>
            </a:r>
            <a:r>
              <a:rPr lang="ru-RU" sz="2400" i="1" dirty="0" smtClean="0"/>
              <a:t>приобретению имущества</a:t>
            </a:r>
            <a:r>
              <a:rPr lang="ru-RU" sz="2400" dirty="0" smtClean="0"/>
              <a:t>. В частности, сделки с недвижимым имуществом подлежат обязательной государственной </a:t>
            </a:r>
            <a:r>
              <a:rPr lang="ru-RU" sz="2400" dirty="0"/>
              <a:t>регистрации </a:t>
            </a:r>
            <a:r>
              <a:rPr lang="ru-RU" sz="2400" dirty="0" smtClean="0"/>
              <a:t>(</a:t>
            </a:r>
            <a:r>
              <a:rPr lang="ru-RU" sz="2400" dirty="0"/>
              <a:t>ст. 164, 223 ГК </a:t>
            </a:r>
            <a:r>
              <a:rPr lang="ru-RU" sz="2400" dirty="0" smtClean="0"/>
              <a:t>РФ). Государственная </a:t>
            </a:r>
            <a:r>
              <a:rPr lang="ru-RU" sz="2400" dirty="0"/>
              <a:t>регистрация сделок с </a:t>
            </a:r>
            <a:r>
              <a:rPr lang="ru-RU" sz="2400" dirty="0" smtClean="0"/>
              <a:t>движимым имуществом производится </a:t>
            </a:r>
            <a:r>
              <a:rPr lang="ru-RU" sz="2400" dirty="0"/>
              <a:t>лишь в случаях, специально указанных в </a:t>
            </a:r>
            <a:r>
              <a:rPr lang="ru-RU" sz="2400" dirty="0" smtClean="0"/>
              <a:t>законе.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9899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8373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Объекты собственности составляет 3: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836712"/>
            <a:ext cx="869293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III</a:t>
            </a:r>
            <a:r>
              <a:rPr lang="ru-RU" sz="2800" dirty="0" smtClean="0"/>
              <a:t>.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Интеллектуальная собственность</a:t>
            </a:r>
            <a:r>
              <a:rPr lang="ru-RU" sz="2600" dirty="0"/>
              <a:t> – результат интеллектуальной деятельности  и приравненные к ним средства индивидуализации юридических лиц, товаров, работ, услуг и предприятий, которым предоставляется правовая </a:t>
            </a:r>
            <a:r>
              <a:rPr lang="ru-RU" sz="2600" dirty="0" smtClean="0"/>
              <a:t>охрана. Обладатель</a:t>
            </a:r>
            <a:r>
              <a:rPr lang="ru-RU" sz="2600" dirty="0"/>
              <a:t> интеллектуальной </a:t>
            </a:r>
            <a:r>
              <a:rPr lang="ru-RU" sz="2600" dirty="0" smtClean="0"/>
              <a:t>собственности </a:t>
            </a:r>
            <a:r>
              <a:rPr lang="ru-RU" sz="2600" dirty="0"/>
              <a:t>располагает исключительными правами на ее </a:t>
            </a:r>
            <a:r>
              <a:rPr lang="ru-RU" sz="2600" dirty="0" smtClean="0"/>
              <a:t>использование.</a:t>
            </a:r>
          </a:p>
          <a:p>
            <a:endParaRPr lang="ru-RU" sz="2600" dirty="0"/>
          </a:p>
          <a:p>
            <a:r>
              <a:rPr lang="ru-RU" sz="2600" dirty="0"/>
              <a:t>Интеллектуальная собственность делится на две категории:</a:t>
            </a:r>
          </a:p>
          <a:p>
            <a:pPr marL="457200" indent="-457200">
              <a:buAutoNum type="arabicParenR"/>
            </a:pPr>
            <a:r>
              <a:rPr lang="ru-RU" sz="2600" b="1" dirty="0" smtClean="0"/>
              <a:t>промышленная собственность;</a:t>
            </a:r>
          </a:p>
          <a:p>
            <a:pPr marL="457200" indent="-457200">
              <a:buAutoNum type="arabicParenR"/>
            </a:pPr>
            <a:r>
              <a:rPr lang="ru-RU" sz="2600" b="1" dirty="0"/>
              <a:t>а</a:t>
            </a:r>
            <a:r>
              <a:rPr lang="ru-RU" sz="2600" b="1" dirty="0" smtClean="0"/>
              <a:t>вторское право.</a:t>
            </a:r>
            <a:endParaRPr lang="ru-RU" sz="26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597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332656"/>
            <a:ext cx="869293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Промышленная собственность </a:t>
            </a:r>
            <a:r>
              <a:rPr lang="ru-RU" sz="2400" dirty="0" smtClean="0"/>
              <a:t>– совокупность объектов интеллектуальной собственности, которые подлежат обязательной государственной регистрации для возникновения исключительного права на них. К ней относят: изобретения, полезные модели, промышленные образцы, товарные знаки, наименования мест происхождения товаров, фирменные наименования, топологии интегральных микросхем и селекционные достижения, секреты производства (ноу-хау).</a:t>
            </a:r>
          </a:p>
          <a:p>
            <a:endParaRPr lang="ru-RU" sz="1000" dirty="0" smtClean="0"/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авторского права</a:t>
            </a:r>
            <a:r>
              <a:rPr lang="ru-RU" sz="2400" b="1" dirty="0" smtClean="0"/>
              <a:t>:</a:t>
            </a:r>
            <a:r>
              <a:rPr lang="ru-RU" sz="2400" dirty="0" smtClean="0"/>
              <a:t> литературные, художественные и музыкальные произведения, произведения изобразительного искусства, архитектурные сооружения, смежные права (права исполнителей, производителей фонограмм, вещательных организаций), программы для ЭВМ и базы данных.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0150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782102"/>
            <a:ext cx="882320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Платон: </a:t>
            </a:r>
            <a:r>
              <a:rPr lang="ru-RU" sz="2600" dirty="0" smtClean="0"/>
              <a:t>создал теорию идеального государства, в котором правители и воины не должны иметь частной собственности, чтобы не отвлекаться от забот об общественном благе. Крестьяне, наоборот, должны иметь частную собственность, чтобы эффективнее трудиться.</a:t>
            </a:r>
          </a:p>
          <a:p>
            <a:endParaRPr lang="ru-RU" sz="2600" dirty="0"/>
          </a:p>
          <a:p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Аристотель:</a:t>
            </a:r>
            <a:r>
              <a:rPr lang="ru-RU" sz="2600" dirty="0" smtClean="0"/>
              <a:t> выступал сторонником </a:t>
            </a:r>
            <a:r>
              <a:rPr lang="ru-RU" sz="2600" dirty="0"/>
              <a:t>частной собственности и доказывал, что она является неотъемлемой частью, необходимым условием и предпосылкой существования хозяйства. </a:t>
            </a:r>
            <a:endParaRPr lang="ru-RU" sz="2600" dirty="0" smtClean="0"/>
          </a:p>
          <a:p>
            <a:endParaRPr lang="ru-RU" sz="10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8373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Эволюция взглядов на собственность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46811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670025"/>
            <a:ext cx="882320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естественного права </a:t>
            </a:r>
            <a:r>
              <a:rPr lang="ru-RU" sz="2600" dirty="0"/>
              <a:t>(</a:t>
            </a:r>
            <a:r>
              <a:rPr lang="ru-RU" sz="2600" dirty="0" err="1"/>
              <a:t>Гроций</a:t>
            </a:r>
            <a:r>
              <a:rPr lang="ru-RU" sz="2600" dirty="0"/>
              <a:t>, Гоббс, Локк, Монтескье, Руссо и др.), XVII-XVIII вв.: есть права, которыми все люди обладают от природы в силу рождения: право на жизнь, свободу, равенство, частную собственность, право быть счастливым и т.д. Каждый индивидуум может свободно распоряжаться принадлежащей ему собственностью. Государство не может посягать на эти естественные и неотъемлемые права человека.</a:t>
            </a:r>
            <a:r>
              <a:rPr lang="ru-RU" sz="2200" dirty="0"/>
              <a:t> </a:t>
            </a:r>
          </a:p>
          <a:p>
            <a:endParaRPr lang="ru-RU" sz="10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8373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Эволюция взглядов на собственность 2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10214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13290" y="1556792"/>
            <a:ext cx="882320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Экономический утопизм </a:t>
            </a:r>
            <a:r>
              <a:rPr lang="ru-RU" sz="2600" dirty="0" smtClean="0"/>
              <a:t>(</a:t>
            </a:r>
            <a:r>
              <a:rPr lang="ru-RU" sz="2600" dirty="0" err="1" smtClean="0"/>
              <a:t>Т.Мор</a:t>
            </a:r>
            <a:r>
              <a:rPr lang="ru-RU" sz="2600" dirty="0" smtClean="0"/>
              <a:t> и </a:t>
            </a:r>
            <a:r>
              <a:rPr lang="ru-RU" sz="2600" dirty="0" err="1" smtClean="0"/>
              <a:t>Т.Компанелла</a:t>
            </a:r>
            <a:r>
              <a:rPr lang="ru-RU" sz="2600" dirty="0" smtClean="0"/>
              <a:t>), </a:t>
            </a:r>
            <a:r>
              <a:rPr lang="en-US" sz="2600" dirty="0" smtClean="0"/>
              <a:t>XV – XVI</a:t>
            </a:r>
            <a:r>
              <a:rPr lang="ru-RU" sz="2600" dirty="0" smtClean="0"/>
              <a:t> вв.: осуждали деньги и частную собственность, выступали за равенство, уничтожение классов </a:t>
            </a:r>
            <a:r>
              <a:rPr lang="ru-RU" sz="2600" dirty="0"/>
              <a:t>и обязательный труд для всех.</a:t>
            </a:r>
            <a:endParaRPr lang="ru-RU" sz="2600" dirty="0" smtClean="0"/>
          </a:p>
          <a:p>
            <a:endParaRPr lang="ru-RU" sz="2600" dirty="0"/>
          </a:p>
          <a:p>
            <a:r>
              <a:rPr lang="ru-RU" sz="2600" dirty="0" smtClean="0"/>
              <a:t>Утопический социализм (</a:t>
            </a:r>
            <a:r>
              <a:rPr lang="ru-RU" sz="2600" dirty="0"/>
              <a:t>А. </a:t>
            </a:r>
            <a:r>
              <a:rPr lang="ru-RU" sz="2600" dirty="0" smtClean="0"/>
              <a:t>Сен-Си­мон, </a:t>
            </a:r>
            <a:r>
              <a:rPr lang="ru-RU" sz="2600" dirty="0"/>
              <a:t>Ш. Фурье, Р. </a:t>
            </a:r>
            <a:r>
              <a:rPr lang="ru-RU" sz="2600" dirty="0" smtClean="0"/>
              <a:t>Оуэн), </a:t>
            </a:r>
            <a:r>
              <a:rPr lang="en-US" sz="2600" dirty="0" smtClean="0"/>
              <a:t>XIX</a:t>
            </a:r>
            <a:r>
              <a:rPr lang="ru-RU" sz="2600" dirty="0" smtClean="0"/>
              <a:t> в.: в основе экономики лежит равенство (прав, обязанностей, достатка) и общность собственности. В обществе должна господствовать крупная общественная собственность на основе свободного труда, а в результате – общество изобилия и социальной справедливости. </a:t>
            </a:r>
            <a:endParaRPr lang="ru-RU" sz="22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8373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Эволюция взглядов на собственность 3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35224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731580"/>
            <a:ext cx="882320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Маркс </a:t>
            </a:r>
            <a:r>
              <a:rPr lang="ru-RU" sz="2200" dirty="0"/>
              <a:t>(</a:t>
            </a:r>
            <a:r>
              <a:rPr lang="en-US" sz="2200" dirty="0"/>
              <a:t>XIX</a:t>
            </a:r>
            <a:r>
              <a:rPr lang="ru-RU" sz="2200" dirty="0"/>
              <a:t> в.): выделял и исследовал экономическую сущность собственности. Изучая всесторонне капиталистическую форму хозяйствования, доказывал, что частная форма присвоения противоречит общественному характеру производства. Противоречие разрешается путём устранения частной собственности и замены её общественной в ходе социалистической революции. Уничтожение частной собственности на средства производства возможно на основе высокого уровня развития крупного машинного производства. Освобождая себя, рабочий класс освобождает всё общество от эксплуатации и угнетения. Результатом является построение общества, в котором господствует общественная собственность на средства производства и распределение продуктов производства по труду. 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8373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Эволюция взглядов на собственность 4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01206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369232"/>
            <a:ext cx="869293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Развитие и усложнение отношений собственности в современных условиях способствовали тому, что юридический и экономический аспекты проблемы собственности «сомкнулись» в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Теории прав собственности</a:t>
            </a:r>
            <a:r>
              <a:rPr lang="ru-RU" sz="2400" i="1" dirty="0" smtClean="0"/>
              <a:t> </a:t>
            </a:r>
            <a:r>
              <a:rPr lang="ru-RU" sz="2400" dirty="0" smtClean="0"/>
              <a:t>Р. </a:t>
            </a:r>
            <a:r>
              <a:rPr lang="ru-RU" sz="2400" dirty="0" err="1" smtClean="0"/>
              <a:t>Коуза</a:t>
            </a:r>
            <a:r>
              <a:rPr lang="ru-RU" sz="2400" dirty="0" smtClean="0"/>
              <a:t> (лауреат Нобелевской премии 1991 г.) и А. </a:t>
            </a:r>
            <a:r>
              <a:rPr lang="ru-RU" sz="2400" dirty="0" err="1" smtClean="0"/>
              <a:t>Алчиана</a:t>
            </a:r>
            <a:r>
              <a:rPr lang="ru-RU" sz="2400" dirty="0"/>
              <a:t>.</a:t>
            </a:r>
            <a:endParaRPr lang="ru-RU" sz="2400" dirty="0" smtClean="0"/>
          </a:p>
          <a:p>
            <a:endParaRPr lang="ru-RU" sz="1000" i="1" dirty="0"/>
          </a:p>
          <a:p>
            <a:r>
              <a:rPr lang="ru-RU" sz="2400" dirty="0" smtClean="0"/>
              <a:t>Согласно данной теории, не ресурс сам по себе является собственностью, а </a:t>
            </a:r>
            <a:r>
              <a:rPr lang="ru-RU" sz="2400" i="1" dirty="0" smtClean="0"/>
              <a:t>пучок или доля прав </a:t>
            </a:r>
            <a:r>
              <a:rPr lang="ru-RU" sz="2400" dirty="0" smtClean="0"/>
              <a:t>по использованию ресурса. </a:t>
            </a:r>
            <a:r>
              <a:rPr lang="ru-RU" sz="2400" dirty="0"/>
              <a:t>Любой акт обмена рассматривается как обмен «пучком прав» собственности</a:t>
            </a:r>
            <a:r>
              <a:rPr lang="ru-RU" sz="2400" dirty="0" smtClean="0"/>
              <a:t>. </a:t>
            </a:r>
          </a:p>
          <a:p>
            <a:endParaRPr lang="ru-RU" sz="1000" dirty="0"/>
          </a:p>
          <a:p>
            <a:r>
              <a:rPr lang="ru-RU" sz="2400" dirty="0" smtClean="0"/>
              <a:t>Каждый субъект заинтересован в приобретении </a:t>
            </a:r>
            <a:r>
              <a:rPr lang="ru-RU" sz="2400" i="1" dirty="0" smtClean="0"/>
              <a:t>необходимого и достаточного </a:t>
            </a:r>
            <a:r>
              <a:rPr lang="ru-RU" sz="2400" dirty="0" smtClean="0"/>
              <a:t>«пучка прав» для эффективного решения конкретной экономической проблемы. Пучок прав влияет на экономическое положение (статус) субъекта отношений собственности.</a:t>
            </a:r>
            <a:endParaRPr lang="ru-RU" sz="24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98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293142"/>
            <a:ext cx="8692934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классификация правомочий, входящих в право собственности. </a:t>
            </a:r>
          </a:p>
          <a:p>
            <a:endParaRPr lang="ru-RU" sz="1000" dirty="0" smtClean="0"/>
          </a:p>
          <a:p>
            <a:endParaRPr lang="ru-RU" sz="1000" dirty="0" smtClean="0"/>
          </a:p>
          <a:p>
            <a:pPr marL="457200" indent="-457200">
              <a:buAutoNum type="arabicPeriod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владения</a:t>
            </a:r>
            <a:r>
              <a:rPr lang="ru-RU" sz="2300" dirty="0" smtClean="0"/>
              <a:t>, т. е. право на физический контроль над вещью;</a:t>
            </a:r>
          </a:p>
          <a:p>
            <a:pPr marL="457200" indent="-457200">
              <a:buAutoNum type="arabicPeriod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пользования</a:t>
            </a:r>
            <a:r>
              <a:rPr lang="ru-RU" sz="2300" dirty="0" smtClean="0"/>
              <a:t>, т. е. право на личное использование вещи;</a:t>
            </a:r>
          </a:p>
          <a:p>
            <a:pPr marL="457200" indent="-457200">
              <a:buAutoNum type="arabicPeriod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управления</a:t>
            </a:r>
            <a:r>
              <a:rPr lang="ru-RU" sz="2300" dirty="0" smtClean="0"/>
              <a:t>, заключающееся в определении того, как и кем будет использована данная вещь;</a:t>
            </a:r>
          </a:p>
          <a:p>
            <a:pPr marL="457200" indent="-457200">
              <a:buAutoNum type="arabicPeriod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на доход</a:t>
            </a:r>
            <a:r>
              <a:rPr lang="ru-RU" sz="2300" dirty="0" smtClean="0"/>
              <a:t>, т. е. право на получение благ, полученных от непосредственного использования данной вещи или разрешения пользоваться ею другим;</a:t>
            </a:r>
          </a:p>
          <a:p>
            <a:pPr marL="457200" indent="-457200">
              <a:buAutoNum type="arabicPeriod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на остаточную стоимость</a:t>
            </a:r>
            <a:r>
              <a:rPr lang="ru-RU" sz="2300" dirty="0" smtClean="0"/>
              <a:t>, т. е. право на изменение формы, перемещение или уничтожение вещи;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44624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/>
              <a:t>Спецификация прав собственности по классификации А. </a:t>
            </a:r>
            <a:r>
              <a:rPr lang="ru-RU" sz="3500" b="1" dirty="0" smtClean="0"/>
              <a:t>Оноре – 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3016998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412776"/>
            <a:ext cx="869293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безопасность</a:t>
            </a:r>
            <a:r>
              <a:rPr lang="ru-RU" sz="2300" dirty="0"/>
              <a:t>, заключающееся в иммунитете от </a:t>
            </a:r>
            <a:r>
              <a:rPr lang="ru-RU" sz="2300" dirty="0" smtClean="0"/>
              <a:t>экспроприации;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переход вещи по наследству </a:t>
            </a:r>
            <a:r>
              <a:rPr lang="ru-RU" sz="2300" dirty="0"/>
              <a:t>или по </a:t>
            </a:r>
            <a:r>
              <a:rPr lang="ru-RU" sz="2300" dirty="0" smtClean="0"/>
              <a:t>завещанию;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бессрочность</a:t>
            </a:r>
            <a:r>
              <a:rPr lang="ru-RU" sz="2300" dirty="0"/>
              <a:t>, т. е. отсутствие временных границ в осуществлении </a:t>
            </a:r>
            <a:r>
              <a:rPr lang="ru-RU" sz="2300" dirty="0" smtClean="0"/>
              <a:t>правомочий;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ответственность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вредное использование</a:t>
            </a:r>
            <a:r>
              <a:rPr lang="ru-RU" sz="2300" dirty="0"/>
              <a:t>, т. е. </a:t>
            </a:r>
            <a:r>
              <a:rPr lang="ru-RU" sz="2300" dirty="0" smtClean="0"/>
              <a:t>запрет </a:t>
            </a:r>
            <a:r>
              <a:rPr lang="ru-RU" sz="2300" dirty="0"/>
              <a:t>использовать </a:t>
            </a:r>
            <a:r>
              <a:rPr lang="ru-RU" sz="2300" dirty="0" smtClean="0"/>
              <a:t>вещь при создании отрицательных внешних эффектов;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ответственность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взыскания</a:t>
            </a:r>
            <a:r>
              <a:rPr lang="ru-RU" sz="2300" dirty="0"/>
              <a:t>, состоящая в возможности </a:t>
            </a:r>
            <a:r>
              <a:rPr lang="ru-RU" sz="2300" dirty="0" smtClean="0"/>
              <a:t>отчуждения </a:t>
            </a:r>
            <a:r>
              <a:rPr lang="ru-RU" sz="2300" dirty="0"/>
              <a:t>вещи в качестве уплаты </a:t>
            </a:r>
            <a:r>
              <a:rPr lang="ru-RU" sz="2300" dirty="0" smtClean="0"/>
              <a:t>долга;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конечные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</a:t>
            </a:r>
            <a:r>
              <a:rPr lang="ru-RU" sz="2300" dirty="0"/>
              <a:t>, состоящие в естественном возврате переданных </a:t>
            </a:r>
            <a:r>
              <a:rPr lang="ru-RU" sz="2300" dirty="0" smtClean="0"/>
              <a:t>кому-либо </a:t>
            </a:r>
            <a:r>
              <a:rPr lang="ru-RU" sz="2300" dirty="0"/>
              <a:t>правомочий по истечении срока договора или иной причине.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8373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/>
              <a:t>Спецификация прав собственности по классификации А. </a:t>
            </a:r>
            <a:r>
              <a:rPr lang="ru-RU" sz="3500" b="1" dirty="0" smtClean="0"/>
              <a:t>Оноре 2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304994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79904"/>
            <a:ext cx="882320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– точное определение прав собственности, т.е. четкое определение </a:t>
            </a:r>
            <a:r>
              <a:rPr lang="ru-RU" sz="2400" dirty="0"/>
              <a:t>субъекта </a:t>
            </a:r>
            <a:r>
              <a:rPr lang="ru-RU" sz="2400" dirty="0" smtClean="0"/>
              <a:t>собственности, </a:t>
            </a:r>
            <a:r>
              <a:rPr lang="ru-RU" sz="2400" dirty="0"/>
              <a:t>объекта собственности </a:t>
            </a:r>
            <a:r>
              <a:rPr lang="ru-RU" sz="2400" dirty="0" smtClean="0"/>
              <a:t>и </a:t>
            </a:r>
            <a:r>
              <a:rPr lang="ru-RU" sz="2400" dirty="0"/>
              <a:t>способа наделения </a:t>
            </a:r>
            <a:r>
              <a:rPr lang="ru-RU" sz="2400" dirty="0" smtClean="0"/>
              <a:t>собственностью. </a:t>
            </a:r>
            <a:endParaRPr lang="ru-RU" sz="2400" b="1" i="1" dirty="0" smtClean="0"/>
          </a:p>
          <a:p>
            <a:endParaRPr lang="ru-RU" sz="1000" b="1" i="1" dirty="0"/>
          </a:p>
          <a:p>
            <a:r>
              <a:rPr lang="ru-RU" sz="2400" dirty="0" smtClean="0"/>
              <a:t>Спецификация </a:t>
            </a:r>
            <a:r>
              <a:rPr lang="ru-RU" sz="2400" dirty="0"/>
              <a:t>прав собственности </a:t>
            </a:r>
            <a:r>
              <a:rPr lang="ru-RU" sz="2400" dirty="0" smtClean="0"/>
              <a:t>стимулирует принятие </a:t>
            </a:r>
            <a:r>
              <a:rPr lang="ru-RU" sz="2400" dirty="0"/>
              <a:t>наиболее эффективных решений: чем яснее определены и надежнее защищены права собственников, тем теснее </a:t>
            </a:r>
            <a:r>
              <a:rPr lang="ru-RU" sz="2400" dirty="0" smtClean="0"/>
              <a:t>связь </a:t>
            </a:r>
            <a:r>
              <a:rPr lang="ru-RU" sz="2400" dirty="0"/>
              <a:t>между </a:t>
            </a:r>
            <a:r>
              <a:rPr lang="ru-RU" sz="2400" dirty="0" smtClean="0"/>
              <a:t>действиями хозяйствующих субъектов и их благосостоянием.</a:t>
            </a:r>
          </a:p>
          <a:p>
            <a:endParaRPr lang="ru-RU" sz="1000" dirty="0"/>
          </a:p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Размывание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 собственности </a:t>
            </a:r>
            <a:r>
              <a:rPr lang="ru-RU" sz="2400" dirty="0" smtClean="0"/>
              <a:t>– неточное установление </a:t>
            </a:r>
            <a:r>
              <a:rPr lang="ru-RU" sz="2400" dirty="0"/>
              <a:t>и </a:t>
            </a:r>
            <a:r>
              <a:rPr lang="ru-RU" sz="2400" dirty="0" smtClean="0"/>
              <a:t>слабая защищенность прав собственности, препятствующая достижению ожидаемых экономических результатов.  Размывание может происходить в результате каких-либо ограничений </a:t>
            </a:r>
            <a:r>
              <a:rPr lang="ru-RU" sz="2400" dirty="0"/>
              <a:t>со стороны государства</a:t>
            </a:r>
            <a:r>
              <a:rPr lang="ru-RU" sz="2400" dirty="0" smtClean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05770"/>
            <a:ext cx="8892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/>
              <a:t>Спецификация прав собственности </a:t>
            </a:r>
            <a:r>
              <a:rPr lang="ru-RU" sz="3500" b="1" dirty="0" smtClean="0"/>
              <a:t>– 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3741900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354" y="1045760"/>
            <a:ext cx="874336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конкретное </a:t>
            </a:r>
            <a:r>
              <a:rPr lang="ru-RU" sz="2400" dirty="0"/>
              <a:t>проявление отношений собственности в зависимости от формы присвоения или от формы права </a:t>
            </a:r>
            <a:r>
              <a:rPr lang="ru-RU" sz="2400" dirty="0" smtClean="0"/>
              <a:t>собственности.</a:t>
            </a:r>
          </a:p>
          <a:p>
            <a:endParaRPr lang="ru-RU" sz="2400" dirty="0" smtClean="0"/>
          </a:p>
          <a:p>
            <a:r>
              <a:rPr lang="ru-RU" sz="2400" dirty="0" smtClean="0"/>
              <a:t>Согласно </a:t>
            </a:r>
            <a:r>
              <a:rPr lang="ru-RU" sz="2400" dirty="0"/>
              <a:t>ст. 212 ГК РФ, в РФ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праву собственности </a:t>
            </a:r>
            <a:r>
              <a:rPr lang="ru-RU" sz="2400" dirty="0"/>
              <a:t>признаются: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частная, 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</a:t>
            </a:r>
            <a:r>
              <a:rPr lang="ru-RU" sz="2400" dirty="0" smtClean="0"/>
              <a:t> (федеральная и субъектов РФ)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Blip>
                <a:blip r:embed="rId3"/>
              </a:buBlip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муниципальная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и иные формы собственности.</a:t>
            </a:r>
          </a:p>
          <a:p>
            <a:endParaRPr lang="ru-RU" sz="1000" dirty="0"/>
          </a:p>
          <a:p>
            <a:r>
              <a:rPr lang="ru-RU" sz="2400" dirty="0"/>
              <a:t>Законом определяются виды имущества, которые могут находиться только в государственной или муниципальной </a:t>
            </a:r>
            <a:r>
              <a:rPr lang="ru-RU" sz="2400" dirty="0" smtClean="0"/>
              <a:t>собственности. Права </a:t>
            </a:r>
            <a:r>
              <a:rPr lang="ru-RU" sz="2400" dirty="0"/>
              <a:t>всех собственников защищаются равным образом</a:t>
            </a:r>
            <a:r>
              <a:rPr lang="ru-RU" sz="2400" dirty="0" smtClean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16632"/>
            <a:ext cx="8892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/>
              <a:t>Форма собственности – 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885914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354" y="1045760"/>
            <a:ext cx="874336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1. Право ЧС охраняется законом.</a:t>
            </a:r>
          </a:p>
          <a:p>
            <a:endParaRPr lang="ru-RU" sz="1000" dirty="0" smtClean="0"/>
          </a:p>
          <a:p>
            <a:r>
              <a:rPr lang="ru-RU" sz="2600" dirty="0" smtClean="0"/>
              <a:t>2. Каждый вправе иметь имущество в собственности, владеть, пользоваться и распоряжаться им как единолично, так и совместно с другими лицами.</a:t>
            </a:r>
          </a:p>
          <a:p>
            <a:endParaRPr lang="ru-RU" sz="1000" dirty="0" smtClean="0"/>
          </a:p>
          <a:p>
            <a:r>
              <a:rPr lang="ru-RU" sz="2600" dirty="0" smtClean="0"/>
              <a:t>3</a:t>
            </a:r>
            <a:r>
              <a:rPr lang="ru-RU" sz="2600" dirty="0"/>
              <a:t>. Никто не может быть лишен своего имущества иначе как по решению суда. Принудительное отчуждение имущества для государственных нужд может быть произведено только при условии предварительного и равноценного возмещения</a:t>
            </a:r>
            <a:r>
              <a:rPr lang="ru-RU" sz="2600" dirty="0" smtClean="0"/>
              <a:t>.</a:t>
            </a:r>
          </a:p>
          <a:p>
            <a:endParaRPr lang="ru-RU" sz="1000" dirty="0"/>
          </a:p>
          <a:p>
            <a:r>
              <a:rPr lang="ru-RU" sz="2600" dirty="0"/>
              <a:t>4. Право наследования гарантируется.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1663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/>
              <a:t>Частная собственность (</a:t>
            </a:r>
            <a:r>
              <a:rPr lang="ru-RU" sz="3500" b="1" dirty="0" err="1"/>
              <a:t>Конст</a:t>
            </a:r>
            <a:r>
              <a:rPr lang="ru-RU" sz="3500" b="1" dirty="0"/>
              <a:t>., ст.35)</a:t>
            </a:r>
            <a:r>
              <a:rPr lang="ru-RU" sz="3500" b="1" dirty="0" smtClean="0"/>
              <a:t> 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168500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354" y="332656"/>
            <a:ext cx="8743363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форме присвоения </a:t>
            </a:r>
            <a:r>
              <a:rPr lang="ru-RU" sz="2500" dirty="0" smtClean="0"/>
              <a:t>выделяют:</a:t>
            </a:r>
          </a:p>
          <a:p>
            <a:endParaRPr lang="ru-RU" sz="2500" dirty="0"/>
          </a:p>
          <a:p>
            <a:pPr marL="285750" indent="-285750">
              <a:buBlip>
                <a:blip r:embed="rId3"/>
              </a:buBlip>
            </a:pP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индивидуальную собственность, 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Blip>
                <a:blip r:embed="rId3"/>
              </a:buBlip>
            </a:pP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общую собственность. </a:t>
            </a:r>
          </a:p>
          <a:p>
            <a:endParaRPr lang="ru-RU" sz="25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Индивидуальная</a:t>
            </a:r>
            <a:r>
              <a:rPr lang="ru-RU" sz="2500" dirty="0" smtClean="0"/>
              <a:t> – </a:t>
            </a:r>
            <a:r>
              <a:rPr lang="ru-RU" sz="2500" dirty="0" err="1" smtClean="0"/>
              <a:t>односубъектная</a:t>
            </a:r>
            <a:r>
              <a:rPr lang="ru-RU" sz="2500" dirty="0" smtClean="0"/>
              <a:t> собственность, когда </a:t>
            </a:r>
            <a:r>
              <a:rPr lang="ru-RU" sz="2500" dirty="0"/>
              <a:t>право собственности на имущество принадлежит какому-то одному лицу, будь то гражданин, юридическое лицо, государство, национально-государственное, административно-территориальное или муниципальное </a:t>
            </a:r>
            <a:r>
              <a:rPr lang="ru-RU" sz="2500" dirty="0" smtClean="0"/>
              <a:t>образование</a:t>
            </a:r>
            <a:r>
              <a:rPr lang="ru-RU" sz="2500" dirty="0"/>
              <a:t> </a:t>
            </a:r>
            <a:r>
              <a:rPr lang="ru-RU" sz="2500" dirty="0" smtClean="0"/>
              <a:t>(гл. 16 ГК).</a:t>
            </a:r>
          </a:p>
          <a:p>
            <a:endParaRPr lang="ru-RU" sz="1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</a:t>
            </a:r>
            <a:r>
              <a:rPr lang="ru-RU" sz="2500" dirty="0"/>
              <a:t> </a:t>
            </a:r>
            <a:r>
              <a:rPr lang="ru-RU" sz="2500" dirty="0" smtClean="0"/>
              <a:t>– </a:t>
            </a:r>
            <a:r>
              <a:rPr lang="ru-RU" sz="2500" dirty="0" err="1" smtClean="0"/>
              <a:t>многосубъектная</a:t>
            </a:r>
            <a:r>
              <a:rPr lang="ru-RU" sz="2500" dirty="0" smtClean="0"/>
              <a:t> собственность, представляющая </a:t>
            </a:r>
            <a:r>
              <a:rPr lang="ru-RU" sz="2500" dirty="0"/>
              <a:t>собой принадлежность одного и того </a:t>
            </a:r>
            <a:r>
              <a:rPr lang="ru-RU" sz="2500" dirty="0" smtClean="0"/>
              <a:t>же имущества </a:t>
            </a:r>
            <a:r>
              <a:rPr lang="ru-RU" sz="2500" dirty="0"/>
              <a:t>одновременно нескольким лицам (сособственникам). 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5838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354" y="1412776"/>
            <a:ext cx="874336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принадлежит </a:t>
            </a:r>
            <a:r>
              <a:rPr lang="ru-RU" sz="2600" dirty="0"/>
              <a:t>двум или более </a:t>
            </a:r>
            <a:r>
              <a:rPr lang="ru-RU" sz="2600" dirty="0" smtClean="0"/>
              <a:t>лицам (является </a:t>
            </a:r>
            <a:r>
              <a:rPr lang="ru-RU" sz="2600" dirty="0" err="1" smtClean="0"/>
              <a:t>многосубъектной</a:t>
            </a:r>
            <a:r>
              <a:rPr lang="ru-RU" sz="2600" dirty="0" smtClean="0"/>
              <a:t>);</a:t>
            </a:r>
          </a:p>
          <a:p>
            <a:endParaRPr lang="ru-RU" sz="1000" dirty="0" smtClean="0"/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ее </a:t>
            </a:r>
            <a:r>
              <a:rPr lang="ru-RU" sz="2600" dirty="0"/>
              <a:t>предмет составляет одно и то же имущество, которое относится к общему; </a:t>
            </a:r>
            <a:endParaRPr lang="ru-RU" sz="2600" dirty="0" smtClean="0"/>
          </a:p>
          <a:p>
            <a:endParaRPr lang="ru-RU" sz="1000" dirty="0" smtClean="0"/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в </a:t>
            </a:r>
            <a:r>
              <a:rPr lang="ru-RU" sz="2600" dirty="0"/>
              <a:t>общей собственности наряду с внешними отношениями сособственников со всеми третьими лицами существуют также и внутренние отношения между самими сособственниками</a:t>
            </a:r>
            <a:r>
              <a:rPr lang="ru-RU" sz="2600" dirty="0" smtClean="0"/>
              <a:t>.</a:t>
            </a:r>
            <a:endParaRPr lang="ru-RU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72842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Признаки общей собственности:</a:t>
            </a:r>
            <a:r>
              <a:rPr lang="ru-RU" sz="3500" b="1" dirty="0" smtClean="0"/>
              <a:t> 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2666215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354" y="930200"/>
            <a:ext cx="874336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Общая собственность может быть (ст. 244-259 </a:t>
            </a:r>
            <a:r>
              <a:rPr lang="ru-RU" sz="2400" dirty="0"/>
              <a:t>ГК </a:t>
            </a:r>
            <a:r>
              <a:rPr lang="ru-RU" sz="2400" dirty="0" smtClean="0"/>
              <a:t>РФ):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400" dirty="0" smtClean="0"/>
              <a:t>долевой;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400" dirty="0" smtClean="0"/>
              <a:t>совместной (</a:t>
            </a:r>
            <a:r>
              <a:rPr lang="ru-RU" sz="2400" dirty="0" err="1" smtClean="0"/>
              <a:t>бездолевой</a:t>
            </a:r>
            <a:r>
              <a:rPr lang="ru-RU" sz="2400" dirty="0" smtClean="0"/>
              <a:t>).</a:t>
            </a:r>
            <a:endParaRPr lang="ru-RU" sz="2400" dirty="0"/>
          </a:p>
          <a:p>
            <a:endParaRPr lang="ru-RU" sz="1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/>
              <a:t>В случае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общей долевой собственности </a:t>
            </a:r>
            <a:r>
              <a:rPr lang="ru-RU" sz="2400" dirty="0" smtClean="0"/>
              <a:t>определяются </a:t>
            </a:r>
            <a:r>
              <a:rPr lang="ru-RU" sz="2400" dirty="0"/>
              <a:t>точные доли </a:t>
            </a:r>
            <a:r>
              <a:rPr lang="ru-RU" sz="2400" dirty="0" smtClean="0"/>
              <a:t>участников в </a:t>
            </a:r>
            <a:r>
              <a:rPr lang="ru-RU" sz="2400" i="1" dirty="0"/>
              <a:t>праве </a:t>
            </a:r>
            <a:r>
              <a:rPr lang="ru-RU" sz="2400" dirty="0"/>
              <a:t>на общее </a:t>
            </a:r>
            <a:r>
              <a:rPr lang="ru-RU" sz="2400" dirty="0" smtClean="0"/>
              <a:t>имущество.</a:t>
            </a:r>
          </a:p>
          <a:p>
            <a:endParaRPr lang="ru-RU" sz="1000" dirty="0" smtClean="0"/>
          </a:p>
          <a:p>
            <a:r>
              <a:rPr lang="ru-RU" sz="2400" dirty="0" smtClean="0"/>
              <a:t>В случае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общей совместной собственности </a:t>
            </a:r>
            <a:r>
              <a:rPr lang="ru-RU" sz="2400" dirty="0" smtClean="0"/>
              <a:t>право собственности на </a:t>
            </a:r>
            <a:r>
              <a:rPr lang="ru-RU" sz="2400" dirty="0"/>
              <a:t>конкретный объект не делится между собственниками, а принадлежит им сообща</a:t>
            </a:r>
            <a:r>
              <a:rPr lang="ru-RU" sz="2400" dirty="0" smtClean="0"/>
              <a:t>, совместно</a:t>
            </a:r>
            <a:r>
              <a:rPr lang="ru-RU" sz="2400" dirty="0"/>
              <a:t>. Никто </a:t>
            </a:r>
            <a:r>
              <a:rPr lang="ru-RU" sz="2400" dirty="0" smtClean="0"/>
              <a:t>не </a:t>
            </a:r>
            <a:r>
              <a:rPr lang="ru-RU" sz="2400" dirty="0"/>
              <a:t>знает заранее своей </a:t>
            </a:r>
            <a:r>
              <a:rPr lang="ru-RU" sz="2400" dirty="0" smtClean="0"/>
              <a:t>конкретной доли</a:t>
            </a:r>
            <a:r>
              <a:rPr lang="ru-RU" sz="2400" dirty="0"/>
              <a:t>, которая может быть определена </a:t>
            </a:r>
            <a:r>
              <a:rPr lang="ru-RU" sz="2400" dirty="0" smtClean="0"/>
              <a:t>в случае раздела имущества. Такие </a:t>
            </a:r>
            <a:r>
              <a:rPr lang="ru-RU" sz="2400" dirty="0"/>
              <a:t>отношения могут </a:t>
            </a:r>
            <a:r>
              <a:rPr lang="ru-RU" sz="2400" dirty="0" smtClean="0"/>
              <a:t>возникнуть (если не оговорено иное) в </a:t>
            </a:r>
            <a:r>
              <a:rPr lang="ru-RU" sz="2400" dirty="0"/>
              <a:t>двух случаях: между </a:t>
            </a:r>
            <a:r>
              <a:rPr lang="ru-RU" sz="2400" dirty="0" smtClean="0"/>
              <a:t>супругами </a:t>
            </a:r>
            <a:r>
              <a:rPr lang="ru-RU" sz="2400" dirty="0"/>
              <a:t>либо между членами крестьянского (фермерского</a:t>
            </a:r>
            <a:r>
              <a:rPr lang="ru-RU" sz="2400" dirty="0" smtClean="0"/>
              <a:t>) хозяйства</a:t>
            </a:r>
            <a:r>
              <a:rPr lang="ru-RU" sz="2400" dirty="0"/>
              <a:t>.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16632"/>
            <a:ext cx="8892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/>
              <a:t>Общая собственность может быть: 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2277927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380832"/>
            <a:ext cx="87433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образуется путем объединения частных вкладов (долей) участников в общее имущество;</a:t>
            </a:r>
          </a:p>
          <a:p>
            <a:endParaRPr lang="ru-RU" sz="28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используется в коллективных интересах под общим контролем и управлением;</a:t>
            </a:r>
          </a:p>
          <a:p>
            <a:endParaRPr lang="ru-RU" sz="28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конечные результаты хозяйственного использования общей собственности распределяются между участниками согласно их доли в правах собственности.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60648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Общая долевая собственность: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062943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20688"/>
            <a:ext cx="874336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Акционерное общество</a:t>
            </a:r>
            <a:r>
              <a:rPr lang="ru-RU" sz="2200" dirty="0"/>
              <a:t>: уставный капитал разделен на акции, </a:t>
            </a:r>
            <a:r>
              <a:rPr lang="ru-RU" sz="2200" dirty="0" smtClean="0"/>
              <a:t>выплата </a:t>
            </a:r>
            <a:r>
              <a:rPr lang="ru-RU" sz="2200" dirty="0"/>
              <a:t>дивидендов, ограниченная имущественная ответственность, риск </a:t>
            </a:r>
            <a:r>
              <a:rPr lang="ru-RU" sz="2200" dirty="0" smtClean="0"/>
              <a:t>убытков </a:t>
            </a:r>
            <a:r>
              <a:rPr lang="ru-RU" sz="2200" dirty="0"/>
              <a:t>в пределах стоимости внесенных </a:t>
            </a:r>
            <a:r>
              <a:rPr lang="ru-RU" sz="2200" dirty="0" smtClean="0"/>
              <a:t>вкладов.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Хозяйственные общества</a:t>
            </a:r>
            <a:r>
              <a:rPr lang="ru-RU" sz="2200" b="1" dirty="0" smtClean="0">
                <a:solidFill>
                  <a:schemeClr val="tx2"/>
                </a:solidFill>
              </a:rPr>
              <a:t> </a:t>
            </a:r>
            <a:r>
              <a:rPr lang="ru-RU" sz="2200" dirty="0" smtClean="0"/>
              <a:t>(полные </a:t>
            </a:r>
            <a:r>
              <a:rPr lang="ru-RU" sz="2200" dirty="0"/>
              <a:t>и  с ограниченной </a:t>
            </a:r>
            <a:r>
              <a:rPr lang="ru-RU" sz="2200" dirty="0" smtClean="0"/>
              <a:t>ответственностью):  </a:t>
            </a:r>
            <a:r>
              <a:rPr lang="ru-RU" sz="2200" dirty="0"/>
              <a:t>уставный капитал разделен на доли (вклады) </a:t>
            </a:r>
            <a:r>
              <a:rPr lang="ru-RU" sz="2200" dirty="0" smtClean="0"/>
              <a:t>участников.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Производственный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кооператив:  </a:t>
            </a:r>
            <a:r>
              <a:rPr lang="ru-RU" sz="2200" dirty="0"/>
              <a:t>личное трудовое и иное участие членов, объединение имущественных паевых взносов, прибыль распределяется </a:t>
            </a:r>
            <a:r>
              <a:rPr lang="ru-RU" sz="2200" dirty="0" smtClean="0"/>
              <a:t>по трудовому участию.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Хозяйственные 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объединения</a:t>
            </a:r>
            <a:r>
              <a:rPr lang="ru-RU" sz="2200" dirty="0"/>
              <a:t>:  объединения юридических </a:t>
            </a:r>
            <a:r>
              <a:rPr lang="ru-RU" sz="2200" dirty="0" smtClean="0"/>
              <a:t>лиц для достижения общей цели. Имущество состоит из взносов членов и т.д. </a:t>
            </a:r>
            <a:r>
              <a:rPr lang="ru-RU" sz="2200" dirty="0"/>
              <a:t>представляют имущественные интересы. Могут быть в виде ассоциаций и союзов, в </a:t>
            </a:r>
            <a:r>
              <a:rPr lang="ru-RU" sz="2200" dirty="0" err="1"/>
              <a:t>т.ч</a:t>
            </a:r>
            <a:r>
              <a:rPr lang="ru-RU" sz="2200" dirty="0"/>
              <a:t>. </a:t>
            </a:r>
            <a:r>
              <a:rPr lang="ru-RU" sz="2200" dirty="0" smtClean="0"/>
              <a:t>некоммерческих.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Совместные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</a:t>
            </a:r>
            <a:r>
              <a:rPr lang="ru-RU" sz="2200" dirty="0"/>
              <a:t>: на основе имущества отечественных и иностранных партнеров, управление и распределение прибылей.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4016" y="44624"/>
            <a:ext cx="88924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b="1" dirty="0" smtClean="0"/>
              <a:t>Формы общей долевой собственности:</a:t>
            </a:r>
            <a:endParaRPr lang="ru-RU" sz="3400" b="1" dirty="0"/>
          </a:p>
        </p:txBody>
      </p:sp>
    </p:spTree>
    <p:extLst>
      <p:ext uri="{BB962C8B-B14F-4D97-AF65-F5344CB8AC3E}">
        <p14:creationId xmlns:p14="http://schemas.microsoft.com/office/powerpoint/2010/main" val="2464953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4016" y="908720"/>
            <a:ext cx="8743363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200" i="1" dirty="0" smtClean="0"/>
              <a:t>огосударствление собственности </a:t>
            </a:r>
            <a:r>
              <a:rPr lang="ru-RU" sz="2200" b="1" dirty="0"/>
              <a:t>– </a:t>
            </a:r>
            <a:r>
              <a:rPr lang="ru-RU" sz="2200" dirty="0"/>
              <a:t>это переход имущества из частной собственности в собственность государства</a:t>
            </a:r>
            <a:r>
              <a:rPr lang="ru-RU" sz="2200" dirty="0" smtClean="0"/>
              <a:t>. </a:t>
            </a:r>
            <a:r>
              <a:rPr lang="ru-RU" sz="2200" dirty="0" err="1" smtClean="0"/>
              <a:t>Деприватизация</a:t>
            </a:r>
            <a:r>
              <a:rPr lang="ru-RU" sz="2200" dirty="0" smtClean="0"/>
              <a:t> – обращение </a:t>
            </a:r>
            <a:r>
              <a:rPr lang="ru-RU" sz="2200" dirty="0"/>
              <a:t>в государственную собственность приватизированного раньше имущества</a:t>
            </a:r>
            <a:r>
              <a:rPr lang="ru-RU" sz="2200" dirty="0" smtClean="0"/>
              <a:t>.</a:t>
            </a:r>
          </a:p>
          <a:p>
            <a:endParaRPr lang="ru-RU" sz="1000" dirty="0" smtClean="0"/>
          </a:p>
          <a:p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национализации</a:t>
            </a:r>
            <a:r>
              <a:rPr lang="ru-RU" sz="2200" dirty="0" smtClean="0"/>
              <a:t>: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200" dirty="0"/>
              <a:t>сохранение </a:t>
            </a:r>
            <a:r>
              <a:rPr lang="ru-RU" sz="2200" dirty="0" smtClean="0"/>
              <a:t>стратегически важных предприятий </a:t>
            </a:r>
            <a:r>
              <a:rPr lang="ru-RU" sz="2200" dirty="0"/>
              <a:t>и других объектов производственной и социальной сферы, </a:t>
            </a:r>
            <a:endParaRPr lang="ru-RU" sz="22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ru-RU" sz="2200" dirty="0" smtClean="0"/>
              <a:t>обеспечение национально-государственной и/или экологической </a:t>
            </a:r>
            <a:r>
              <a:rPr lang="ru-RU" sz="2200" dirty="0"/>
              <a:t>безопасности страны</a:t>
            </a:r>
            <a:r>
              <a:rPr lang="ru-RU" sz="2200" dirty="0" smtClean="0"/>
              <a:t>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200" dirty="0"/>
              <a:t>защита потребителей от </a:t>
            </a:r>
            <a:r>
              <a:rPr lang="ru-RU" sz="2200" dirty="0" smtClean="0"/>
              <a:t>злоупотреблений естественных монополий;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200" dirty="0" smtClean="0"/>
              <a:t>структурная перестройка </a:t>
            </a:r>
            <a:r>
              <a:rPr lang="ru-RU" sz="2200" dirty="0"/>
              <a:t>народного хозяйства;</a:t>
            </a:r>
            <a:endParaRPr lang="ru-RU" sz="22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ru-RU" sz="2200" dirty="0"/>
              <a:t>установление контроля над использованием финансовых ресурсов</a:t>
            </a:r>
            <a:r>
              <a:rPr lang="ru-RU" sz="2200" dirty="0" smtClean="0"/>
              <a:t>,</a:t>
            </a:r>
            <a:r>
              <a:rPr lang="ru-RU" sz="2200" dirty="0"/>
              <a:t> пресечение незаконного перевода прибылей за </a:t>
            </a:r>
            <a:r>
              <a:rPr lang="ru-RU" sz="2200" dirty="0" smtClean="0"/>
              <a:t>границу;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200" dirty="0" smtClean="0"/>
              <a:t>достижение </a:t>
            </a:r>
            <a:r>
              <a:rPr lang="ru-RU" sz="2200" dirty="0"/>
              <a:t>главных </a:t>
            </a:r>
            <a:r>
              <a:rPr lang="ru-RU" sz="2200" dirty="0" smtClean="0"/>
              <a:t>социально-экономических целей.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4016" y="11663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Национализация –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65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4016" y="980728"/>
            <a:ext cx="8743363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(</a:t>
            </a:r>
            <a:r>
              <a:rPr lang="ru-RU" sz="2300" i="1" dirty="0"/>
              <a:t>один из путей реформ </a:t>
            </a:r>
            <a:r>
              <a:rPr lang="ru-RU" sz="2300" i="1" dirty="0" smtClean="0"/>
              <a:t>государственной </a:t>
            </a:r>
            <a:r>
              <a:rPr lang="ru-RU" sz="2300" i="1" dirty="0"/>
              <a:t>собственности</a:t>
            </a:r>
            <a:r>
              <a:rPr lang="ru-RU" sz="2300" dirty="0"/>
              <a:t>)</a:t>
            </a:r>
            <a:r>
              <a:rPr lang="ru-RU" sz="2300" b="1" dirty="0"/>
              <a:t> – </a:t>
            </a:r>
            <a:r>
              <a:rPr lang="ru-RU" sz="2300" dirty="0"/>
              <a:t>это передача государственной или муниципальной собственности в частную собственность </a:t>
            </a:r>
            <a:r>
              <a:rPr lang="ru-RU" sz="2300" dirty="0" smtClean="0"/>
              <a:t>хозяйствующим субъектам негосударственного сектора.</a:t>
            </a:r>
          </a:p>
          <a:p>
            <a:endParaRPr lang="ru-RU" sz="2300" dirty="0" smtClean="0"/>
          </a:p>
          <a:p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приватизации</a:t>
            </a:r>
            <a:r>
              <a:rPr lang="ru-RU" sz="2300" dirty="0" smtClean="0"/>
              <a:t>: </a:t>
            </a:r>
          </a:p>
          <a:p>
            <a:endParaRPr lang="ru-RU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300" dirty="0" smtClean="0"/>
              <a:t>повышение </a:t>
            </a:r>
            <a:r>
              <a:rPr lang="ru-RU" sz="2300" dirty="0"/>
              <a:t>эффективности деятельности </a:t>
            </a:r>
            <a:r>
              <a:rPr lang="ru-RU" sz="2300" dirty="0" smtClean="0"/>
              <a:t>предприятий;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300" dirty="0" smtClean="0"/>
              <a:t>развитие добросовестной конкуренции, создание здоровой конкурентной среды;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300" dirty="0" smtClean="0"/>
              <a:t>повышение деловой активности населения;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300" dirty="0" smtClean="0"/>
              <a:t>привлечение </a:t>
            </a:r>
            <a:r>
              <a:rPr lang="ru-RU" sz="2300" dirty="0"/>
              <a:t>иностранных </a:t>
            </a:r>
            <a:r>
              <a:rPr lang="ru-RU" sz="2300" dirty="0" smtClean="0"/>
              <a:t>инвестиций;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300" dirty="0" smtClean="0"/>
              <a:t>рост поступлений в бюджет.</a:t>
            </a:r>
            <a:endParaRPr lang="ru-RU" sz="23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4016" y="18864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Приватизация –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8088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39" y="5805264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0" y="6381328"/>
            <a:ext cx="874291" cy="432048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4016" y="980728"/>
            <a:ext cx="8743363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Переход </a:t>
            </a:r>
            <a:r>
              <a:rPr lang="ru-RU" sz="2300" dirty="0">
                <a:cs typeface="Arial" charset="0"/>
              </a:rPr>
              <a:t>от плановой экономики к </a:t>
            </a:r>
            <a:r>
              <a:rPr lang="ru-RU" sz="2300" dirty="0" smtClean="0">
                <a:cs typeface="Arial" charset="0"/>
              </a:rPr>
              <a:t>рыночной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Полное отсутствие опыта 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Масштабность и быстрота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Высокий </a:t>
            </a:r>
            <a:r>
              <a:rPr lang="ru-RU" sz="2300" dirty="0">
                <a:cs typeface="Arial" charset="0"/>
              </a:rPr>
              <a:t>удельный вес неэквивалентных </a:t>
            </a:r>
            <a:r>
              <a:rPr lang="ru-RU" sz="2300" dirty="0" smtClean="0">
                <a:cs typeface="Arial" charset="0"/>
              </a:rPr>
              <a:t>форм обмена </a:t>
            </a:r>
            <a:r>
              <a:rPr lang="ru-RU" sz="2300" dirty="0">
                <a:cs typeface="Arial" charset="0"/>
              </a:rPr>
              <a:t>(безвозмездная передача, заниженная </a:t>
            </a:r>
            <a:r>
              <a:rPr lang="ru-RU" sz="2300" dirty="0" smtClean="0">
                <a:cs typeface="Arial" charset="0"/>
              </a:rPr>
              <a:t>стоимость)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Неименные ваучеры каждому </a:t>
            </a:r>
            <a:r>
              <a:rPr lang="ru-RU" sz="2300" dirty="0">
                <a:cs typeface="Arial" charset="0"/>
              </a:rPr>
              <a:t>(для их концентрации в чековых инвестиционных </a:t>
            </a:r>
            <a:r>
              <a:rPr lang="ru-RU" sz="2300" dirty="0" smtClean="0">
                <a:cs typeface="Arial" charset="0"/>
              </a:rPr>
              <a:t>фондах)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Отсутствие </a:t>
            </a:r>
            <a:r>
              <a:rPr lang="ru-RU" sz="2300" dirty="0">
                <a:cs typeface="Arial" charset="0"/>
              </a:rPr>
              <a:t>правовой основы (</a:t>
            </a:r>
            <a:r>
              <a:rPr lang="ru-RU" sz="2300" dirty="0" err="1">
                <a:cs typeface="Arial" charset="0"/>
              </a:rPr>
              <a:t>номенклатурно</a:t>
            </a:r>
            <a:r>
              <a:rPr lang="ru-RU" sz="2300" dirty="0">
                <a:cs typeface="Arial" charset="0"/>
              </a:rPr>
              <a:t>-криминальный </a:t>
            </a:r>
            <a:r>
              <a:rPr lang="ru-RU" sz="2300" dirty="0" smtClean="0">
                <a:cs typeface="Arial" charset="0"/>
              </a:rPr>
              <a:t>характер)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Непоследовательность </a:t>
            </a:r>
            <a:r>
              <a:rPr lang="ru-RU" sz="2300" dirty="0">
                <a:cs typeface="Arial" charset="0"/>
              </a:rPr>
              <a:t>в развитии частного </a:t>
            </a:r>
            <a:r>
              <a:rPr lang="ru-RU" sz="2300" dirty="0" smtClean="0">
                <a:cs typeface="Arial" charset="0"/>
              </a:rPr>
              <a:t>сектора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«Неэффективные </a:t>
            </a:r>
            <a:r>
              <a:rPr lang="ru-RU" sz="2300" dirty="0">
                <a:cs typeface="Arial" charset="0"/>
              </a:rPr>
              <a:t>собственники» (приобретение предприятий не для предпринимательской деятельности</a:t>
            </a:r>
            <a:r>
              <a:rPr lang="ru-RU" sz="2300" dirty="0" smtClean="0">
                <a:cs typeface="Arial" charset="0"/>
              </a:rPr>
              <a:t>)</a:t>
            </a:r>
          </a:p>
          <a:p>
            <a:pPr marL="457200" indent="-457200">
              <a:buAutoNum type="arabicPeriod"/>
            </a:pPr>
            <a:r>
              <a:rPr lang="ru-RU" sz="2300" dirty="0" smtClean="0">
                <a:cs typeface="Arial" charset="0"/>
              </a:rPr>
              <a:t>Как результат – превращение государственной собственности в единоличную (начальная стадия капитализма)</a:t>
            </a:r>
            <a:endParaRPr lang="ru-RU" sz="2300" dirty="0"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4016" y="18864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приватизации в России: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2633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2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1113</TotalTime>
  <Words>2100</Words>
  <Application>Microsoft Office PowerPoint</Application>
  <PresentationFormat>Экран (4:3)</PresentationFormat>
  <Paragraphs>219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67</cp:revision>
  <dcterms:created xsi:type="dcterms:W3CDTF">2013-09-30T09:01:18Z</dcterms:created>
  <dcterms:modified xsi:type="dcterms:W3CDTF">2015-02-23T08:04:45Z</dcterms:modified>
</cp:coreProperties>
</file>