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2878BF-61C7-41C6-81A4-E87DDCEAA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600" dirty="0"/>
              <a:t>Эффективность организационных систем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2FEE287-2869-429D-A075-DEF3A63E6F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11</a:t>
            </a:r>
          </a:p>
        </p:txBody>
      </p:sp>
    </p:spTree>
    <p:extLst>
      <p:ext uri="{BB962C8B-B14F-4D97-AF65-F5344CB8AC3E}">
        <p14:creationId xmlns:p14="http://schemas.microsoft.com/office/powerpoint/2010/main" val="2462279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1BA71-88E9-4F30-82E8-9574F8345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56957"/>
          </a:xfrm>
        </p:spPr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73AB89-6FC1-4BDD-B019-1F9D0A84B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285876"/>
            <a:ext cx="9404722" cy="4962524"/>
          </a:xfrm>
        </p:spPr>
        <p:txBody>
          <a:bodyPr/>
          <a:lstStyle/>
          <a:p>
            <a:r>
              <a:rPr lang="ru-RU" dirty="0"/>
              <a:t>Эффективность и производительность</a:t>
            </a:r>
          </a:p>
          <a:p>
            <a:r>
              <a:rPr lang="ru-RU" dirty="0"/>
              <a:t>Понятие эффективности в теории систем</a:t>
            </a:r>
          </a:p>
          <a:p>
            <a:r>
              <a:rPr lang="ru-RU" dirty="0"/>
              <a:t>Показатели эффективности</a:t>
            </a:r>
          </a:p>
          <a:p>
            <a:r>
              <a:rPr lang="ru-RU" dirty="0"/>
              <a:t>Тенденции развития организаций и повышения эффективности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39234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051DC-F0FC-4D67-80A0-42E23BD80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07" y="4676775"/>
            <a:ext cx="11223017" cy="1885950"/>
          </a:xfrm>
        </p:spPr>
        <p:txBody>
          <a:bodyPr/>
          <a:lstStyle/>
          <a:p>
            <a:r>
              <a:rPr lang="ru-RU" sz="2800" dirty="0"/>
              <a:t>Производительное использование ресурсов является необходимым, но недостаточным условием для эффективности.</a:t>
            </a:r>
            <a:endParaRPr lang="ru-RU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926928-CC48-4A52-8FCD-99AB29571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307" y="295275"/>
            <a:ext cx="10670568" cy="4381500"/>
          </a:xfrm>
        </p:spPr>
        <p:txBody>
          <a:bodyPr numCol="2">
            <a:normAutofit/>
          </a:bodyPr>
          <a:lstStyle/>
          <a:p>
            <a:r>
              <a:rPr lang="ru-RU" sz="2400" u="sng" dirty="0"/>
              <a:t>Эффективность</a:t>
            </a:r>
          </a:p>
          <a:p>
            <a:pPr>
              <a:buFontTx/>
              <a:buChar char="-"/>
            </a:pPr>
            <a:r>
              <a:rPr lang="ru-RU" sz="2400" dirty="0"/>
              <a:t>представляет собой степень достижения организацией своих целей при использовании собственных ресурсов.</a:t>
            </a:r>
          </a:p>
          <a:p>
            <a:pPr>
              <a:buFontTx/>
              <a:buChar char="-"/>
            </a:pPr>
            <a:r>
              <a:rPr lang="ru-RU" sz="2400" dirty="0"/>
              <a:t>Все организационные изменения должны оцениваться по их эффективности.</a:t>
            </a:r>
          </a:p>
          <a:p>
            <a:r>
              <a:rPr lang="ru-RU" sz="2400" u="sng" dirty="0"/>
              <a:t>Производительность</a:t>
            </a:r>
          </a:p>
          <a:p>
            <a:pPr>
              <a:buFontTx/>
              <a:buChar char="-"/>
            </a:pPr>
            <a:r>
              <a:rPr lang="ru-RU" sz="2400" dirty="0"/>
              <a:t>максимизация достижения организацией своих целей при минимальной затрате ресурсов.</a:t>
            </a:r>
          </a:p>
          <a:p>
            <a:pPr>
              <a:buFontTx/>
              <a:buChar char="-"/>
            </a:pPr>
            <a:r>
              <a:rPr lang="ru-RU" sz="2400" dirty="0"/>
              <a:t>Достижение цели — необходимое условие производительной деятельности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214437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464A01-66A9-48E0-B290-23C3353B6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6" y="328893"/>
            <a:ext cx="9404723" cy="833157"/>
          </a:xfrm>
        </p:spPr>
        <p:txBody>
          <a:bodyPr/>
          <a:lstStyle/>
          <a:p>
            <a:r>
              <a:rPr lang="ru-RU" sz="3600" b="1" dirty="0"/>
              <a:t>Эффективность -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CB0354-1FC7-4AC2-A6D2-DE05A040CD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526" y="1057275"/>
            <a:ext cx="4743449" cy="4048125"/>
          </a:xfrm>
        </p:spPr>
        <p:txBody>
          <a:bodyPr>
            <a:normAutofit/>
          </a:bodyPr>
          <a:lstStyle/>
          <a:p>
            <a:r>
              <a:rPr lang="ru-RU" sz="2200" dirty="0"/>
              <a:t>достаточно сложный и неустановившийся критерий;</a:t>
            </a:r>
          </a:p>
          <a:p>
            <a:r>
              <a:rPr lang="ru-RU" sz="2200" dirty="0"/>
              <a:t>выбор критерия зависит от конкретных условий функционирования организации;</a:t>
            </a:r>
          </a:p>
          <a:p>
            <a:r>
              <a:rPr lang="ru-RU" sz="2200" dirty="0"/>
              <a:t>можно определять и измерить в пределах, которые являются значимыми для руководителя организации.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0FDB870D-2810-48AC-96BC-3E4E0FDAD9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0527" y="5300943"/>
            <a:ext cx="11410948" cy="12281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dirty="0"/>
              <a:t>Эффективность следует определять через оптимальный баланс между различными видами деятельности по приобретению и использованию ресурсов.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9286D9-110C-4FAB-9C46-8124493B68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41" t="39445" r="37343" b="41388"/>
          <a:stretch/>
        </p:blipFill>
        <p:spPr>
          <a:xfrm>
            <a:off x="5133975" y="2052637"/>
            <a:ext cx="6642445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82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1BA71-88E9-4F30-82E8-9574F8345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56957"/>
          </a:xfrm>
        </p:spPr>
        <p:txBody>
          <a:bodyPr/>
          <a:lstStyle/>
          <a:p>
            <a:r>
              <a:rPr lang="ru-RU" b="1" dirty="0"/>
              <a:t>Эффективность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73AB89-6FC1-4BDD-B019-1F9D0A84B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285876"/>
            <a:ext cx="11032518" cy="4962524"/>
          </a:xfrm>
        </p:spPr>
        <p:txBody>
          <a:bodyPr>
            <a:normAutofit/>
          </a:bodyPr>
          <a:lstStyle/>
          <a:p>
            <a:r>
              <a:rPr lang="ru-RU" sz="2400" dirty="0"/>
              <a:t>определяется тем, в какой мере она достигает оптимума взаимоотношений во всех видах деятельности.</a:t>
            </a:r>
          </a:p>
          <a:p>
            <a:endParaRPr lang="ru-RU" sz="2400" dirty="0"/>
          </a:p>
          <a:p>
            <a:r>
              <a:rPr lang="ru-RU" sz="2400" dirty="0"/>
              <a:t>Каждое структурное подразделение организации в свою очередь — система со своими ресурсами и процессами, которая должна оптимизироваться для достижения общей эффективности.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0239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1BA71-88E9-4F30-82E8-9574F8345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56957"/>
          </a:xfrm>
        </p:spPr>
        <p:txBody>
          <a:bodyPr/>
          <a:lstStyle/>
          <a:p>
            <a:r>
              <a:rPr lang="ru-RU" b="1" dirty="0"/>
              <a:t>Эффективность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73AB89-6FC1-4BDD-B019-1F9D0A84B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4295774"/>
            <a:ext cx="10927743" cy="19526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Окончательная проверка организационной эффективности состоит в том, может ли организация поддерживать себя во внешней среде, поэтому выживание есть долгосрочная, предельная мера организационной эффективности.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B0331C-3C96-4293-8396-7F31073666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62" t="37778" r="37891" b="45833"/>
          <a:stretch/>
        </p:blipFill>
        <p:spPr>
          <a:xfrm>
            <a:off x="2374224" y="1466850"/>
            <a:ext cx="7443551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285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92114-C4B8-4BCA-94D1-5EAA9C1D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99807"/>
          </a:xfrm>
        </p:spPr>
        <p:txBody>
          <a:bodyPr/>
          <a:lstStyle/>
          <a:p>
            <a:r>
              <a:rPr lang="ru-RU" sz="3600" b="1" dirty="0"/>
              <a:t>Показатели эффективности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E5AB01-5069-44E3-B837-5497D3E13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276350"/>
            <a:ext cx="11070618" cy="5210175"/>
          </a:xfrm>
        </p:spPr>
        <p:txBody>
          <a:bodyPr>
            <a:normAutofit/>
          </a:bodyPr>
          <a:lstStyle/>
          <a:p>
            <a:r>
              <a:rPr lang="ru-RU" sz="2100" i="1" u="sng" dirty="0"/>
              <a:t>Производство</a:t>
            </a:r>
            <a:r>
              <a:rPr lang="ru-RU" sz="2100" i="1" dirty="0"/>
              <a:t>.</a:t>
            </a:r>
            <a:r>
              <a:rPr lang="ru-RU" sz="2100" dirty="0"/>
              <a:t> Оно отражает способность организации выпускать такое количество продукции, которое требует потребительский рынок. Показатели производства включают объем продаж, долю на рынке, прибыль.</a:t>
            </a:r>
          </a:p>
          <a:p>
            <a:r>
              <a:rPr lang="ru-RU" sz="2100" i="1" u="sng" dirty="0"/>
              <a:t>Производительность</a:t>
            </a:r>
            <a:r>
              <a:rPr lang="ru-RU" sz="2100" i="1" dirty="0"/>
              <a:t>.</a:t>
            </a:r>
            <a:r>
              <a:rPr lang="ru-RU" sz="2100" dirty="0"/>
              <a:t> Она определяется как отношение выпуска продукции к вводимым ресурсам — в обычном смысле. Показатели должны выражаться в форме пропорции: прибыль (выпуск продукции), отнесенная ко времени.</a:t>
            </a:r>
          </a:p>
          <a:p>
            <a:r>
              <a:rPr lang="ru-RU" sz="2100" i="1" u="sng" dirty="0"/>
              <a:t>Удовлетворение</a:t>
            </a:r>
            <a:r>
              <a:rPr lang="ru-RU" sz="2100" dirty="0"/>
              <a:t>. Определенное внимание должно уделяться выгоде, получаемой ее членами, покупателями, клиентами. </a:t>
            </a:r>
          </a:p>
          <a:p>
            <a:r>
              <a:rPr lang="ru-RU" sz="2100" i="1" u="sng" dirty="0"/>
              <a:t>Адаптивность</a:t>
            </a:r>
            <a:r>
              <a:rPr lang="ru-RU" sz="2100" dirty="0"/>
              <a:t>. Данный показатель можно представить как уровень, при котором организация реагирует на изменения во внутренней среде. Низкая адаптивность сигнализирует о необходимости внесения изменений в управление, иначе организация получает угрозу существования.</a:t>
            </a:r>
          </a:p>
          <a:p>
            <a:r>
              <a:rPr lang="ru-RU" sz="2100" i="1" u="sng" dirty="0"/>
              <a:t>Развитие</a:t>
            </a:r>
            <a:r>
              <a:rPr lang="ru-RU" sz="2100" u="sng" dirty="0"/>
              <a:t>.</a:t>
            </a:r>
            <a:r>
              <a:rPr lang="ru-RU" sz="2100" dirty="0"/>
              <a:t> Его цель состоит в повышении способности организации выживать в длительной перспективе.</a:t>
            </a:r>
          </a:p>
        </p:txBody>
      </p:sp>
    </p:spTree>
    <p:extLst>
      <p:ext uri="{BB962C8B-B14F-4D97-AF65-F5344CB8AC3E}">
        <p14:creationId xmlns:p14="http://schemas.microsoft.com/office/powerpoint/2010/main" val="3296579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92114-C4B8-4BCA-94D1-5EAA9C1D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23682"/>
          </a:xfrm>
        </p:spPr>
        <p:txBody>
          <a:bodyPr/>
          <a:lstStyle/>
          <a:p>
            <a:r>
              <a:rPr lang="ru-RU" sz="3600" b="1" dirty="0"/>
              <a:t>Тенденции развития организаций и повышения эффективности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E5AB01-5069-44E3-B837-5497D3E13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809750"/>
            <a:ext cx="11070618" cy="4676775"/>
          </a:xfrm>
        </p:spPr>
        <p:txBody>
          <a:bodyPr>
            <a:normAutofit/>
          </a:bodyPr>
          <a:lstStyle/>
          <a:p>
            <a:r>
              <a:rPr lang="ru-RU" dirty="0"/>
              <a:t>1. </a:t>
            </a:r>
            <a:r>
              <a:rPr lang="ru-RU" u="sng" dirty="0"/>
              <a:t>Ориентация на предвидение</a:t>
            </a:r>
            <a:r>
              <a:rPr lang="ru-RU" dirty="0"/>
              <a:t>. Организация может обеспечивать оперативные, независимые и ответственные действия своих работников, но только когда предвидение будет служить общей базой для принятия решений, представлять для работников цель, на достижение которой они могут сосредоточить свои усилия. </a:t>
            </a:r>
          </a:p>
          <a:p>
            <a:r>
              <a:rPr lang="ru-RU" dirty="0"/>
              <a:t>2. </a:t>
            </a:r>
            <a:r>
              <a:rPr lang="ru-RU" u="sng" dirty="0"/>
              <a:t>Интеграция и перекрещивание функций</a:t>
            </a:r>
            <a:r>
              <a:rPr lang="ru-RU" dirty="0"/>
              <a:t>. Традиционная функциональная организация охватывает такие отдельные сферы как маркетинг, производство, научные исследования, опытно-конструкторские разработки и др. Организация управления в ХХ1 веке, судя по всему, будет иметь форму матрицы, поскольку ни одно важное решение не сможет приниматься, если оно не будет предусматривать интеграцию и координацию целого ряда функций.</a:t>
            </a:r>
          </a:p>
          <a:p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3315890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92114-C4B8-4BCA-94D1-5EAA9C1D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23682"/>
          </a:xfrm>
        </p:spPr>
        <p:txBody>
          <a:bodyPr/>
          <a:lstStyle/>
          <a:p>
            <a:r>
              <a:rPr lang="ru-RU" sz="3600" b="1" dirty="0"/>
              <a:t>Тенденции развития организаций и повышения эффективности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E5AB01-5069-44E3-B837-5497D3E13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809750"/>
            <a:ext cx="11070618" cy="467677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3. </a:t>
            </a:r>
            <a:r>
              <a:rPr lang="ru-RU" u="sng" dirty="0"/>
              <a:t>Глобализация</a:t>
            </a:r>
            <a:r>
              <a:rPr lang="ru-RU" dirty="0"/>
              <a:t>. Рост производственных и технологических возможностей во всем мире, всеобщность потребительских и ресурсных рынков требуют глобальной организации действий. Компании должны принимать во внимание условия конкуренции и внешней среды в каждой стране для выработки глобальной стратегии.</a:t>
            </a:r>
          </a:p>
          <a:p>
            <a:r>
              <a:rPr lang="ru-RU" dirty="0"/>
              <a:t>4. </a:t>
            </a:r>
            <a:r>
              <a:rPr lang="ru-RU" u="sng" dirty="0"/>
              <a:t>Распространение информационных технологий</a:t>
            </a:r>
            <a:r>
              <a:rPr lang="ru-RU" dirty="0"/>
              <a:t>. Фирма будет в значительной мере зависеть от использования информационных технологий в интересах повышения эффективности операций принимаемых решений, достижения устойчивых конкурентных преимуществ на рынке.</a:t>
            </a:r>
          </a:p>
          <a:p>
            <a:r>
              <a:rPr lang="ru-RU" sz="2100" dirty="0"/>
              <a:t>5. </a:t>
            </a:r>
            <a:r>
              <a:rPr lang="ru-RU" sz="2100" u="sng" dirty="0"/>
              <a:t>Ориентация на акционера</a:t>
            </a:r>
            <a:r>
              <a:rPr lang="ru-RU" sz="2100" dirty="0"/>
              <a:t>. Компания не сможет функционировать как закрытая организация, заинтересованная лишь в достижении своих внутренних целей. Фирмы должны играть более активную роль в поддержке культурных и других традиционных бесприбыльных организаций. Возрастает значимость вопросов этики ведения бизнеса в других странах. Возникает потребность в выработке и реализации определенных мировых стандартов для глобальной корпорации.</a:t>
            </a:r>
          </a:p>
        </p:txBody>
      </p:sp>
    </p:spTree>
    <p:extLst>
      <p:ext uri="{BB962C8B-B14F-4D97-AF65-F5344CB8AC3E}">
        <p14:creationId xmlns:p14="http://schemas.microsoft.com/office/powerpoint/2010/main" val="4132531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92114-C4B8-4BCA-94D1-5EAA9C1D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23682"/>
          </a:xfrm>
        </p:spPr>
        <p:txBody>
          <a:bodyPr/>
          <a:lstStyle/>
          <a:p>
            <a:r>
              <a:rPr lang="ru-RU" sz="3600" b="1" dirty="0"/>
              <a:t>Тенденции развития организаций и повышения эффективности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E5AB01-5069-44E3-B837-5497D3E13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809750"/>
            <a:ext cx="11070618" cy="467677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6. </a:t>
            </a:r>
            <a:r>
              <a:rPr lang="ru-RU" u="sng" dirty="0"/>
              <a:t>Гибкость и адаптивность</a:t>
            </a:r>
            <a:r>
              <a:rPr lang="ru-RU" dirty="0"/>
              <a:t>. Организация ХХ1 века должна быстро адаптироваться к изменениям отраслевых рынков и внешней среды. Адаптивность как важнейшее свойство организации будет обеспечиваться целенаправленным обучением и тренировкой работников, включением самоанализа в процесс деятельности.</a:t>
            </a:r>
          </a:p>
          <a:p>
            <a:r>
              <a:rPr lang="ru-RU" dirty="0"/>
              <a:t>7. </a:t>
            </a:r>
            <a:r>
              <a:rPr lang="ru-RU" u="sng" dirty="0"/>
              <a:t>Ведущая роль клиента</a:t>
            </a:r>
            <a:r>
              <a:rPr lang="ru-RU" dirty="0"/>
              <a:t>. Рыночная ориентация и удовлетворение потребностей клиентов остаются ключевыми факторами. Компании должны воспринимать этот подход как постоянное условие принятия решений в области бизнеса.</a:t>
            </a:r>
          </a:p>
          <a:p>
            <a:r>
              <a:rPr lang="ru-RU" sz="2100" dirty="0"/>
              <a:t>8. </a:t>
            </a:r>
            <a:r>
              <a:rPr lang="ru-RU" sz="2100" u="sng" dirty="0"/>
              <a:t>Ориентация на создание добавленной стоимости и качество работы</a:t>
            </a:r>
            <a:r>
              <a:rPr lang="ru-RU" sz="2100" dirty="0"/>
              <a:t>. Чтобы быть конкурентоспособными, компании должны быть уверены в том, что их деятельность обеспечивает создание добавленной стоимости. Это требует концентрации усилий и средств в тех сферах, в которых фирма имеет преимущества и возможность производства высококачественной продукции (или оказания услуги), создание добавленной стоимости.</a:t>
            </a:r>
          </a:p>
        </p:txBody>
      </p:sp>
    </p:spTree>
    <p:extLst>
      <p:ext uri="{BB962C8B-B14F-4D97-AF65-F5344CB8AC3E}">
        <p14:creationId xmlns:p14="http://schemas.microsoft.com/office/powerpoint/2010/main" val="4108643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92114-C4B8-4BCA-94D1-5EAA9C1D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23682"/>
          </a:xfrm>
        </p:spPr>
        <p:txBody>
          <a:bodyPr/>
          <a:lstStyle/>
          <a:p>
            <a:r>
              <a:rPr lang="ru-RU" sz="3600" b="1" dirty="0"/>
              <a:t>Тенденции развития организаций и повышения эффективности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E5AB01-5069-44E3-B837-5497D3E13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809750"/>
            <a:ext cx="11070618" cy="4676775"/>
          </a:xfrm>
        </p:spPr>
        <p:txBody>
          <a:bodyPr>
            <a:normAutofit/>
          </a:bodyPr>
          <a:lstStyle/>
          <a:p>
            <a:r>
              <a:rPr lang="ru-RU" dirty="0"/>
              <a:t>9. </a:t>
            </a:r>
            <a:r>
              <a:rPr lang="ru-RU" u="sng" dirty="0"/>
              <a:t>Ускорение выхода продукции</a:t>
            </a:r>
            <a:r>
              <a:rPr lang="ru-RU" dirty="0"/>
              <a:t>. Конкуренция, основанная на времени, является относительно новым и весьма важным параметром бизнес-стратегии. Компании – лидеры придают все большее значение оперативности бизнеса при создании гибких и мобильных организаций. Жизненный цикл продукта становится короче для большинства продуктов и услуг, поэтому влияние ускорения процесса переработки нового продукта и его выхода на рынок приобретает особое значение. Важно также ускорять другие виды деятельности фирмы, включая выработку управляющих воздействий в связи с изменением внешней среды.</a:t>
            </a:r>
          </a:p>
          <a:p>
            <a:r>
              <a:rPr lang="ru-RU" dirty="0"/>
              <a:t>10. </a:t>
            </a:r>
            <a:r>
              <a:rPr lang="ru-RU" u="sng" dirty="0"/>
              <a:t>Возрастание роли инноваций и предпринимательства</a:t>
            </a:r>
            <a:r>
              <a:rPr lang="ru-RU" dirty="0"/>
              <a:t>. Крупные организации не являются в достаточной мере инновационными и предпринимательскими, инновации присущи в основном малым фирмам. Экономически объективной необходимостью является значительное сокращение времени на выпуск нового продукта.</a:t>
            </a:r>
          </a:p>
          <a:p>
            <a:endParaRPr lang="ru-RU" dirty="0"/>
          </a:p>
          <a:p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3994062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92114-C4B8-4BCA-94D1-5EAA9C1D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1707"/>
          </a:xfrm>
        </p:spPr>
        <p:txBody>
          <a:bodyPr/>
          <a:lstStyle/>
          <a:p>
            <a:r>
              <a:rPr lang="ru-RU" sz="3600" b="1" dirty="0"/>
              <a:t>Черты эффективной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E5AB01-5069-44E3-B837-5497D3E13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809750"/>
            <a:ext cx="11070618" cy="4676775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sz="21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ECA8CCA-201D-4270-91AB-3D0E1C2E1C88}"/>
              </a:ext>
            </a:extLst>
          </p:cNvPr>
          <p:cNvSpPr/>
          <p:nvPr/>
        </p:nvSpPr>
        <p:spPr>
          <a:xfrm>
            <a:off x="645132" y="1235303"/>
            <a:ext cx="1121349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u="sng" dirty="0"/>
              <a:t>Большая гибкость.</a:t>
            </a:r>
            <a:r>
              <a:rPr lang="ru-RU" dirty="0"/>
              <a:t> Динамика организационных изменений зависит от темпов развития техники и технологии, условий развития бизнеса. Приносящая успех гибкость должна стать частью организационной культуры.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u="sng" dirty="0"/>
              <a:t>Приверженность индивидуумам</a:t>
            </a:r>
            <a:r>
              <a:rPr lang="ru-RU" dirty="0"/>
              <a:t>. Исследования показали, что взамен гарантированной безопасности в традиционной иерархии работники проявляют интерес к профессиональному росту, приобретению навыков, повышению ценности своей работы.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u="sng" dirty="0"/>
              <a:t>Преимущественное использование команд</a:t>
            </a:r>
            <a:r>
              <a:rPr lang="ru-RU" dirty="0"/>
              <a:t>. Самоуправляемые команды становятся ключевыми звеньями гибкой организации. Команды должны формироваться вокруг проблем. Если проблема решена, то данные команды будут расформированы и созданы другие. Умения, связанные с групповым подходом, являются базовыми для успешной работы команды.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u="sng" dirty="0"/>
              <a:t>Высокая внутренняя конкурентоспособность</a:t>
            </a:r>
            <a:r>
              <a:rPr lang="ru-RU" dirty="0"/>
              <a:t>. Сила организации – в ее внутренней конкурентоспособности, которая основывается на знаниях и опыте ее персонала. Организация мобилизует весь свой потенциал, обеспечивает рациональную его организацию и использование в соответствии с требованиями клиентов, рынка.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u="sng" dirty="0"/>
              <a:t>Стремление к диверсификации</a:t>
            </a:r>
            <a:r>
              <a:rPr lang="ru-RU" dirty="0"/>
              <a:t>. Организация будущего должна стремиться к диверсификации рабочей силы и поставщиков. Компании, даже совсем небольшие, чтобы достичь успеха, должны стремиться функционировать как транснациональные корпорации.</a:t>
            </a:r>
          </a:p>
        </p:txBody>
      </p:sp>
    </p:spTree>
    <p:extLst>
      <p:ext uri="{BB962C8B-B14F-4D97-AF65-F5344CB8AC3E}">
        <p14:creationId xmlns:p14="http://schemas.microsoft.com/office/powerpoint/2010/main" val="24548613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</TotalTime>
  <Words>1005</Words>
  <Application>Microsoft Office PowerPoint</Application>
  <PresentationFormat>Широкоэкранный</PresentationFormat>
  <Paragraphs>51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Wingdings</vt:lpstr>
      <vt:lpstr>Wingdings 3</vt:lpstr>
      <vt:lpstr>Ион</vt:lpstr>
      <vt:lpstr>Эффективность организационных систем</vt:lpstr>
      <vt:lpstr>План</vt:lpstr>
      <vt:lpstr>Производительное использование ресурсов является необходимым, но недостаточным условием для эффективности.</vt:lpstr>
      <vt:lpstr>Эффективность -</vt:lpstr>
      <vt:lpstr>Эффективность</vt:lpstr>
      <vt:lpstr>Эффективность</vt:lpstr>
      <vt:lpstr>Показатели эффективности</vt:lpstr>
      <vt:lpstr>Тенденции развития организаций и повышения эффективности</vt:lpstr>
      <vt:lpstr>Тенденции развития организаций и повышения эффективности</vt:lpstr>
      <vt:lpstr>Тенденции развития организаций и повышения эффективности</vt:lpstr>
      <vt:lpstr>Тенденции развития организаций и повышения эффективности</vt:lpstr>
      <vt:lpstr>Черты эффективной организации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Эффективность организационных систем</dc:title>
  <dc:creator>Инна Попова</dc:creator>
  <cp:lastModifiedBy>Инна Попова</cp:lastModifiedBy>
  <cp:revision>10</cp:revision>
  <dcterms:created xsi:type="dcterms:W3CDTF">2022-05-30T02:36:06Z</dcterms:created>
  <dcterms:modified xsi:type="dcterms:W3CDTF">2022-05-30T05:49:50Z</dcterms:modified>
</cp:coreProperties>
</file>