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2" r:id="rId3"/>
    <p:sldId id="257" r:id="rId4"/>
    <p:sldId id="258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4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50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E31911BD-314D-45D8-BD09-8191CD2B6CE6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F8D00C8-B1EA-43EF-969A-E09A0C7CE5CF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97B214C-8840-4F43-8562-32B504CCBB53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001D48E-7BA6-494D-8438-D261247F52B6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E30E772-A02C-4C9B-B3A3-4A900FFFFAFC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627E49D-CA43-4CB5-8847-AF1EC4C963CC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8AC0492-53F2-4E6A-BCA9-FCD71396C161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7EBDFE-4965-4996-85C3-C1A6B2713FD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F3DE776-D091-47F1-A8F1-D6D66369C37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BF22971-1D44-4E25-8A85-AEE8137C5997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3411560-C7A3-42FF-9BB2-B80EE20C7F5A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2048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84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21E4DA3B-09FD-40C7-A5EC-638A85D9C618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48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48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48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48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48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4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20335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800" dirty="0" smtClean="0"/>
              <a:t>Тема 2. Унифицированные системы документации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sz="4000" i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3143250"/>
            <a:ext cx="7772400" cy="2952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к.полит.н., доцент Н.А. Царева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Кафедра ГТАП ИП ВГУЭС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404813"/>
            <a:ext cx="7772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539750" y="1196975"/>
            <a:ext cx="8135938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>
              <a:latin typeface="Bookman Old Style" pitchFamily="18" charset="0"/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142875" y="285750"/>
            <a:ext cx="8786813" cy="7667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Табель форм документов предназначен для: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7188" y="1125538"/>
            <a:ext cx="8501062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оптимизации состава применяемых в организации форм документов и их закрепления в едином нормативном документе;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классификации применяемых в деятельности организации форм документов по функциям управленческой деятельности;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унификации и нормативного закрепления процедуры подготовки управленческих документов в организации;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унификации форм документов организации;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упорядочения документной базы организации в целях повышения эффективности использования компьютерных технологий в управленческой деятельности.</a:t>
            </a:r>
            <a:endParaRPr lang="ru-RU" sz="3600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320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109061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Разработка Табеля форм документов состоит из следующих </a:t>
            </a:r>
            <a:r>
              <a:rPr lang="ru-RU" sz="2800" i="1" smtClean="0"/>
              <a:t>этапов:</a:t>
            </a:r>
            <a:endParaRPr lang="ru-RU" sz="2800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Предпроектное обследование.</a:t>
            </a:r>
          </a:p>
          <a:p>
            <a:pPr eaLnBrk="1" hangingPunct="1"/>
            <a:r>
              <a:rPr lang="ru-RU" smtClean="0"/>
              <a:t>Выбор формы Табеля.</a:t>
            </a:r>
          </a:p>
          <a:p>
            <a:pPr eaLnBrk="1" hangingPunct="1"/>
            <a:r>
              <a:rPr lang="ru-RU" smtClean="0"/>
              <a:t>Формирование структуры Табеля.</a:t>
            </a:r>
          </a:p>
          <a:p>
            <a:pPr eaLnBrk="1" hangingPunct="1"/>
            <a:r>
              <a:rPr lang="ru-RU" smtClean="0"/>
              <a:t>Отбор форм документов для включения в Табель.</a:t>
            </a:r>
          </a:p>
          <a:p>
            <a:pPr eaLnBrk="1" hangingPunct="1"/>
            <a:r>
              <a:rPr lang="ru-RU" smtClean="0"/>
              <a:t>Согласование Табеля.</a:t>
            </a:r>
          </a:p>
          <a:p>
            <a:pPr eaLnBrk="1" hangingPunct="1"/>
            <a:r>
              <a:rPr lang="ru-RU" smtClean="0"/>
              <a:t>Утверждение Табеля.</a:t>
            </a:r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smtClean="0"/>
              <a:t>Основными задачами</a:t>
            </a:r>
            <a:r>
              <a:rPr lang="ru-RU" sz="3200" smtClean="0"/>
              <a:t> предпроектного обследования являются: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628775"/>
            <a:ext cx="7772400" cy="4467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определение круга управленческих функций и задач, решаемых в деятельности учреждения;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формирование структуры (выбор классификационной схемы) Табеля форм документов;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выбор наиболее целесообразной формы Табеля с учетом специфики деятельности организации и конкретных задач, стоящих перед разработчиками Табеля;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определение массива документов для включения в Табель.</a:t>
            </a:r>
            <a:endParaRPr lang="ru-RU" smtClean="0"/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В ходе предпроектного обследования документации организации </a:t>
            </a:r>
            <a:r>
              <a:rPr lang="ru-RU" sz="3200" i="1" smtClean="0"/>
              <a:t>изучаются</a:t>
            </a:r>
            <a:r>
              <a:rPr lang="ru-RU" sz="3200" smtClean="0"/>
              <a:t>: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424862" cy="5040312"/>
          </a:xfrm>
        </p:spPr>
        <p:txBody>
          <a:bodyPr/>
          <a:lstStyle/>
          <a:p>
            <a:pPr eaLnBrk="1" hangingPunct="1"/>
            <a:r>
              <a:rPr lang="ru-RU" sz="2800" smtClean="0"/>
              <a:t>документы, составляющие правовую базу деятельности организации;</a:t>
            </a:r>
          </a:p>
          <a:p>
            <a:pPr eaLnBrk="1" hangingPunct="1"/>
            <a:r>
              <a:rPr lang="ru-RU" sz="2800" smtClean="0"/>
              <a:t>организационно-правовая документация организации;</a:t>
            </a:r>
          </a:p>
          <a:p>
            <a:pPr eaLnBrk="1" hangingPunct="1"/>
            <a:r>
              <a:rPr lang="ru-RU" sz="2800" smtClean="0"/>
              <a:t>распорядительная документация организации;</a:t>
            </a:r>
          </a:p>
          <a:p>
            <a:pPr eaLnBrk="1" hangingPunct="1"/>
            <a:r>
              <a:rPr lang="ru-RU" sz="2800" smtClean="0"/>
              <a:t>комплекс документов, составляющих нормативно-методическую базу документационного обеспечения деятельности организации и определяющих состав и технологию обработки документов организации;</a:t>
            </a:r>
          </a:p>
          <a:p>
            <a:pPr eaLnBrk="1" hangingPunct="1"/>
            <a:r>
              <a:rPr lang="ru-RU" sz="2800" smtClean="0"/>
              <a:t>документация организации как минимум за три последних года ее деятельности.</a:t>
            </a: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00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В карту документа вносятся следующие </a:t>
            </a:r>
            <a:r>
              <a:rPr lang="ru-RU" sz="3200" i="1" smtClean="0"/>
              <a:t>сведения</a:t>
            </a:r>
            <a:r>
              <a:rPr lang="ru-RU" sz="3200" smtClean="0"/>
              <a:t>: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772400" cy="4321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полное наименование формы документа</a:t>
            </a:r>
            <a:r>
              <a:rPr lang="ru-RU" sz="2400" smtClean="0"/>
              <a:t>,</a:t>
            </a:r>
            <a:r>
              <a:rPr lang="ru-RU" sz="2000" smtClean="0"/>
              <a:t> включая заголовок к тексту документа, если он имеется;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функция управления и задача</a:t>
            </a:r>
            <a:r>
              <a:rPr lang="ru-RU" sz="2000" smtClean="0"/>
              <a:t> (назначение документа), при реализации которых создается документ (например, для штатного расписания организации; функция - организация системы, задача - регламентация численного и должностного состава);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сведения об основных этапах подготовки документа:</a:t>
            </a:r>
            <a:r>
              <a:rPr lang="ru-RU" sz="2000" smtClean="0"/>
              <a:t> подразделение-составитель, внешнее и внутреннее согласование, удостоверение документа (подписание, утверждение, проставление печати), адресат документа, сведения о регистрации документа, контроле и месте хранения подлинника документа (или копии, если первый экземпляр документа отсылается в другое учреждение).</a:t>
            </a:r>
            <a:endParaRPr lang="ru-RU" smtClean="0"/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4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457200" y="1341438"/>
            <a:ext cx="8229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>
              <a:latin typeface="Bookman Old Style" pitchFamily="18" charset="0"/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7318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Табель может включать графы: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412875"/>
            <a:ext cx="77724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Номер по порядку.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Наименование формы документа.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Код формы по ОКУД.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Подразделение, ответственное за подготовку документа.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Адресат (кому представляется).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Периодичность.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Согласование (внешнее; внутреннее).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Удостоверение (подпись; утверждение; печать).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Контроль.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Кем используется в работе.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Тираж в год.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Bookman Old Style" pitchFamily="18" charset="0"/>
              </a:rPr>
              <a:t>Примечания.</a:t>
            </a:r>
            <a:endParaRPr lang="ru-RU" smtClean="0"/>
          </a:p>
        </p:txBody>
      </p:sp>
    </p:spTree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Примерный перечень разделов Табеля форм документов, составленного по функциональному принципу</a:t>
            </a:r>
            <a:r>
              <a:rPr kumimoji="0"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85750" y="1571625"/>
            <a:ext cx="4210050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 b="1"/>
              <a:t>1.	Организация системы и процессов управления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Организационно-правовое обеспечение деятельности организации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Обеспечение законности деятельности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 b="1"/>
              <a:t>2.	Прогнозирование и планирование деятельности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Прогнозирование деятельности организации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Планирование деятельности организации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 b="1"/>
              <a:t>3.	Регулирование деятельности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Информационное обеспечение деятельности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Оперативное управление деятельностью </a:t>
            </a: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4648200" y="1196975"/>
            <a:ext cx="40386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400"/>
          </a:p>
        </p:txBody>
      </p:sp>
      <p:sp>
        <p:nvSpPr>
          <p:cNvPr id="28677" name="Прямоугольник 4"/>
          <p:cNvSpPr>
            <a:spLocks noChangeArrowheads="1"/>
          </p:cNvSpPr>
          <p:nvPr/>
        </p:nvSpPr>
        <p:spPr bwMode="auto">
          <a:xfrm>
            <a:off x="4572000" y="1643063"/>
            <a:ext cx="38576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 b="1">
                <a:solidFill>
                  <a:srgbClr val="FFFFFF"/>
                </a:solidFill>
              </a:rPr>
              <a:t>4.	Контроль за деятельностью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Статистическая отчетность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Ведомственная отчетность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Внутренняя отчетность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 b="1">
                <a:solidFill>
                  <a:srgbClr val="FFFFFF"/>
                </a:solidFill>
              </a:rPr>
              <a:t>5.	Финансовое обеспечение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Бухгалтерский учет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Бухгалтерская отчетность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 b="1">
                <a:solidFill>
                  <a:srgbClr val="FFFFFF"/>
                </a:solidFill>
              </a:rPr>
              <a:t>6.	Материально-техническое обеспечение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Обеспечение помещением, материалами, оборудованием, транспортом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Эксплуатация помещения, материалов, оборудования, транспорта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CC66"/>
              </a:buClr>
              <a:buSzPct val="75000"/>
            </a:pPr>
            <a:r>
              <a:rPr kumimoji="0" lang="ru-RU" sz="2000">
                <a:solidFill>
                  <a:srgbClr val="FFFFFF"/>
                </a:solidFill>
              </a:rPr>
              <a:t>Обеспечение сбыта продукции</a:t>
            </a:r>
          </a:p>
        </p:txBody>
      </p:sp>
    </p:spTree>
  </p:cSld>
  <p:clrMapOvr>
    <a:masterClrMapping/>
  </p:clrMapOvr>
  <p:transition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8080375" cy="1143000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Примерный перечень разделов Табеля форм документов, составленного по функциональному принципу </a:t>
            </a:r>
            <a:r>
              <a:rPr lang="ru-RU" sz="2400" dirty="0" smtClean="0"/>
              <a:t>(продолжение)</a:t>
            </a:r>
            <a:endParaRPr lang="ru-RU" sz="3200" dirty="0"/>
          </a:p>
        </p:txBody>
      </p:sp>
      <p:sp>
        <p:nvSpPr>
          <p:cNvPr id="29699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643063"/>
            <a:ext cx="3810000" cy="4857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7.	Научно-техническое обеспечение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Научно-исследовательская и проектно-конструкторская деятельность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Внедрение и эксплуатация технических средств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Охрана окружающей среды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Научно-техническая информация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8.	Международное сотрудничество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Командирование сотрудников за рубеж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Прием зарубежных делегаций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Информационно-справочное обслуживание международных связей</a:t>
            </a:r>
          </a:p>
          <a:p>
            <a:endParaRPr lang="ru-RU" smtClean="0"/>
          </a:p>
        </p:txBody>
      </p:sp>
      <p:sp>
        <p:nvSpPr>
          <p:cNvPr id="29700" name="Содержимое 6"/>
          <p:cNvSpPr>
            <a:spLocks noGrp="1"/>
          </p:cNvSpPr>
          <p:nvPr>
            <p:ph sz="half" idx="2"/>
          </p:nvPr>
        </p:nvSpPr>
        <p:spPr>
          <a:xfrm>
            <a:off x="4645025" y="1643063"/>
            <a:ext cx="3810000" cy="4857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9.	Обеспечение кадрами (персоналом)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Подбор, расстановка и использование кадров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Учет личного состава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Аттестация работников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Повышение квалификации работников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Командирование сотрудников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Нормирование труда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Охрана труда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10. Документационное обеспечение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Учет и контроль исполнения документов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Хранение и использование документов</a:t>
            </a:r>
          </a:p>
          <a:p>
            <a:endParaRPr lang="ru-RU" smtClean="0"/>
          </a:p>
        </p:txBody>
      </p:sp>
    </p:spTree>
  </p:cSld>
  <p:clrMapOvr>
    <a:masterClrMapping/>
  </p:clrMapOvr>
  <p:transition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>
              <a:latin typeface="Bookman Old Style" pitchFamily="18" charset="0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Применение Табеля и Альбома форм документов обеспечивает: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>
                <a:latin typeface="Bookman Old Style" pitchFamily="18" charset="0"/>
              </a:rPr>
              <a:t>соответствие используемых форм документов решаемым задачам;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latin typeface="Bookman Old Style" pitchFamily="18" charset="0"/>
              </a:rPr>
              <a:t>юридическую силу документов, подготавливаемых в организации;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latin typeface="Bookman Old Style" pitchFamily="18" charset="0"/>
              </a:rPr>
              <a:t>оперативность реализации управленческих функций организации;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latin typeface="Bookman Old Style" pitchFamily="18" charset="0"/>
              </a:rPr>
              <a:t>сокращение затрат рабочего времени на составление, оформле­ние и обработку документов.</a:t>
            </a:r>
            <a:endParaRPr lang="ru-RU" smtClean="0"/>
          </a:p>
        </p:txBody>
      </p:sp>
    </p:spTree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31747" name="Rectangle 8"/>
          <p:cNvSpPr>
            <a:spLocks noChangeArrowheads="1"/>
          </p:cNvSpPr>
          <p:nvPr/>
        </p:nvSpPr>
        <p:spPr bwMode="auto">
          <a:xfrm>
            <a:off x="457200" y="765175"/>
            <a:ext cx="40386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1. Дайте определение понятию «УСД».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2. На основе чего разработаны УС управленческой документации?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3. Что включает в себя работа по унификации?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4. Перечислите разработанные УСД.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5. В чем заключается унификация состава документов организации?</a:t>
            </a:r>
          </a:p>
        </p:txBody>
      </p:sp>
      <p:sp>
        <p:nvSpPr>
          <p:cNvPr id="31748" name="Rectangle 9"/>
          <p:cNvSpPr>
            <a:spLocks noChangeArrowheads="1"/>
          </p:cNvSpPr>
          <p:nvPr/>
        </p:nvSpPr>
        <p:spPr bwMode="auto">
          <a:xfrm>
            <a:off x="4648200" y="765175"/>
            <a:ext cx="40386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6. Где закрепляется результат унификации состава и форм документа?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7. Для чего предназначен Табель форм документов?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8. Значение Табеля форм документов.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9. Перечислите этапы разработки Табеля форм документов.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10. Что обеспечивает применение Табеля и Альбома форм документов?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00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81915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Содержание 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643063"/>
            <a:ext cx="7772400" cy="4400550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sz="3600" dirty="0" smtClean="0">
                <a:latin typeface="+mj-lt"/>
              </a:rPr>
              <a:t>Понятие «унифицированная система документации».</a:t>
            </a:r>
            <a:r>
              <a:rPr lang="ru-RU" sz="2800" dirty="0" smtClean="0">
                <a:latin typeface="+mj-lt"/>
              </a:rPr>
              <a:t> </a:t>
            </a:r>
          </a:p>
          <a:p>
            <a:pPr marL="742950" indent="-74295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3600" dirty="0" smtClean="0">
                <a:latin typeface="+mj-lt"/>
              </a:rPr>
              <a:t>Проектирование унифицированных форм документов.</a:t>
            </a:r>
            <a:r>
              <a:rPr lang="ru-RU" sz="2800" dirty="0" smtClean="0">
                <a:latin typeface="+mj-lt"/>
              </a:rPr>
              <a:t> </a:t>
            </a:r>
          </a:p>
          <a:p>
            <a:pPr marL="742950" indent="-74295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3600" dirty="0" smtClean="0">
                <a:latin typeface="+mj-lt"/>
              </a:rPr>
              <a:t>Табель форм документов.</a:t>
            </a:r>
            <a:r>
              <a:rPr lang="ru-RU" sz="2800" dirty="0" smtClean="0">
                <a:latin typeface="+mj-lt"/>
              </a:rPr>
              <a:t> </a:t>
            </a:r>
          </a:p>
          <a:p>
            <a:pPr marL="742950" indent="-74295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3600" dirty="0" smtClean="0">
                <a:latin typeface="+mj-lt"/>
              </a:rPr>
              <a:t>Альбомы форм унифицированных документов.</a:t>
            </a:r>
            <a:r>
              <a:rPr lang="ru-RU" sz="2800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8080375" cy="5619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Рекомендуемая литература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640763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Делопроизводство: Учебник для вузов/ Под общ.ред. проф. Т.В. Кузнецовой. – М: МЦФЭР., 2004.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Организация работы с документами. Учебник для вузов. Под ред. В.А. Кудряева. – М., 2001.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Охотников А.В., Булавина Е.А. Документоведение и делопроизводство: Учебное пособие. - Ростов н/Д., 2004.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Стенюков М.В. Документы. Делопроизводство. Практическое пособие. - М., 2003.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Сокова А.Н. Понятие вида в документоведении (Документная систематика) // Делопроизводство. 2002. № 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Янковая В.Ф. Альбом форм документов, применяемых в деятельности организации // Справочник секретаря и офис-менеджера. 2003. № 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Янковая В.Ф. Табель форм документов организации // Справочник секретаря и офис-менеджера. 2002. № 5.</a:t>
            </a:r>
            <a:endParaRPr lang="ru-RU" sz="2400" b="1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ru-RU" sz="1800" smtClean="0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476250"/>
            <a:ext cx="77724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611188" y="3500438"/>
            <a:ext cx="8281987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203358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/>
              <a:t>Системой документации</a:t>
            </a:r>
            <a:r>
              <a:rPr lang="ru-RU" sz="3200" dirty="0" smtClean="0"/>
              <a:t> называется совокупность взаимосвязанных документов, используемых в определенной сфере деятельности.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28625" y="2786063"/>
            <a:ext cx="8143875" cy="3309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Унифицированные системы документации</a:t>
            </a:r>
            <a:r>
              <a:rPr lang="ru-RU" smtClean="0"/>
              <a:t> — это комплекс взаимоувязанных документов, созданных по единым правилам и требованиям, содержащих информацию, необходимую для управления в определенной сфере деятельности. </a:t>
            </a:r>
            <a:r>
              <a:rPr lang="ru-RU" sz="2800" i="1" smtClean="0"/>
              <a:t/>
            </a:r>
            <a:br>
              <a:rPr lang="ru-RU" sz="2800" i="1" smtClean="0"/>
            </a:br>
            <a:endParaRPr lang="ru-RU" sz="2800" i="1" smtClean="0"/>
          </a:p>
          <a:p>
            <a:pPr eaLnBrk="1" hangingPunct="1"/>
            <a:endParaRPr lang="ru-RU" sz="1600" i="1" smtClean="0"/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b="1" i="1" dirty="0" smtClean="0"/>
              <a:t>Задачи унификации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r>
              <a:rPr lang="ru-RU" smtClean="0"/>
              <a:t>, </a:t>
            </a:r>
          </a:p>
          <a:p>
            <a:endParaRPr lang="ru-RU" smtClean="0"/>
          </a:p>
        </p:txBody>
      </p:sp>
      <p:sp>
        <p:nvSpPr>
          <p:cNvPr id="17412" name="Скругленный прямоугольник 3"/>
          <p:cNvSpPr>
            <a:spLocks noChangeArrowheads="1"/>
          </p:cNvSpPr>
          <p:nvPr/>
        </p:nvSpPr>
        <p:spPr bwMode="auto">
          <a:xfrm>
            <a:off x="500063" y="1857375"/>
            <a:ext cx="2857500" cy="20716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ru-RU" sz="3200"/>
              <a:t>сокращение многообразия применяемых документов</a:t>
            </a:r>
          </a:p>
        </p:txBody>
      </p:sp>
      <p:sp>
        <p:nvSpPr>
          <p:cNvPr id="17413" name="Скругленный прямоугольник 4"/>
          <p:cNvSpPr>
            <a:spLocks noChangeArrowheads="1"/>
          </p:cNvSpPr>
          <p:nvPr/>
        </p:nvSpPr>
        <p:spPr bwMode="auto">
          <a:xfrm>
            <a:off x="4929188" y="1714500"/>
            <a:ext cx="3857625" cy="2786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ru-RU" sz="3200"/>
              <a:t>приведение к единому виду их форм, структуры, языка и стиля (в документоведении)</a:t>
            </a:r>
          </a:p>
        </p:txBody>
      </p:sp>
      <p:sp>
        <p:nvSpPr>
          <p:cNvPr id="17414" name="Скругленный прямоугольник 5"/>
          <p:cNvSpPr>
            <a:spLocks noChangeArrowheads="1"/>
          </p:cNvSpPr>
          <p:nvPr/>
        </p:nvSpPr>
        <p:spPr bwMode="auto">
          <a:xfrm>
            <a:off x="357188" y="4143375"/>
            <a:ext cx="4500562" cy="23574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ru-RU" sz="3200"/>
              <a:t>приведение к единому виду процессов их обработки, учета и хранения (в ДОУ)</a:t>
            </a:r>
          </a:p>
        </p:txBody>
      </p:sp>
      <p:cxnSp>
        <p:nvCxnSpPr>
          <p:cNvPr id="17415" name="Прямая со стрелкой 7"/>
          <p:cNvCxnSpPr>
            <a:cxnSpLocks noChangeShapeType="1"/>
          </p:cNvCxnSpPr>
          <p:nvPr/>
        </p:nvCxnSpPr>
        <p:spPr bwMode="auto">
          <a:xfrm rot="10800000" flipV="1">
            <a:off x="3214688" y="1500188"/>
            <a:ext cx="1143000" cy="42862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7416" name="Прямая со стрелкой 9"/>
          <p:cNvCxnSpPr>
            <a:cxnSpLocks noChangeShapeType="1"/>
          </p:cNvCxnSpPr>
          <p:nvPr/>
        </p:nvCxnSpPr>
        <p:spPr bwMode="auto">
          <a:xfrm rot="5400000">
            <a:off x="2928938" y="2571750"/>
            <a:ext cx="2643187" cy="5000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7417" name="Прямая со стрелкой 11"/>
          <p:cNvCxnSpPr>
            <a:cxnSpLocks noChangeShapeType="1"/>
          </p:cNvCxnSpPr>
          <p:nvPr/>
        </p:nvCxnSpPr>
        <p:spPr bwMode="auto">
          <a:xfrm>
            <a:off x="4714875" y="1428750"/>
            <a:ext cx="571500" cy="2857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4213" y="620713"/>
            <a:ext cx="7772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68313" y="1773238"/>
            <a:ext cx="835183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endParaRPr kumimoji="0" lang="ru-RU" sz="28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80375" cy="9477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Унифицированные системы управленческой документации </a:t>
            </a:r>
            <a:r>
              <a:rPr lang="ru-RU" sz="2800" b="1" smtClean="0"/>
              <a:t>разработаны</a:t>
            </a:r>
            <a:r>
              <a:rPr lang="ru-RU" sz="2800" smtClean="0"/>
              <a:t> на основе: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341438"/>
            <a:ext cx="7993063" cy="5111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единого принципа построения форм документов;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регламентации видов документов, входящих в каждую систему документации;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установления совокупности реквизитов и показателей для каждого вида документов;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установления единых правил составления и оформления реквизитов документов;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единства применяемой терминологии и условных обозначений.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9750" y="4048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395288" y="1412875"/>
            <a:ext cx="8424862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04800" indent="-3048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80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38" y="428625"/>
            <a:ext cx="8080375" cy="8191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i="1" dirty="0" smtClean="0"/>
              <a:t>Работа</a:t>
            </a:r>
            <a:r>
              <a:rPr lang="ru-RU" sz="3200" dirty="0" smtClean="0"/>
              <a:t> по унификации документов </a:t>
            </a:r>
            <a:r>
              <a:rPr lang="ru-RU" sz="3200" i="1" dirty="0" smtClean="0"/>
              <a:t>включает</a:t>
            </a:r>
            <a:r>
              <a:rPr lang="ru-RU" sz="3200" dirty="0" smtClean="0"/>
              <a:t>: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85750" y="1484313"/>
            <a:ext cx="8501063" cy="511333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разработку унифицированной системы документирования (УСД);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внедрение межотраслевых УСД в рамках УСД субъектов Федерации и отраслевых УСД;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введение УСД и Отраслевого классификатора технико-экономической (ОКТЭ) документации с целью поддержания достоверности информации и ее дальнейшего развития;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разработку комплексов отраслевых унифицированных форм, документов, отражающих специфику отрасли и вошедших в УСД;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smtClean="0"/>
              <a:t>разработку ОКТЭ информации, отражающих специфику отрасли. </a:t>
            </a:r>
            <a:endParaRPr lang="ru-RU" sz="3600" smtClean="0"/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9750" y="333375"/>
            <a:ext cx="77724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95288" y="1196975"/>
            <a:ext cx="83534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20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080375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i="1" dirty="0" smtClean="0"/>
              <a:t>Разработаны следующие УСД</a:t>
            </a:r>
            <a:r>
              <a:rPr lang="ru-RU" sz="2800" dirty="0" smtClean="0"/>
              <a:t>: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85750" y="1143000"/>
            <a:ext cx="8501063" cy="5454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организационно-распорядительной (УСОРД);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плановой (УСПД);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первичной учетной (УСПУД);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финансовой, первичной и отчетной бухгалтерской (УСФБД);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расчетно-денежной (УСРДД);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отчетно-статистической (УСОСД);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 материально-техническому снабжению и сбыту (УСДМТСС);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 ценообразованию (УСДЦ);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 торговле (УСДТ);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 изобретениям и открытиям (УСДИО);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 труду и социальным вопросам (УСДТСВ);</a:t>
            </a:r>
            <a:br>
              <a:rPr lang="ru-RU" sz="2400" smtClean="0"/>
            </a:br>
            <a:r>
              <a:rPr lang="ru-RU" sz="2400" smtClean="0"/>
              <a:t>по бытовому обслуживанию населения (УСДБОН);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для планирования и управления работой транспортного узла (УСДОУТУ).</a:t>
            </a:r>
            <a:endParaRPr lang="ru-RU" sz="3600" smtClean="0"/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457200" y="404813"/>
            <a:ext cx="4038600" cy="572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648200" y="476250"/>
            <a:ext cx="4038600" cy="564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65881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Результаты унификации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12875"/>
            <a:ext cx="3810000" cy="5184775"/>
          </a:xfrm>
        </p:spPr>
        <p:txBody>
          <a:bodyPr/>
          <a:lstStyle/>
          <a:p>
            <a:pPr eaLnBrk="1" hangingPunct="1"/>
            <a:r>
              <a:rPr lang="ru-RU" b="1" smtClean="0"/>
              <a:t>Результаты унификации</a:t>
            </a:r>
            <a:r>
              <a:rPr lang="ru-RU" b="1" i="1" smtClean="0"/>
              <a:t> </a:t>
            </a:r>
            <a:r>
              <a:rPr lang="ru-RU" sz="3200" b="1" i="1" smtClean="0"/>
              <a:t>состава документов</a:t>
            </a:r>
            <a:r>
              <a:rPr lang="ru-RU" smtClean="0"/>
              <a:t> получают закрепление в </a:t>
            </a:r>
            <a:r>
              <a:rPr lang="ru-RU" sz="3200" b="1" smtClean="0"/>
              <a:t>Табеле форм документов</a:t>
            </a:r>
            <a:r>
              <a:rPr lang="ru-RU" sz="3200" smtClean="0"/>
              <a:t>,</a:t>
            </a:r>
            <a:r>
              <a:rPr lang="ru-RU" smtClean="0"/>
              <a:t> применяемых в деятельности организации</a:t>
            </a:r>
          </a:p>
        </p:txBody>
      </p:sp>
      <p:sp>
        <p:nvSpPr>
          <p:cNvPr id="2151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412875"/>
            <a:ext cx="3810000" cy="5184775"/>
          </a:xfrm>
        </p:spPr>
        <p:txBody>
          <a:bodyPr/>
          <a:lstStyle/>
          <a:p>
            <a:pPr eaLnBrk="1" hangingPunct="1"/>
            <a:r>
              <a:rPr lang="ru-RU" b="1" smtClean="0"/>
              <a:t>Результаты унификации</a:t>
            </a:r>
            <a:r>
              <a:rPr lang="ru-RU" b="1" i="1" smtClean="0"/>
              <a:t> </a:t>
            </a:r>
            <a:r>
              <a:rPr lang="ru-RU" sz="3200" b="1" i="1" smtClean="0"/>
              <a:t>форм документов</a:t>
            </a:r>
            <a:r>
              <a:rPr lang="ru-RU" smtClean="0"/>
              <a:t>  получают закрепление в </a:t>
            </a:r>
            <a:r>
              <a:rPr lang="ru-RU" sz="3200" b="1" smtClean="0"/>
              <a:t>Альбоме форм документов</a:t>
            </a:r>
            <a:r>
              <a:rPr lang="ru-RU" sz="3200" smtClean="0"/>
              <a:t>,</a:t>
            </a:r>
            <a:r>
              <a:rPr lang="ru-RU" smtClean="0"/>
              <a:t> применяемых в деятельности организации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82</TotalTime>
  <Words>1002</Words>
  <Application>Microsoft PowerPoint</Application>
  <PresentationFormat>Экран (4:3)</PresentationFormat>
  <Paragraphs>168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Times New Roman</vt:lpstr>
      <vt:lpstr>Arial</vt:lpstr>
      <vt:lpstr>Wingdings</vt:lpstr>
      <vt:lpstr>Calibri</vt:lpstr>
      <vt:lpstr>Tahoma</vt:lpstr>
      <vt:lpstr>Bookman Old Style</vt:lpstr>
      <vt:lpstr>Training</vt:lpstr>
      <vt:lpstr> Тема 2. Унифицированные системы документации </vt:lpstr>
      <vt:lpstr>Содержание </vt:lpstr>
      <vt:lpstr>Рекомендуемая литература</vt:lpstr>
      <vt:lpstr>Системой документации называется совокупность взаимосвязанных документов, используемых в определенной сфере деятельности.</vt:lpstr>
      <vt:lpstr>Задачи унификации </vt:lpstr>
      <vt:lpstr>Унифицированные системы управленческой документации разработаны на основе:</vt:lpstr>
      <vt:lpstr>Работа по унификации документов включает:</vt:lpstr>
      <vt:lpstr>Разработаны следующие УСД:</vt:lpstr>
      <vt:lpstr>Результаты унификации</vt:lpstr>
      <vt:lpstr>Табель форм документов предназначен для:</vt:lpstr>
      <vt:lpstr>Разработка Табеля форм документов состоит из следующих этапов:</vt:lpstr>
      <vt:lpstr>Основными задачами предпроектного обследования являются:</vt:lpstr>
      <vt:lpstr>В ходе предпроектного обследования документации организации изучаются:</vt:lpstr>
      <vt:lpstr>В карту документа вносятся следующие сведения:</vt:lpstr>
      <vt:lpstr>Табель может включать графы:</vt:lpstr>
      <vt:lpstr>Слайд 16</vt:lpstr>
      <vt:lpstr>Примерный перечень разделов Табеля форм документов, составленного по функциональному принципу (продолжение)</vt:lpstr>
      <vt:lpstr>Применение Табеля и Альбома форм документов обеспечивает:</vt:lpstr>
      <vt:lpstr>Слайд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Лекция 2. Унифицированные системы документации </dc:title>
  <dc:creator>Grig</dc:creator>
  <cp:lastModifiedBy>tsar</cp:lastModifiedBy>
  <cp:revision>41</cp:revision>
  <dcterms:created xsi:type="dcterms:W3CDTF">2006-01-05T13:41:51Z</dcterms:created>
  <dcterms:modified xsi:type="dcterms:W3CDTF">2007-11-20T22:11:24Z</dcterms:modified>
</cp:coreProperties>
</file>