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62EF3-3C4F-43EE-ACEE-D4B806740EA3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950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89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595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393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572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1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002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195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084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57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6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08300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862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774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416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885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559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0786BE5-D2A3-4BF0-8B30-D7403E61B3DC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243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D69F9D-38E5-455A-87B3-98F08A7F0F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b="1" dirty="0"/>
              <a:t>Сущность структурного подхода к изучению организации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9960BF-7764-4578-BA3B-1AD7D6ACD1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4</a:t>
            </a:r>
          </a:p>
        </p:txBody>
      </p:sp>
    </p:spTree>
    <p:extLst>
      <p:ext uri="{BB962C8B-B14F-4D97-AF65-F5344CB8AC3E}">
        <p14:creationId xmlns:p14="http://schemas.microsoft.com/office/powerpoint/2010/main" val="182750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904C9-638F-465A-99D6-C9FAE5A0B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55646"/>
          </a:xfrm>
        </p:spPr>
        <p:txBody>
          <a:bodyPr/>
          <a:lstStyle/>
          <a:p>
            <a:r>
              <a:rPr lang="ru-RU" b="1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66FAB7-32D0-4A42-AAA4-2FE943D84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200727"/>
            <a:ext cx="9404723" cy="5047672"/>
          </a:xfrm>
        </p:spPr>
        <p:txBody>
          <a:bodyPr/>
          <a:lstStyle/>
          <a:p>
            <a:r>
              <a:rPr lang="ru-RU" dirty="0"/>
              <a:t>Структура организации и структурный подход</a:t>
            </a:r>
          </a:p>
          <a:p>
            <a:r>
              <a:rPr lang="ru-RU" dirty="0"/>
              <a:t>Формальная и неформальная организация</a:t>
            </a:r>
          </a:p>
          <a:p>
            <a:r>
              <a:rPr lang="ru-RU" dirty="0"/>
              <a:t>Вертикальное и горизонтальное разделение труда. </a:t>
            </a:r>
          </a:p>
          <a:p>
            <a:r>
              <a:rPr lang="ru-RU" dirty="0"/>
              <a:t>Норма управляемости</a:t>
            </a:r>
          </a:p>
          <a:p>
            <a:r>
              <a:rPr lang="ru-RU" dirty="0" err="1"/>
              <a:t>Департамантализация</a:t>
            </a:r>
            <a:endParaRPr lang="ru-RU" dirty="0"/>
          </a:p>
          <a:p>
            <a:r>
              <a:rPr lang="ru-RU" dirty="0"/>
              <a:t>Централизация и децентрализация</a:t>
            </a:r>
          </a:p>
          <a:p>
            <a:r>
              <a:rPr lang="ru-RU" dirty="0"/>
              <a:t>Делегирование полномочий и ответственности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7361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C1A143-B1CB-4078-B00E-D33D3D846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01827"/>
          </a:xfrm>
        </p:spPr>
        <p:txBody>
          <a:bodyPr/>
          <a:lstStyle/>
          <a:p>
            <a:r>
              <a:rPr lang="ru-RU" b="1" dirty="0"/>
              <a:t>Структура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81654F-BED5-44DE-A3EA-93977D6A6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339273"/>
            <a:ext cx="11242070" cy="4909126"/>
          </a:xfrm>
        </p:spPr>
        <p:txBody>
          <a:bodyPr/>
          <a:lstStyle/>
          <a:p>
            <a:r>
              <a:rPr lang="ru-RU" sz="2400" dirty="0"/>
              <a:t>это устойчивые взаимосвязи, которые существуют между подразделениями и работниками организации.</a:t>
            </a:r>
          </a:p>
          <a:p>
            <a:r>
              <a:rPr lang="ru-RU" sz="2400" dirty="0"/>
              <a:t>схема взаимосвязей отделов, департаментов и других ее составных частей.</a:t>
            </a:r>
          </a:p>
          <a:p>
            <a:endParaRPr lang="ru-RU" sz="2400" dirty="0"/>
          </a:p>
          <a:p>
            <a:r>
              <a:rPr lang="ru-RU" sz="2400" dirty="0"/>
              <a:t>предполагает комбинацию следующих трех факторов:</a:t>
            </a:r>
          </a:p>
          <a:p>
            <a:pPr marL="400050" lvl="1" indent="0">
              <a:buNone/>
            </a:pPr>
            <a:r>
              <a:rPr lang="ru-RU" sz="2400" dirty="0"/>
              <a:t>1) реальных взаимосвязей между конкретными людьми;</a:t>
            </a:r>
          </a:p>
          <a:p>
            <a:pPr marL="400050" lvl="1" indent="0">
              <a:buNone/>
            </a:pPr>
            <a:r>
              <a:rPr lang="ru-RU" sz="2400" dirty="0"/>
              <a:t>2) политики руководства и методов управления;</a:t>
            </a:r>
          </a:p>
          <a:p>
            <a:pPr marL="400050" lvl="1" indent="0">
              <a:buNone/>
            </a:pPr>
            <a:r>
              <a:rPr lang="ru-RU" sz="2400" dirty="0"/>
              <a:t>3) полномочий и функций работников.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4050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F9344-BA44-4F86-81FB-EF54C4CB9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83355"/>
          </a:xfrm>
        </p:spPr>
        <p:txBody>
          <a:bodyPr/>
          <a:lstStyle/>
          <a:p>
            <a:r>
              <a:rPr lang="ru-RU" sz="3600" b="1" dirty="0"/>
              <a:t>Структуры организаций отличаются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85F61F-1532-415F-AFDE-BBFB00B28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274618"/>
            <a:ext cx="9404723" cy="4973781"/>
          </a:xfrm>
        </p:spPr>
        <p:txBody>
          <a:bodyPr/>
          <a:lstStyle/>
          <a:p>
            <a:r>
              <a:rPr lang="ru-RU" sz="2400" dirty="0"/>
              <a:t>сложностью, т. е. степенью разделения деятельности на различные функции;</a:t>
            </a:r>
          </a:p>
          <a:p>
            <a:r>
              <a:rPr lang="ru-RU" sz="2400" dirty="0"/>
              <a:t>формализацией, т. е. степенью заранее установленных правил и процедур;</a:t>
            </a:r>
          </a:p>
          <a:p>
            <a:r>
              <a:rPr lang="ru-RU" sz="2400" dirty="0"/>
              <a:t>соотношением централизации и децентрализации (количеством уровней управления, на которых принимаются решения).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0635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CE8A13-4226-495D-87D5-203AFDFDB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Структурный подход к изучению организаций предполагает описание: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FFECED-0379-4FB5-AAD5-07219CA27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349779" cy="4195481"/>
          </a:xfrm>
        </p:spPr>
        <p:txBody>
          <a:bodyPr/>
          <a:lstStyle/>
          <a:p>
            <a:r>
              <a:rPr lang="ru-RU" sz="2400" dirty="0"/>
              <a:t>формальных и неформальных структур внутри организации;</a:t>
            </a:r>
          </a:p>
          <a:p>
            <a:r>
              <a:rPr lang="ru-RU" sz="2400" dirty="0"/>
              <a:t>вопросов разделения труда;</a:t>
            </a:r>
          </a:p>
          <a:p>
            <a:r>
              <a:rPr lang="ru-RU" sz="2400" dirty="0"/>
              <a:t>вопросов контроля;</a:t>
            </a:r>
          </a:p>
          <a:p>
            <a:r>
              <a:rPr lang="ru-RU" sz="2400" dirty="0"/>
              <a:t>вопросов </a:t>
            </a:r>
            <a:r>
              <a:rPr lang="ru-RU" sz="2400" dirty="0" err="1"/>
              <a:t>департаментализации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0575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A9D1B-A565-4165-AE51-D60B4FC7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209827"/>
          </a:xfrm>
        </p:spPr>
        <p:txBody>
          <a:bodyPr/>
          <a:lstStyle/>
          <a:p>
            <a:r>
              <a:rPr lang="ru-RU" sz="3600" b="1" dirty="0"/>
              <a:t>Формальная и неформальная организации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95B2C3-E652-4A8D-9022-CF56CE5EF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3" y="1727200"/>
            <a:ext cx="11074399" cy="4521199"/>
          </a:xfrm>
        </p:spPr>
        <p:txBody>
          <a:bodyPr>
            <a:normAutofit/>
          </a:bodyPr>
          <a:lstStyle/>
          <a:p>
            <a:r>
              <a:rPr lang="ru-RU" sz="2200" u="sng" dirty="0"/>
              <a:t>Формальная организация </a:t>
            </a:r>
            <a:r>
              <a:rPr lang="ru-RU" sz="2200" dirty="0"/>
              <a:t>— это вид организации, в которой спланирована и закреплена документально структура полномочий и функций.</a:t>
            </a:r>
          </a:p>
          <a:p>
            <a:r>
              <a:rPr lang="ru-RU" sz="2200" dirty="0"/>
              <a:t>Степень формализации в разных организациях различна. Однако многие виды социальных взаимодействий во внутренней среде организации не вписываются в ее формальную структуру, поэтому существуют неформальные организации.</a:t>
            </a:r>
          </a:p>
          <a:p>
            <a:r>
              <a:rPr lang="ru-RU" sz="2200" u="sng" dirty="0"/>
              <a:t>Неформальная организация </a:t>
            </a:r>
            <a:r>
              <a:rPr lang="ru-RU" sz="2200" dirty="0"/>
              <a:t>— вид организации, в которой взаимоотношения не носят заранее спроектированного и закрепленного характера. </a:t>
            </a:r>
          </a:p>
        </p:txBody>
      </p:sp>
    </p:spTree>
    <p:extLst>
      <p:ext uri="{BB962C8B-B14F-4D97-AF65-F5344CB8AC3E}">
        <p14:creationId xmlns:p14="http://schemas.microsoft.com/office/powerpoint/2010/main" val="531892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768601-D3B8-45C0-A80A-006BD2AC7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57246"/>
          </a:xfrm>
        </p:spPr>
        <p:txBody>
          <a:bodyPr/>
          <a:lstStyle/>
          <a:p>
            <a:r>
              <a:rPr lang="ru-RU" b="1" dirty="0"/>
              <a:t>Вертикальное разделение труда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CAC237-1387-4030-964B-D89035393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674" y="1392383"/>
            <a:ext cx="3858108" cy="5012899"/>
          </a:xfrm>
        </p:spPr>
        <p:txBody>
          <a:bodyPr>
            <a:normAutofit/>
          </a:bodyPr>
          <a:lstStyle/>
          <a:p>
            <a:r>
              <a:rPr lang="ru-RU" sz="2400" dirty="0"/>
              <a:t>связано с иерархией управления в организации: чем больше ступеней иерархической лестницы, тем сложнее организация.</a:t>
            </a:r>
          </a:p>
          <a:p>
            <a:r>
              <a:rPr lang="ru-RU" sz="2400" dirty="0"/>
              <a:t> Полномочия распределяются по руководителям и должностям.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84AB31-9BE9-42D4-BF39-F8C5DEC53C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5" t="26801" r="4000" b="8148"/>
          <a:stretch/>
        </p:blipFill>
        <p:spPr>
          <a:xfrm>
            <a:off x="4378036" y="1498737"/>
            <a:ext cx="7496801" cy="385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958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C5BB0-A637-4094-8B15-F10165526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4882"/>
          </a:xfrm>
        </p:spPr>
        <p:txBody>
          <a:bodyPr/>
          <a:lstStyle/>
          <a:p>
            <a:r>
              <a:rPr lang="ru-RU" sz="3600" b="1" dirty="0"/>
              <a:t>Горизонтальное разделение труда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EFB83E-FE3E-497A-83FB-FA94FCB8F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020" y="1209964"/>
            <a:ext cx="4156797" cy="5246254"/>
          </a:xfrm>
        </p:spPr>
        <p:txBody>
          <a:bodyPr>
            <a:noAutofit/>
          </a:bodyPr>
          <a:lstStyle/>
          <a:p>
            <a:r>
              <a:rPr lang="ru-RU" dirty="0"/>
              <a:t>отражает степень разделения его между отдельными структурными единицами. </a:t>
            </a:r>
          </a:p>
          <a:p>
            <a:r>
              <a:rPr lang="ru-RU" dirty="0"/>
              <a:t>Чем больше в организации сфер, требующих специализированных знаний, тем она сложнее. </a:t>
            </a:r>
          </a:p>
          <a:p>
            <a:r>
              <a:rPr lang="ru-RU" dirty="0"/>
              <a:t>Горизонтальная специализация направлена на дифференциацию функций.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EB7A1B-4031-4461-9043-C3DA4F495E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23" t="23502" r="4403" b="13131"/>
          <a:stretch/>
        </p:blipFill>
        <p:spPr>
          <a:xfrm>
            <a:off x="4712183" y="1209964"/>
            <a:ext cx="7211961" cy="385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721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A5E4DC-71A0-431A-858A-CACF68318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38773"/>
          </a:xfrm>
        </p:spPr>
        <p:txBody>
          <a:bodyPr/>
          <a:lstStyle/>
          <a:p>
            <a:r>
              <a:rPr lang="ru-RU" sz="3600" b="1" dirty="0"/>
              <a:t>Масштаб и глубина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842936-6FAF-478E-B7A5-6889483B0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283856"/>
            <a:ext cx="9404723" cy="2078180"/>
          </a:xfrm>
        </p:spPr>
        <p:txBody>
          <a:bodyPr>
            <a:normAutofit/>
          </a:bodyPr>
          <a:lstStyle/>
          <a:p>
            <a:r>
              <a:rPr lang="ru-RU" sz="2400" dirty="0"/>
              <a:t>Масштаб работ— это количество, определяющее ее объем. </a:t>
            </a:r>
          </a:p>
          <a:p>
            <a:r>
              <a:rPr lang="ru-RU" sz="2400" dirty="0"/>
              <a:t>Глубина работ определяется объемом (количеством) контролируемых показателей, а также уровнями управления. </a:t>
            </a:r>
          </a:p>
        </p:txBody>
      </p:sp>
      <p:pic>
        <p:nvPicPr>
          <p:cNvPr id="1026" name="Picture 2" descr="https://m.studref.com/htm/img/13/10207/34.png">
            <a:extLst>
              <a:ext uri="{FF2B5EF4-FFF2-40B4-BE49-F238E27FC236}">
                <a16:creationId xmlns:a16="http://schemas.microsoft.com/office/drawing/2014/main" id="{AEBDF45F-0AC2-435E-8254-75C568FAA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454" y="3454401"/>
            <a:ext cx="9871219" cy="314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96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C068A7-BC0A-4B25-86E9-776D18396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9" y="138682"/>
            <a:ext cx="10021455" cy="609464"/>
          </a:xfrm>
        </p:spPr>
        <p:txBody>
          <a:bodyPr/>
          <a:lstStyle/>
          <a:p>
            <a:r>
              <a:rPr lang="ru-RU" sz="3200" b="1" dirty="0"/>
              <a:t>Формула </a:t>
            </a:r>
            <a:r>
              <a:rPr lang="ru-RU" sz="3200" b="1" dirty="0" err="1"/>
              <a:t>Грейкунаса</a:t>
            </a:r>
            <a:r>
              <a:rPr lang="ru-RU" sz="3200" b="1" dirty="0"/>
              <a:t>  и норма управляемости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90D745-A2E3-4858-8A02-ED2F3E946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352" y="1029855"/>
            <a:ext cx="10429270" cy="4447308"/>
          </a:xfrm>
        </p:spPr>
        <p:txBody>
          <a:bodyPr numCol="2">
            <a:normAutofit/>
          </a:bodyPr>
          <a:lstStyle/>
          <a:p>
            <a:r>
              <a:rPr lang="ru-RU" sz="2400" dirty="0"/>
              <a:t>Число работников, подчиняющихся одному руководителю, должно определяться и быть ограниченным. </a:t>
            </a:r>
          </a:p>
          <a:p>
            <a:r>
              <a:rPr lang="ru-RU" sz="2400" dirty="0"/>
              <a:t>Увеличение числа подчиненных ведет к росту количества взаимосвязей, находящихся под контролем руководителя.</a:t>
            </a:r>
          </a:p>
          <a:p>
            <a:endParaRPr lang="ru-RU" sz="2400" dirty="0"/>
          </a:p>
          <a:p>
            <a:r>
              <a:rPr lang="ru-RU" sz="2400" dirty="0"/>
              <a:t>Формула В. </a:t>
            </a:r>
            <a:r>
              <a:rPr lang="ru-RU" sz="2400" dirty="0" err="1"/>
              <a:t>Грейкунаса</a:t>
            </a:r>
            <a:r>
              <a:rPr lang="ru-RU" sz="2400" dirty="0"/>
              <a:t> определяет количество потенциальных контактов (взаимосвязей) руководителя с различным числом подчиненных.</a:t>
            </a:r>
          </a:p>
        </p:txBody>
      </p:sp>
      <p:pic>
        <p:nvPicPr>
          <p:cNvPr id="2050" name="Picture 2" descr="https://konspekta.net/poisk-ruru/baza20/196833740023.files/image006.jpg">
            <a:extLst>
              <a:ext uri="{FF2B5EF4-FFF2-40B4-BE49-F238E27FC236}">
                <a16:creationId xmlns:a16="http://schemas.microsoft.com/office/drawing/2014/main" id="{D38136AF-7DA1-4CE3-AC79-81B5D5120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987" y="3549073"/>
            <a:ext cx="6136770" cy="307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781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C90B7-7AD0-4C4B-9229-ED6C41519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210534"/>
            <a:ext cx="9404723" cy="711064"/>
          </a:xfrm>
        </p:spPr>
        <p:txBody>
          <a:bodyPr/>
          <a:lstStyle/>
          <a:p>
            <a:r>
              <a:rPr lang="ru-RU" sz="3600" b="1" dirty="0"/>
              <a:t>Норма управляемости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9FEDC3-9396-4DD2-9F2E-CAACBCB84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182255"/>
            <a:ext cx="4702361" cy="52415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Необходимо учитывать такие факторы, как требуемый контакт, уровень образованности подчиненных, способность людей к общению. </a:t>
            </a:r>
          </a:p>
          <a:p>
            <a:r>
              <a:rPr lang="ru-RU" dirty="0"/>
              <a:t>Считается, что руководитель эффективно должен (может) управлять не более чем 7 (плюс-минус 2) подчиненными; при однородности решаемых проблем это число возрастает со снижением уровня руководства.</a:t>
            </a:r>
          </a:p>
          <a:p>
            <a:r>
              <a:rPr lang="ru-RU" dirty="0"/>
              <a:t>Показывает сколько работников может быть в подчинении у одного руководителя:</a:t>
            </a:r>
          </a:p>
        </p:txBody>
      </p:sp>
      <p:pic>
        <p:nvPicPr>
          <p:cNvPr id="3074" name="Picture 2" descr="https://myslide.ru/documents_3/d6bd86c41a622859cb155556949096aa/img67.jpg">
            <a:extLst>
              <a:ext uri="{FF2B5EF4-FFF2-40B4-BE49-F238E27FC236}">
                <a16:creationId xmlns:a16="http://schemas.microsoft.com/office/drawing/2014/main" id="{14DC58E0-97D0-49A3-847E-BC83C8D1A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" t="5495" r="3697" b="8848"/>
          <a:stretch/>
        </p:blipFill>
        <p:spPr bwMode="auto">
          <a:xfrm>
            <a:off x="5347491" y="1258453"/>
            <a:ext cx="6733309" cy="489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107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145099-A570-495B-A693-FFA560105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20300"/>
          </a:xfrm>
        </p:spPr>
        <p:txBody>
          <a:bodyPr/>
          <a:lstStyle/>
          <a:p>
            <a:r>
              <a:rPr lang="ru-RU" sz="3600" b="1" dirty="0"/>
              <a:t>На модель управляемости влияют: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175D20-4393-477E-85EF-79F6637DA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302328"/>
            <a:ext cx="10299961" cy="4946072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1 — сходство функций,</a:t>
            </a:r>
          </a:p>
          <a:p>
            <a:pPr marL="0" indent="0">
              <a:buNone/>
            </a:pPr>
            <a:r>
              <a:rPr lang="ru-RU" sz="2400" dirty="0"/>
              <a:t>2 — географическая близость подчиненных,</a:t>
            </a:r>
          </a:p>
          <a:p>
            <a:pPr marL="0" indent="0">
              <a:buNone/>
            </a:pPr>
            <a:r>
              <a:rPr lang="ru-RU" sz="2400" dirty="0"/>
              <a:t>3 — сложность функций,</a:t>
            </a:r>
          </a:p>
          <a:p>
            <a:pPr marL="0" indent="0">
              <a:buNone/>
            </a:pPr>
            <a:r>
              <a:rPr lang="ru-RU" sz="2400" dirty="0"/>
              <a:t>4 — контроль, требуемый подчиненными,</a:t>
            </a:r>
          </a:p>
          <a:p>
            <a:pPr marL="0" indent="0">
              <a:buNone/>
            </a:pPr>
            <a:r>
              <a:rPr lang="ru-RU" sz="2400" dirty="0"/>
              <a:t>5 — координация деятельности подчиненных,</a:t>
            </a:r>
          </a:p>
          <a:p>
            <a:pPr marL="0" indent="0">
              <a:buNone/>
            </a:pPr>
            <a:r>
              <a:rPr lang="ru-RU" sz="2400" dirty="0"/>
              <a:t>6 — планирование времени,</a:t>
            </a:r>
          </a:p>
          <a:p>
            <a:pPr marL="0" indent="0">
              <a:buNone/>
            </a:pPr>
            <a:r>
              <a:rPr lang="ru-RU" sz="2400" dirty="0"/>
              <a:t>7 — помощь руководителя.</a:t>
            </a:r>
          </a:p>
          <a:p>
            <a:r>
              <a:rPr lang="ru-RU" sz="2200" dirty="0"/>
              <a:t>Каждая организация должна самостоятельно разрабатывать свою модель управляемости с учетом квалификации персонала, т. е. прорабатывать варианты широких и узких норм управляемости.</a:t>
            </a:r>
          </a:p>
        </p:txBody>
      </p:sp>
    </p:spTree>
    <p:extLst>
      <p:ext uri="{BB962C8B-B14F-4D97-AF65-F5344CB8AC3E}">
        <p14:creationId xmlns:p14="http://schemas.microsoft.com/office/powerpoint/2010/main" val="3346685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5BBAC9-2516-4F8F-B1F2-82BB28BCE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21900"/>
          </a:xfrm>
        </p:spPr>
        <p:txBody>
          <a:bodyPr/>
          <a:lstStyle/>
          <a:p>
            <a:r>
              <a:rPr lang="ru-RU" sz="3600" b="1" dirty="0" err="1"/>
              <a:t>Департаментализация</a:t>
            </a:r>
            <a:endParaRPr lang="ru-RU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F28D3D-D7AA-428F-8B83-45414DC17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274618"/>
            <a:ext cx="9404723" cy="4973781"/>
          </a:xfrm>
        </p:spPr>
        <p:txBody>
          <a:bodyPr/>
          <a:lstStyle/>
          <a:p>
            <a:r>
              <a:rPr lang="ru-RU" sz="2400" dirty="0"/>
              <a:t>В интересах повышения эффективности управления организация разделяется на структурные блоки — отделы, службы, департаменты.</a:t>
            </a:r>
          </a:p>
          <a:p>
            <a:endParaRPr lang="ru-RU" sz="2400" dirty="0"/>
          </a:p>
          <a:p>
            <a:r>
              <a:rPr lang="ru-RU" sz="2400" u="sng" dirty="0"/>
              <a:t>Виды </a:t>
            </a:r>
            <a:r>
              <a:rPr lang="ru-RU" sz="2400" u="sng" dirty="0" err="1"/>
              <a:t>департаментализации</a:t>
            </a:r>
            <a:r>
              <a:rPr lang="ru-RU" sz="2400" u="sng" dirty="0"/>
              <a:t>:</a:t>
            </a:r>
          </a:p>
          <a:p>
            <a:pPr lvl="1"/>
            <a:r>
              <a:rPr lang="ru-RU" dirty="0"/>
              <a:t>функциональная;</a:t>
            </a:r>
          </a:p>
          <a:p>
            <a:pPr lvl="1"/>
            <a:r>
              <a:rPr lang="ru-RU" dirty="0"/>
              <a:t>территориальная;</a:t>
            </a:r>
          </a:p>
          <a:p>
            <a:pPr lvl="1"/>
            <a:r>
              <a:rPr lang="ru-RU" dirty="0"/>
              <a:t>производственная;</a:t>
            </a:r>
          </a:p>
          <a:p>
            <a:pPr lvl="1"/>
            <a:r>
              <a:rPr lang="ru-RU" dirty="0"/>
              <a:t>продуктовая;</a:t>
            </a:r>
          </a:p>
          <a:p>
            <a:pPr lvl="1"/>
            <a:r>
              <a:rPr lang="ru-RU" dirty="0"/>
              <a:t>проектная;</a:t>
            </a:r>
          </a:p>
          <a:p>
            <a:pPr lvl="1"/>
            <a:r>
              <a:rPr lang="ru-RU" dirty="0"/>
              <a:t>смешанная.</a:t>
            </a:r>
          </a:p>
        </p:txBody>
      </p:sp>
    </p:spTree>
    <p:extLst>
      <p:ext uri="{BB962C8B-B14F-4D97-AF65-F5344CB8AC3E}">
        <p14:creationId xmlns:p14="http://schemas.microsoft.com/office/powerpoint/2010/main" val="415500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B991D3-B03F-4A70-9C89-D81EEE32A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55646"/>
          </a:xfrm>
        </p:spPr>
        <p:txBody>
          <a:bodyPr/>
          <a:lstStyle/>
          <a:p>
            <a:r>
              <a:rPr lang="ru-RU" sz="3600" b="1" dirty="0"/>
              <a:t>Централизация и децентрализация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10B129-EA80-4549-BBDA-5F5A08B55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209964"/>
            <a:ext cx="10964979" cy="5292436"/>
          </a:xfrm>
        </p:spPr>
        <p:txBody>
          <a:bodyPr>
            <a:normAutofit/>
          </a:bodyPr>
          <a:lstStyle/>
          <a:p>
            <a:r>
              <a:rPr lang="ru-RU" u="sng" dirty="0"/>
              <a:t>Централизация</a:t>
            </a:r>
            <a:r>
              <a:rPr lang="ru-RU" dirty="0"/>
              <a:t> относится к степени сосредоточения принятия решений в одних руках, что связано с формальной властью. Суть централизованных организаций — разделение процесса принятия решения и процесса его реализации: высшие руководители принимают решения, управленцы среднего звена передают и согласовывают их, работники — выполняют.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Перестройка организации приводит к </a:t>
            </a:r>
            <a:r>
              <a:rPr lang="ru-RU" u="sng" dirty="0"/>
              <a:t>децентрализации</a:t>
            </a:r>
            <a:r>
              <a:rPr lang="ru-RU" dirty="0"/>
              <a:t>. Происходит передача в низовые звенья процесса принятия решений. Следовательно:</a:t>
            </a:r>
          </a:p>
          <a:p>
            <a:pPr marL="400050" lvl="1" indent="0">
              <a:buNone/>
            </a:pPr>
            <a:r>
              <a:rPr lang="ru-RU" dirty="0"/>
              <a:t>— большое число решений принимается на низших уровнях управления;</a:t>
            </a:r>
          </a:p>
          <a:p>
            <a:pPr marL="400050" lvl="1" indent="0">
              <a:buNone/>
            </a:pPr>
            <a:r>
              <a:rPr lang="ru-RU" dirty="0"/>
              <a:t>— решения, принятые на низших уровнях, более важны;</a:t>
            </a:r>
          </a:p>
          <a:p>
            <a:pPr marL="400050" lvl="1" indent="0">
              <a:buNone/>
            </a:pPr>
            <a:r>
              <a:rPr lang="ru-RU" dirty="0"/>
              <a:t>— организационные функции подвергаются большему влиянию решений, принятых на низших уровнях;</a:t>
            </a:r>
          </a:p>
          <a:p>
            <a:pPr marL="400050" lvl="1" indent="0">
              <a:buNone/>
            </a:pPr>
            <a:r>
              <a:rPr lang="ru-RU" dirty="0"/>
              <a:t>— уменьшается объем централизованного контроля.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645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39C723-7EEB-4F03-A047-60853616F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219064"/>
          </a:xfrm>
        </p:spPr>
        <p:txBody>
          <a:bodyPr/>
          <a:lstStyle/>
          <a:p>
            <a:r>
              <a:rPr lang="ru-RU" sz="3600" b="1" dirty="0"/>
              <a:t>Соотношение централизации и децентрализации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F5506B-E95B-482E-9ADF-560ACA476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654579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Влияние оказывают следующие факторы:</a:t>
            </a:r>
          </a:p>
          <a:p>
            <a:r>
              <a:rPr lang="ru-RU" sz="2400" dirty="0"/>
              <a:t>размер организации;</a:t>
            </a:r>
          </a:p>
          <a:p>
            <a:r>
              <a:rPr lang="ru-RU" sz="2400" dirty="0"/>
              <a:t>технология производства товаров и услуг;</a:t>
            </a:r>
          </a:p>
          <a:p>
            <a:r>
              <a:rPr lang="ru-RU" sz="2400" dirty="0"/>
              <a:t>внешняя среда.</a:t>
            </a:r>
          </a:p>
          <a:p>
            <a:endParaRPr lang="ru-RU" sz="2400" dirty="0"/>
          </a:p>
          <a:p>
            <a:r>
              <a:rPr lang="ru-RU" sz="2400" dirty="0"/>
              <a:t>Размер организации влияет на сложность управления. Чем больше персонала, тем выше уровень горизонтальной дифференциации, необходимой для координации горизонтальных подразделений.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924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B94A2-B8DA-4864-8126-90BFACC19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680144" cy="1145173"/>
          </a:xfrm>
        </p:spPr>
        <p:txBody>
          <a:bodyPr/>
          <a:lstStyle/>
          <a:p>
            <a:r>
              <a:rPr lang="ru-RU" sz="3600" b="1" dirty="0"/>
              <a:t>Делегировании полномочий и ответственности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A2B0FF-53E7-4AE6-9615-B111596F4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2052918"/>
            <a:ext cx="10972800" cy="4195481"/>
          </a:xfrm>
        </p:spPr>
        <p:txBody>
          <a:bodyPr/>
          <a:lstStyle/>
          <a:p>
            <a:r>
              <a:rPr lang="ru-RU" dirty="0"/>
              <a:t>позволяет руководителю выделить время на решение важных вопросов высшего звена управления; </a:t>
            </a:r>
          </a:p>
          <a:p>
            <a:r>
              <a:rPr lang="ru-RU" dirty="0"/>
              <a:t>необходимо при чрезмерной занятости руководителя во избежание срыва графика выполнения заданий; </a:t>
            </a:r>
          </a:p>
          <a:p>
            <a:r>
              <a:rPr lang="ru-RU" dirty="0"/>
              <a:t>возможно, когда подчиненный может сделать эту работу не хуже руководителя.</a:t>
            </a:r>
          </a:p>
          <a:p>
            <a:endParaRPr lang="ru-RU" dirty="0"/>
          </a:p>
          <a:p>
            <a:r>
              <a:rPr lang="ru-RU" u="sng" dirty="0"/>
              <a:t>Делегирование полномочий </a:t>
            </a:r>
            <a:r>
              <a:rPr lang="ru-RU" dirty="0"/>
              <a:t>— это форма разделения управленческого труда, позволяющая повысить его эффективность. Важнейшей тенденцией развития организаций является уменьшение числа решений, принимаемых в высшем звене за счет предоставления больших полномочий низшим уровням.</a:t>
            </a:r>
          </a:p>
        </p:txBody>
      </p:sp>
    </p:spTree>
    <p:extLst>
      <p:ext uri="{BB962C8B-B14F-4D97-AF65-F5344CB8AC3E}">
        <p14:creationId xmlns:p14="http://schemas.microsoft.com/office/powerpoint/2010/main" val="3501887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B34F8-3DF8-40DF-9DF2-36A134108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228300"/>
          </a:xfrm>
        </p:spPr>
        <p:txBody>
          <a:bodyPr/>
          <a:lstStyle/>
          <a:p>
            <a:r>
              <a:rPr lang="ru-RU" sz="3600" b="1" dirty="0"/>
              <a:t>Основные принципы делегирования полномочий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A341B7-009A-4619-B685-FD2736775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681018"/>
            <a:ext cx="10798725" cy="4567381"/>
          </a:xfrm>
        </p:spPr>
        <p:txBody>
          <a:bodyPr/>
          <a:lstStyle/>
          <a:p>
            <a:r>
              <a:rPr lang="ru-RU" dirty="0"/>
              <a:t>передача полномочий должна осуществляться в соответствии с ожидаемым результатом;</a:t>
            </a:r>
          </a:p>
          <a:p>
            <a:r>
              <a:rPr lang="ru-RU" dirty="0"/>
              <a:t>каждый подчиненный должен точно знать, кто его уполномочил, перед кем он несет ответственность;</a:t>
            </a:r>
          </a:p>
          <a:p>
            <a:r>
              <a:rPr lang="ru-RU" dirty="0"/>
              <a:t>руководитель должен принимать решения в пределах своих полномочий;</a:t>
            </a:r>
          </a:p>
          <a:p>
            <a:r>
              <a:rPr lang="ru-RU" dirty="0"/>
              <a:t>передаются лишь полномочия: ответственность несет руководитель.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83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7FDCE-1546-48A1-BEE8-43FDEDAE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7851"/>
          </a:xfrm>
        </p:spPr>
        <p:txBody>
          <a:bodyPr/>
          <a:lstStyle/>
          <a:p>
            <a:r>
              <a:rPr lang="ru-RU" sz="3600" b="1" dirty="0"/>
              <a:t>Механистические структуры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1576C0-332F-4CC0-9F03-4789B6726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4858327"/>
            <a:ext cx="11279013" cy="1108364"/>
          </a:xfrm>
        </p:spPr>
        <p:txBody>
          <a:bodyPr>
            <a:normAutofit/>
          </a:bodyPr>
          <a:lstStyle/>
          <a:p>
            <a:r>
              <a:rPr lang="ru-RU" u="sng" dirty="0"/>
              <a:t>Функциональная структуризация </a:t>
            </a:r>
            <a:r>
              <a:rPr lang="ru-RU" dirty="0"/>
              <a:t>— это процесс деления организации на отдельные элементы, каждый из которых имеет свои четко определенные задачи, права и ответственность.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B2D1C9-84AA-4E38-A6E3-3E6E7CE992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61" t="41061" r="29394" b="29980"/>
          <a:stretch/>
        </p:blipFill>
        <p:spPr>
          <a:xfrm>
            <a:off x="840510" y="1337089"/>
            <a:ext cx="8562108" cy="328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1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7FDCE-1546-48A1-BEE8-43FDEDAE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7851"/>
          </a:xfrm>
        </p:spPr>
        <p:txBody>
          <a:bodyPr/>
          <a:lstStyle/>
          <a:p>
            <a:r>
              <a:rPr lang="ru-RU" sz="3600" b="1" dirty="0"/>
              <a:t>Механистические структуры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1576C0-332F-4CC0-9F03-4789B6726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3963" y="1533237"/>
            <a:ext cx="4036291" cy="4701308"/>
          </a:xfrm>
        </p:spPr>
        <p:txBody>
          <a:bodyPr>
            <a:normAutofit/>
          </a:bodyPr>
          <a:lstStyle/>
          <a:p>
            <a:r>
              <a:rPr lang="ru-RU" u="sng" dirty="0"/>
              <a:t>Линейная структуризация </a:t>
            </a:r>
            <a:r>
              <a:rPr lang="ru-RU" dirty="0"/>
              <a:t>— это процесс деления организации на отдельные элементы, из которых нижестоящие в иерархической структуре жестко подчиняются вышестоящим.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0E0ABC-147C-4B2F-96A2-367B3C2A9C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06" t="24108" r="35227" b="37374"/>
          <a:stretch/>
        </p:blipFill>
        <p:spPr>
          <a:xfrm>
            <a:off x="461818" y="1219197"/>
            <a:ext cx="6871141" cy="47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487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7FDCE-1546-48A1-BEE8-43FDEDAE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7851"/>
          </a:xfrm>
        </p:spPr>
        <p:txBody>
          <a:bodyPr/>
          <a:lstStyle/>
          <a:p>
            <a:r>
              <a:rPr lang="ru-RU" sz="3600" b="1" dirty="0"/>
              <a:t>Механистические структуры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1576C0-332F-4CC0-9F03-4789B6726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3963" y="1533237"/>
            <a:ext cx="4036291" cy="4701308"/>
          </a:xfrm>
        </p:spPr>
        <p:txBody>
          <a:bodyPr>
            <a:normAutofit/>
          </a:bodyPr>
          <a:lstStyle/>
          <a:p>
            <a:r>
              <a:rPr lang="ru-RU" u="sng" dirty="0"/>
              <a:t>Линейно-функциональная структура </a:t>
            </a:r>
            <a:r>
              <a:rPr lang="ru-RU" dirty="0"/>
              <a:t>с группировкой по видам управления, совмещение линейного и функционального принципов.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F12E67-3571-4294-97BD-B3D02B2AE1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85" t="37845" r="33030" b="21347"/>
          <a:stretch/>
        </p:blipFill>
        <p:spPr>
          <a:xfrm>
            <a:off x="461817" y="1265380"/>
            <a:ext cx="7080451" cy="451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594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7FDCE-1546-48A1-BEE8-43FDEDAE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7851"/>
          </a:xfrm>
        </p:spPr>
        <p:txBody>
          <a:bodyPr/>
          <a:lstStyle/>
          <a:p>
            <a:r>
              <a:rPr lang="ru-RU" sz="3600" b="1" dirty="0"/>
              <a:t>Механистические структуры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1576C0-332F-4CC0-9F03-4789B6726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3963" y="1533237"/>
            <a:ext cx="4036291" cy="4701308"/>
          </a:xfrm>
        </p:spPr>
        <p:txBody>
          <a:bodyPr>
            <a:normAutofit/>
          </a:bodyPr>
          <a:lstStyle/>
          <a:p>
            <a:r>
              <a:rPr lang="ru-RU" u="sng" dirty="0"/>
              <a:t>Продуктовая структуризация </a:t>
            </a:r>
            <a:r>
              <a:rPr lang="ru-RU" dirty="0"/>
              <a:t>— это процесс деления организации на отдельные элементы, специализирующиеся по видам продукции, обладающие хозяйственной самостоятельностью и подчиняющиеся главной штаб-квартире организации по вопросам продуктовой политики.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71D6DA-21F8-4C90-827D-DC4C628836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925" t="30438" r="35909" b="36162"/>
          <a:stretch/>
        </p:blipFill>
        <p:spPr>
          <a:xfrm>
            <a:off x="646111" y="1366982"/>
            <a:ext cx="6909234" cy="445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13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7FDCE-1546-48A1-BEE8-43FDEDAE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7851"/>
          </a:xfrm>
        </p:spPr>
        <p:txBody>
          <a:bodyPr/>
          <a:lstStyle/>
          <a:p>
            <a:r>
              <a:rPr lang="ru-RU" sz="3600" b="1" dirty="0"/>
              <a:t>Механистические структуры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1576C0-332F-4CC0-9F03-4789B6726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0218" y="1293090"/>
            <a:ext cx="3870036" cy="5112191"/>
          </a:xfrm>
        </p:spPr>
        <p:txBody>
          <a:bodyPr>
            <a:normAutofit/>
          </a:bodyPr>
          <a:lstStyle/>
          <a:p>
            <a:r>
              <a:rPr lang="ru-RU" u="sng" dirty="0" err="1"/>
              <a:t>Дивизиональная</a:t>
            </a:r>
            <a:r>
              <a:rPr lang="ru-RU" u="sng" dirty="0"/>
              <a:t> структуризация </a:t>
            </a:r>
            <a:r>
              <a:rPr lang="ru-RU" dirty="0"/>
              <a:t>— это процесс деления организации на отдельные элементы, специализирующиеся по рынкам сбыта.</a:t>
            </a:r>
          </a:p>
          <a:p>
            <a:r>
              <a:rPr lang="ru-RU" u="sng" dirty="0"/>
              <a:t>Территориальная структуризация </a:t>
            </a:r>
            <a:r>
              <a:rPr lang="ru-RU" dirty="0"/>
              <a:t>— это процесс деления организации на отдельные элементы, в которых группируется вся деятельность ее на данной территории.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C957C4-F3E8-4C7B-9D29-2C73E6895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78" t="28552" r="32955" b="36970"/>
          <a:stretch/>
        </p:blipFill>
        <p:spPr>
          <a:xfrm>
            <a:off x="646111" y="1431636"/>
            <a:ext cx="7194548" cy="380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81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7FDCE-1546-48A1-BEE8-43FDEDAE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7851"/>
          </a:xfrm>
        </p:spPr>
        <p:txBody>
          <a:bodyPr/>
          <a:lstStyle/>
          <a:p>
            <a:r>
              <a:rPr lang="ru-RU" sz="3600" b="1" dirty="0"/>
              <a:t>Органические структуры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1576C0-332F-4CC0-9F03-4789B6726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3345" y="1533237"/>
            <a:ext cx="3786909" cy="4701308"/>
          </a:xfrm>
        </p:spPr>
        <p:txBody>
          <a:bodyPr>
            <a:normAutofit/>
          </a:bodyPr>
          <a:lstStyle/>
          <a:p>
            <a:r>
              <a:rPr lang="ru-RU" u="sng" dirty="0"/>
              <a:t>Проектное управление </a:t>
            </a:r>
            <a:r>
              <a:rPr lang="ru-RU" dirty="0"/>
              <a:t>— это управление некоторыми видами деятельности в организации, которые требуют постоянного руководства в условиях строгих ограничений по затратам, срокам и качеству работ.</a:t>
            </a:r>
          </a:p>
        </p:txBody>
      </p:sp>
      <p:pic>
        <p:nvPicPr>
          <p:cNvPr id="1026" name="Picture 2" descr="https://cf2.ppt-online.org/files2/slide/f/f6TYGDQcdsHNarW48iCqyuZV3eAKxt1LzmwBjkEvUP/slide-45.jpg">
            <a:extLst>
              <a:ext uri="{FF2B5EF4-FFF2-40B4-BE49-F238E27FC236}">
                <a16:creationId xmlns:a16="http://schemas.microsoft.com/office/drawing/2014/main" id="{95164E5C-F2BC-4E60-A5E0-4259A03E93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4" t="15903" r="10964" b="3434"/>
          <a:stretch/>
        </p:blipFill>
        <p:spPr bwMode="auto">
          <a:xfrm>
            <a:off x="688111" y="1227810"/>
            <a:ext cx="6881089" cy="517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200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7FDCE-1546-48A1-BEE8-43FDEDAE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7851"/>
          </a:xfrm>
        </p:spPr>
        <p:txBody>
          <a:bodyPr/>
          <a:lstStyle/>
          <a:p>
            <a:r>
              <a:rPr lang="ru-RU" sz="3600" b="1" dirty="0"/>
              <a:t>Органические структуры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1576C0-332F-4CC0-9F03-4789B6726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3345" y="1533237"/>
            <a:ext cx="3786909" cy="4701308"/>
          </a:xfrm>
        </p:spPr>
        <p:txBody>
          <a:bodyPr>
            <a:normAutofit/>
          </a:bodyPr>
          <a:lstStyle/>
          <a:p>
            <a:r>
              <a:rPr lang="ru-RU" dirty="0"/>
              <a:t>Под </a:t>
            </a:r>
            <a:r>
              <a:rPr lang="ru-RU" u="sng" dirty="0"/>
              <a:t>матричной структурой </a:t>
            </a:r>
            <a:r>
              <a:rPr lang="ru-RU" dirty="0"/>
              <a:t>управления понимается такой вид структуры, при которой члены проектного подразделения подчиняются как руководителю проекта (проектного подразделения), так и руководителям функциональных подразделений, в которых они работают на постоянной основе.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6E7420-12BC-49FE-8237-77ACAF13AF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06" t="23569" r="29318" b="30640"/>
          <a:stretch/>
        </p:blipFill>
        <p:spPr>
          <a:xfrm>
            <a:off x="563418" y="1311564"/>
            <a:ext cx="7358774" cy="445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297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100</TotalTime>
  <Words>1002</Words>
  <Application>Microsoft Office PowerPoint</Application>
  <PresentationFormat>Широкоэкранный</PresentationFormat>
  <Paragraphs>110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Century Gothic</vt:lpstr>
      <vt:lpstr>Wingdings 3</vt:lpstr>
      <vt:lpstr>Ион</vt:lpstr>
      <vt:lpstr>Сущность структурного подхода к изучению организации</vt:lpstr>
      <vt:lpstr>План</vt:lpstr>
      <vt:lpstr>Структура организации</vt:lpstr>
      <vt:lpstr>Структуры организаций отличаются</vt:lpstr>
      <vt:lpstr>Структурный подход к изучению организаций предполагает описание:</vt:lpstr>
      <vt:lpstr>Формальная и неформальная организации </vt:lpstr>
      <vt:lpstr>Вертикальное разделение труда</vt:lpstr>
      <vt:lpstr>Горизонтальное разделение труда</vt:lpstr>
      <vt:lpstr>Масштаб и глубина работ</vt:lpstr>
      <vt:lpstr>Формула Грейкунаса  и норма управляемости</vt:lpstr>
      <vt:lpstr>Норма управляемости</vt:lpstr>
      <vt:lpstr>На модель управляемости влияют:</vt:lpstr>
      <vt:lpstr>Департаментализация</vt:lpstr>
      <vt:lpstr>Централизация и децентрализация</vt:lpstr>
      <vt:lpstr>Соотношение централизации и децентрализации </vt:lpstr>
      <vt:lpstr>Делегировании полномочий и ответственности </vt:lpstr>
      <vt:lpstr>Основные принципы делегирования полномочий</vt:lpstr>
      <vt:lpstr>Механистические структуры</vt:lpstr>
      <vt:lpstr>Механистические структуры</vt:lpstr>
      <vt:lpstr>Механистические структуры</vt:lpstr>
      <vt:lpstr>Механистические структуры</vt:lpstr>
      <vt:lpstr>Механистические структуры</vt:lpstr>
      <vt:lpstr>Органические структуры</vt:lpstr>
      <vt:lpstr>Органические структуры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Сущность структурного подхода к изучению организации</dc:title>
  <dc:creator>Инна Попова</dc:creator>
  <cp:lastModifiedBy>Инна Попова</cp:lastModifiedBy>
  <cp:revision>15</cp:revision>
  <dcterms:created xsi:type="dcterms:W3CDTF">2022-03-21T00:25:11Z</dcterms:created>
  <dcterms:modified xsi:type="dcterms:W3CDTF">2022-03-28T11:23:54Z</dcterms:modified>
</cp:coreProperties>
</file>