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29"/>
  </p:notesMasterIdLst>
  <p:sldIdLst>
    <p:sldId id="256" r:id="rId2"/>
    <p:sldId id="284" r:id="rId3"/>
    <p:sldId id="259" r:id="rId4"/>
    <p:sldId id="260" r:id="rId5"/>
    <p:sldId id="262" r:id="rId6"/>
    <p:sldId id="263" r:id="rId7"/>
    <p:sldId id="261" r:id="rId8"/>
    <p:sldId id="264" r:id="rId9"/>
    <p:sldId id="266" r:id="rId10"/>
    <p:sldId id="267" r:id="rId11"/>
    <p:sldId id="268" r:id="rId12"/>
    <p:sldId id="269" r:id="rId13"/>
    <p:sldId id="291" r:id="rId14"/>
    <p:sldId id="270" r:id="rId15"/>
    <p:sldId id="275" r:id="rId16"/>
    <p:sldId id="276" r:id="rId17"/>
    <p:sldId id="277" r:id="rId18"/>
    <p:sldId id="283" r:id="rId19"/>
    <p:sldId id="278" r:id="rId20"/>
    <p:sldId id="279" r:id="rId21"/>
    <p:sldId id="280" r:id="rId22"/>
    <p:sldId id="281" r:id="rId23"/>
    <p:sldId id="282" r:id="rId24"/>
    <p:sldId id="271" r:id="rId25"/>
    <p:sldId id="272" r:id="rId26"/>
    <p:sldId id="273" r:id="rId27"/>
    <p:sldId id="27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7CDE8-0232-426E-9EA9-1D1B4B8FEF9E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8EE70-4F00-4897-9EEA-0F1214A56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86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8EE70-4F00-4897-9EEA-0F1214A56D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9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026"/>
          <p:cNvGrpSpPr>
            <a:grpSpLocks/>
          </p:cNvGrpSpPr>
          <p:nvPr/>
        </p:nvGrpSpPr>
        <p:grpSpPr bwMode="auto">
          <a:xfrm>
            <a:off x="2779184" y="-395288"/>
            <a:ext cx="6637867" cy="5749926"/>
            <a:chOff x="1313" y="-249"/>
            <a:chExt cx="3136" cy="3622"/>
          </a:xfrm>
        </p:grpSpPr>
        <p:sp>
          <p:nvSpPr>
            <p:cNvPr id="15363" name="Arc 1027"/>
            <p:cNvSpPr>
              <a:spLocks/>
            </p:cNvSpPr>
            <p:nvPr/>
          </p:nvSpPr>
          <p:spPr bwMode="ltGray">
            <a:xfrm rot="18900000">
              <a:off x="1313" y="-249"/>
              <a:ext cx="3136" cy="3135"/>
            </a:xfrm>
            <a:custGeom>
              <a:avLst/>
              <a:gdLst>
                <a:gd name="G0" fmla="+- 7 0 0"/>
                <a:gd name="G1" fmla="+- 21600 0 0"/>
                <a:gd name="G2" fmla="+- 21600 0 0"/>
                <a:gd name="T0" fmla="*/ 0 w 21607"/>
                <a:gd name="T1" fmla="*/ 0 h 21600"/>
                <a:gd name="T2" fmla="*/ 21607 w 21607"/>
                <a:gd name="T3" fmla="*/ 21593 h 21600"/>
                <a:gd name="T4" fmla="*/ 7 w 2160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7" h="21600" fill="none" extrusionOk="0">
                  <a:moveTo>
                    <a:pt x="0" y="0"/>
                  </a:moveTo>
                  <a:cubicBezTo>
                    <a:pt x="2" y="0"/>
                    <a:pt x="4" y="-1"/>
                    <a:pt x="7" y="0"/>
                  </a:cubicBezTo>
                  <a:cubicBezTo>
                    <a:pt x="11933" y="0"/>
                    <a:pt x="21603" y="9666"/>
                    <a:pt x="21606" y="21593"/>
                  </a:cubicBezTo>
                </a:path>
                <a:path w="21607" h="21600" stroke="0" extrusionOk="0">
                  <a:moveTo>
                    <a:pt x="0" y="0"/>
                  </a:moveTo>
                  <a:cubicBezTo>
                    <a:pt x="2" y="0"/>
                    <a:pt x="4" y="-1"/>
                    <a:pt x="7" y="0"/>
                  </a:cubicBezTo>
                  <a:cubicBezTo>
                    <a:pt x="11933" y="0"/>
                    <a:pt x="21603" y="9666"/>
                    <a:pt x="21606" y="21593"/>
                  </a:cubicBezTo>
                  <a:lnTo>
                    <a:pt x="7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4" name="Arc 1028"/>
            <p:cNvSpPr>
              <a:spLocks/>
            </p:cNvSpPr>
            <p:nvPr/>
          </p:nvSpPr>
          <p:spPr bwMode="ltGray">
            <a:xfrm rot="18900000">
              <a:off x="1349" y="-162"/>
              <a:ext cx="3037" cy="3056"/>
            </a:xfrm>
            <a:custGeom>
              <a:avLst/>
              <a:gdLst>
                <a:gd name="G0" fmla="+- 0 0 0"/>
                <a:gd name="G1" fmla="+- 21053 0 0"/>
                <a:gd name="G2" fmla="+- 21600 0 0"/>
                <a:gd name="T0" fmla="*/ 4831 w 20922"/>
                <a:gd name="T1" fmla="*/ 0 h 21053"/>
                <a:gd name="T2" fmla="*/ 20922 w 20922"/>
                <a:gd name="T3" fmla="*/ 15685 h 21053"/>
                <a:gd name="T4" fmla="*/ 0 w 20922"/>
                <a:gd name="T5" fmla="*/ 21053 h 2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22" h="21053" fill="none" extrusionOk="0">
                  <a:moveTo>
                    <a:pt x="4830" y="0"/>
                  </a:moveTo>
                  <a:cubicBezTo>
                    <a:pt x="12706" y="1807"/>
                    <a:pt x="18914" y="7858"/>
                    <a:pt x="20922" y="15684"/>
                  </a:cubicBezTo>
                </a:path>
                <a:path w="20922" h="21053" stroke="0" extrusionOk="0">
                  <a:moveTo>
                    <a:pt x="4830" y="0"/>
                  </a:moveTo>
                  <a:cubicBezTo>
                    <a:pt x="12706" y="1807"/>
                    <a:pt x="18914" y="7858"/>
                    <a:pt x="20922" y="15684"/>
                  </a:cubicBezTo>
                  <a:lnTo>
                    <a:pt x="0" y="2105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5" name="Arc 1029"/>
            <p:cNvSpPr>
              <a:spLocks/>
            </p:cNvSpPr>
            <p:nvPr/>
          </p:nvSpPr>
          <p:spPr bwMode="ltGray">
            <a:xfrm rot="18900000">
              <a:off x="1474" y="162"/>
              <a:ext cx="2752" cy="2792"/>
            </a:xfrm>
            <a:custGeom>
              <a:avLst/>
              <a:gdLst>
                <a:gd name="G0" fmla="+- 0 0 0"/>
                <a:gd name="G1" fmla="+- 19239 0 0"/>
                <a:gd name="G2" fmla="+- 21600 0 0"/>
                <a:gd name="T0" fmla="*/ 9819 w 18966"/>
                <a:gd name="T1" fmla="*/ 0 h 19239"/>
                <a:gd name="T2" fmla="*/ 18966 w 18966"/>
                <a:gd name="T3" fmla="*/ 8902 h 19239"/>
                <a:gd name="T4" fmla="*/ 0 w 18966"/>
                <a:gd name="T5" fmla="*/ 19239 h 19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66" h="19239" fill="none" extrusionOk="0">
                  <a:moveTo>
                    <a:pt x="9819" y="-1"/>
                  </a:moveTo>
                  <a:cubicBezTo>
                    <a:pt x="13695" y="1978"/>
                    <a:pt x="16883" y="5080"/>
                    <a:pt x="18965" y="8902"/>
                  </a:cubicBezTo>
                </a:path>
                <a:path w="18966" h="19239" stroke="0" extrusionOk="0">
                  <a:moveTo>
                    <a:pt x="9819" y="-1"/>
                  </a:moveTo>
                  <a:cubicBezTo>
                    <a:pt x="13695" y="1978"/>
                    <a:pt x="16883" y="5080"/>
                    <a:pt x="18965" y="8902"/>
                  </a:cubicBezTo>
                  <a:lnTo>
                    <a:pt x="0" y="1923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6" name="Arc 1030"/>
            <p:cNvSpPr>
              <a:spLocks/>
            </p:cNvSpPr>
            <p:nvPr/>
          </p:nvSpPr>
          <p:spPr bwMode="ltGray">
            <a:xfrm rot="18900000">
              <a:off x="1678" y="510"/>
              <a:ext cx="2432" cy="2498"/>
            </a:xfrm>
            <a:custGeom>
              <a:avLst/>
              <a:gdLst>
                <a:gd name="G0" fmla="+- 0 0 0"/>
                <a:gd name="G1" fmla="+- 17212 0 0"/>
                <a:gd name="G2" fmla="+- 21600 0 0"/>
                <a:gd name="T0" fmla="*/ 13050 w 16754"/>
                <a:gd name="T1" fmla="*/ 0 h 17212"/>
                <a:gd name="T2" fmla="*/ 16754 w 16754"/>
                <a:gd name="T3" fmla="*/ 3579 h 17212"/>
                <a:gd name="T4" fmla="*/ 0 w 16754"/>
                <a:gd name="T5" fmla="*/ 17212 h 17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54" h="17212" fill="none" extrusionOk="0">
                  <a:moveTo>
                    <a:pt x="13050" y="-1"/>
                  </a:moveTo>
                  <a:cubicBezTo>
                    <a:pt x="14423" y="1040"/>
                    <a:pt x="15666" y="2242"/>
                    <a:pt x="16754" y="3578"/>
                  </a:cubicBezTo>
                </a:path>
                <a:path w="16754" h="17212" stroke="0" extrusionOk="0">
                  <a:moveTo>
                    <a:pt x="13050" y="-1"/>
                  </a:moveTo>
                  <a:cubicBezTo>
                    <a:pt x="14423" y="1040"/>
                    <a:pt x="15666" y="2242"/>
                    <a:pt x="16754" y="3578"/>
                  </a:cubicBezTo>
                  <a:lnTo>
                    <a:pt x="0" y="172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7" name="Arc 1031"/>
            <p:cNvSpPr>
              <a:spLocks/>
            </p:cNvSpPr>
            <p:nvPr/>
          </p:nvSpPr>
          <p:spPr bwMode="ltGray">
            <a:xfrm rot="18900000">
              <a:off x="1446" y="57"/>
              <a:ext cx="2900" cy="29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8" name="Arc 1032"/>
            <p:cNvSpPr>
              <a:spLocks/>
            </p:cNvSpPr>
            <p:nvPr/>
          </p:nvSpPr>
          <p:spPr bwMode="ltGray">
            <a:xfrm rot="18900000">
              <a:off x="1478" y="137"/>
              <a:ext cx="2809" cy="2826"/>
            </a:xfrm>
            <a:custGeom>
              <a:avLst/>
              <a:gdLst>
                <a:gd name="G0" fmla="+- 0 0 0"/>
                <a:gd name="G1" fmla="+- 21052 0 0"/>
                <a:gd name="G2" fmla="+- 21600 0 0"/>
                <a:gd name="T0" fmla="*/ 4833 w 20924"/>
                <a:gd name="T1" fmla="*/ 0 h 21052"/>
                <a:gd name="T2" fmla="*/ 20924 w 20924"/>
                <a:gd name="T3" fmla="*/ 15689 h 21052"/>
                <a:gd name="T4" fmla="*/ 0 w 20924"/>
                <a:gd name="T5" fmla="*/ 21052 h 2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24" h="21052" fill="none" extrusionOk="0">
                  <a:moveTo>
                    <a:pt x="4833" y="-1"/>
                  </a:moveTo>
                  <a:cubicBezTo>
                    <a:pt x="12709" y="1807"/>
                    <a:pt x="18917" y="7861"/>
                    <a:pt x="20923" y="15689"/>
                  </a:cubicBezTo>
                </a:path>
                <a:path w="20924" h="21052" stroke="0" extrusionOk="0">
                  <a:moveTo>
                    <a:pt x="4833" y="-1"/>
                  </a:moveTo>
                  <a:cubicBezTo>
                    <a:pt x="12709" y="1807"/>
                    <a:pt x="18917" y="7861"/>
                    <a:pt x="20923" y="15689"/>
                  </a:cubicBezTo>
                  <a:lnTo>
                    <a:pt x="0" y="21052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9" name="Arc 1033"/>
            <p:cNvSpPr>
              <a:spLocks/>
            </p:cNvSpPr>
            <p:nvPr/>
          </p:nvSpPr>
          <p:spPr bwMode="ltGray">
            <a:xfrm rot="18900000">
              <a:off x="1608" y="427"/>
              <a:ext cx="2547" cy="2583"/>
            </a:xfrm>
            <a:custGeom>
              <a:avLst/>
              <a:gdLst>
                <a:gd name="G0" fmla="+- 0 0 0"/>
                <a:gd name="G1" fmla="+- 19237 0 0"/>
                <a:gd name="G2" fmla="+- 21600 0 0"/>
                <a:gd name="T0" fmla="*/ 9823 w 18970"/>
                <a:gd name="T1" fmla="*/ 0 h 19237"/>
                <a:gd name="T2" fmla="*/ 18970 w 18970"/>
                <a:gd name="T3" fmla="*/ 8907 h 19237"/>
                <a:gd name="T4" fmla="*/ 0 w 18970"/>
                <a:gd name="T5" fmla="*/ 19237 h 19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70" h="19237" fill="none" extrusionOk="0">
                  <a:moveTo>
                    <a:pt x="9823" y="-1"/>
                  </a:moveTo>
                  <a:cubicBezTo>
                    <a:pt x="13699" y="1979"/>
                    <a:pt x="16888" y="5084"/>
                    <a:pt x="18969" y="8907"/>
                  </a:cubicBezTo>
                </a:path>
                <a:path w="18970" h="19237" stroke="0" extrusionOk="0">
                  <a:moveTo>
                    <a:pt x="9823" y="-1"/>
                  </a:moveTo>
                  <a:cubicBezTo>
                    <a:pt x="13699" y="1979"/>
                    <a:pt x="16888" y="5084"/>
                    <a:pt x="18969" y="8907"/>
                  </a:cubicBezTo>
                  <a:lnTo>
                    <a:pt x="0" y="19237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70" name="Arc 1034"/>
            <p:cNvSpPr>
              <a:spLocks/>
            </p:cNvSpPr>
            <p:nvPr/>
          </p:nvSpPr>
          <p:spPr bwMode="ltGray">
            <a:xfrm rot="18900000">
              <a:off x="1783" y="749"/>
              <a:ext cx="2249" cy="2311"/>
            </a:xfrm>
            <a:custGeom>
              <a:avLst/>
              <a:gdLst>
                <a:gd name="G0" fmla="+- 0 0 0"/>
                <a:gd name="G1" fmla="+- 17213 0 0"/>
                <a:gd name="G2" fmla="+- 21600 0 0"/>
                <a:gd name="T0" fmla="*/ 13049 w 16754"/>
                <a:gd name="T1" fmla="*/ 0 h 17213"/>
                <a:gd name="T2" fmla="*/ 16754 w 16754"/>
                <a:gd name="T3" fmla="*/ 3580 h 17213"/>
                <a:gd name="T4" fmla="*/ 0 w 16754"/>
                <a:gd name="T5" fmla="*/ 17213 h 17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54" h="17213" fill="none" extrusionOk="0">
                  <a:moveTo>
                    <a:pt x="13048" y="0"/>
                  </a:moveTo>
                  <a:cubicBezTo>
                    <a:pt x="14422" y="1041"/>
                    <a:pt x="15666" y="2243"/>
                    <a:pt x="16754" y="3579"/>
                  </a:cubicBezTo>
                </a:path>
                <a:path w="16754" h="17213" stroke="0" extrusionOk="0">
                  <a:moveTo>
                    <a:pt x="13048" y="0"/>
                  </a:moveTo>
                  <a:cubicBezTo>
                    <a:pt x="14422" y="1041"/>
                    <a:pt x="15666" y="2243"/>
                    <a:pt x="16754" y="3579"/>
                  </a:cubicBezTo>
                  <a:lnTo>
                    <a:pt x="0" y="1721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71" name="Arc 1035"/>
            <p:cNvSpPr>
              <a:spLocks/>
            </p:cNvSpPr>
            <p:nvPr/>
          </p:nvSpPr>
          <p:spPr bwMode="ltGray">
            <a:xfrm rot="18900000">
              <a:off x="2239" y="2089"/>
              <a:ext cx="1284" cy="128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</p:grpSp>
      <p:sp>
        <p:nvSpPr>
          <p:cNvPr id="15372" name="Rectangle 1036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3770313"/>
            <a:ext cx="10363200" cy="1143000"/>
          </a:xfrm>
        </p:spPr>
        <p:txBody>
          <a:bodyPr anchor="b"/>
          <a:lstStyle>
            <a:lvl1pPr algn="ctr">
              <a:defRPr/>
            </a:lvl1pPr>
          </a:lstStyle>
          <a:p>
            <a:pPr lvl="0"/>
            <a:r>
              <a:rPr lang="ru-RU" altLang="ru-RU" noProof="0"/>
              <a:t>Щелчок правит образец заголовка</a:t>
            </a:r>
          </a:p>
        </p:txBody>
      </p:sp>
      <p:sp>
        <p:nvSpPr>
          <p:cNvPr id="15373" name="Rectangle 103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4906963"/>
            <a:ext cx="8534400" cy="1752600"/>
          </a:xfrm>
        </p:spPr>
        <p:txBody>
          <a:bodyPr anchor="b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ru-RU" altLang="ru-RU" noProof="0"/>
              <a:t>Щелчок правит образец подзаголовка</a:t>
            </a:r>
          </a:p>
        </p:txBody>
      </p:sp>
      <p:sp>
        <p:nvSpPr>
          <p:cNvPr id="15374" name="Rectangle 1038"/>
          <p:cNvSpPr>
            <a:spLocks noGrp="1" noChangeArrowheads="1"/>
          </p:cNvSpPr>
          <p:nvPr>
            <p:ph type="dt" sz="quarter" idx="2"/>
          </p:nvPr>
        </p:nvSpPr>
        <p:spPr>
          <a:xfrm>
            <a:off x="664633" y="9525"/>
            <a:ext cx="25400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5375" name="Rectangle 1039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9525"/>
            <a:ext cx="38608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5376" name="Rectangle 104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970433" y="9525"/>
            <a:ext cx="25400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fld id="{035B2A6C-745A-406F-9913-4A1AA1D3A6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2844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EBA22-C3DD-4A3A-AD44-F7CA97C1AD5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6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B7292-6D40-4E35-B534-C131519330DC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95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70051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53251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BB897-479A-48F8-B46C-4B6FE33BAE50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19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5DDE9-BA86-4F12-8507-4351163ED4EF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45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785D7-4918-4BE6-83D6-4777299AB9D1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14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B77049-BD6F-4692-BE59-19133D2126C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60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2B381-2B1E-4D8F-95B6-24AB4B4FEC9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8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3B1E6-522F-4D7B-ACFD-11CF9A80B49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91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233EE-03AD-402C-B45F-FD3542C34747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8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42451" y="609600"/>
            <a:ext cx="25908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0051" y="609600"/>
            <a:ext cx="75692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9E379-BC78-47D6-9D88-3E6976543048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4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88385" y="249239"/>
            <a:ext cx="1509183" cy="6345237"/>
            <a:chOff x="89" y="157"/>
            <a:chExt cx="713" cy="3997"/>
          </a:xfrm>
        </p:grpSpPr>
        <p:sp>
          <p:nvSpPr>
            <p:cNvPr id="14339" name="Arc 3"/>
            <p:cNvSpPr>
              <a:spLocks/>
            </p:cNvSpPr>
            <p:nvPr/>
          </p:nvSpPr>
          <p:spPr bwMode="ltGray">
            <a:xfrm rot="2700000">
              <a:off x="347" y="157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0" name="Arc 4"/>
            <p:cNvSpPr>
              <a:spLocks/>
            </p:cNvSpPr>
            <p:nvPr/>
          </p:nvSpPr>
          <p:spPr bwMode="ltGray">
            <a:xfrm rot="2700000">
              <a:off x="342" y="162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1" name="Arc 5"/>
            <p:cNvSpPr>
              <a:spLocks/>
            </p:cNvSpPr>
            <p:nvPr/>
          </p:nvSpPr>
          <p:spPr bwMode="ltGray">
            <a:xfrm rot="2700000">
              <a:off x="339" y="188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2" name="Arc 6"/>
            <p:cNvSpPr>
              <a:spLocks/>
            </p:cNvSpPr>
            <p:nvPr/>
          </p:nvSpPr>
          <p:spPr bwMode="ltGray">
            <a:xfrm rot="2700000">
              <a:off x="334" y="206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3" name="Arc 7"/>
            <p:cNvSpPr>
              <a:spLocks/>
            </p:cNvSpPr>
            <p:nvPr/>
          </p:nvSpPr>
          <p:spPr bwMode="ltGray">
            <a:xfrm rot="2700000">
              <a:off x="293" y="271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4" name="Arc 8"/>
            <p:cNvSpPr>
              <a:spLocks/>
            </p:cNvSpPr>
            <p:nvPr/>
          </p:nvSpPr>
          <p:spPr bwMode="ltGray">
            <a:xfrm rot="2700000">
              <a:off x="347" y="939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5" name="Arc 9"/>
            <p:cNvSpPr>
              <a:spLocks/>
            </p:cNvSpPr>
            <p:nvPr/>
          </p:nvSpPr>
          <p:spPr bwMode="ltGray">
            <a:xfrm rot="2700000">
              <a:off x="342" y="944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6" name="Arc 10"/>
            <p:cNvSpPr>
              <a:spLocks/>
            </p:cNvSpPr>
            <p:nvPr/>
          </p:nvSpPr>
          <p:spPr bwMode="ltGray">
            <a:xfrm rot="2700000">
              <a:off x="339" y="970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7" name="Arc 11"/>
            <p:cNvSpPr>
              <a:spLocks/>
            </p:cNvSpPr>
            <p:nvPr/>
          </p:nvSpPr>
          <p:spPr bwMode="ltGray">
            <a:xfrm rot="2700000">
              <a:off x="334" y="988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8" name="Arc 12"/>
            <p:cNvSpPr>
              <a:spLocks/>
            </p:cNvSpPr>
            <p:nvPr/>
          </p:nvSpPr>
          <p:spPr bwMode="ltGray">
            <a:xfrm rot="2700000">
              <a:off x="293" y="1056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9" name="Arc 13"/>
            <p:cNvSpPr>
              <a:spLocks/>
            </p:cNvSpPr>
            <p:nvPr/>
          </p:nvSpPr>
          <p:spPr bwMode="ltGray">
            <a:xfrm rot="2700000">
              <a:off x="347" y="1727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0" name="Arc 14"/>
            <p:cNvSpPr>
              <a:spLocks/>
            </p:cNvSpPr>
            <p:nvPr/>
          </p:nvSpPr>
          <p:spPr bwMode="ltGray">
            <a:xfrm rot="2700000">
              <a:off x="347" y="2518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1" name="Arc 15"/>
            <p:cNvSpPr>
              <a:spLocks/>
            </p:cNvSpPr>
            <p:nvPr/>
          </p:nvSpPr>
          <p:spPr bwMode="ltGray">
            <a:xfrm rot="2700000">
              <a:off x="342" y="2523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2" name="Arc 16"/>
            <p:cNvSpPr>
              <a:spLocks/>
            </p:cNvSpPr>
            <p:nvPr/>
          </p:nvSpPr>
          <p:spPr bwMode="ltGray">
            <a:xfrm rot="2700000">
              <a:off x="339" y="2549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3" name="Arc 17"/>
            <p:cNvSpPr>
              <a:spLocks/>
            </p:cNvSpPr>
            <p:nvPr/>
          </p:nvSpPr>
          <p:spPr bwMode="ltGray">
            <a:xfrm rot="2700000">
              <a:off x="334" y="2567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4" name="Arc 18"/>
            <p:cNvSpPr>
              <a:spLocks/>
            </p:cNvSpPr>
            <p:nvPr/>
          </p:nvSpPr>
          <p:spPr bwMode="ltGray">
            <a:xfrm rot="2700000">
              <a:off x="293" y="2632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5" name="Arc 19"/>
            <p:cNvSpPr>
              <a:spLocks/>
            </p:cNvSpPr>
            <p:nvPr/>
          </p:nvSpPr>
          <p:spPr bwMode="ltGray">
            <a:xfrm rot="2700000">
              <a:off x="347" y="3303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6" name="Arc 20"/>
            <p:cNvSpPr>
              <a:spLocks/>
            </p:cNvSpPr>
            <p:nvPr/>
          </p:nvSpPr>
          <p:spPr bwMode="ltGray">
            <a:xfrm rot="18900000">
              <a:off x="89" y="553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7" name="Arc 21"/>
            <p:cNvSpPr>
              <a:spLocks/>
            </p:cNvSpPr>
            <p:nvPr/>
          </p:nvSpPr>
          <p:spPr bwMode="ltGray">
            <a:xfrm rot="18900000">
              <a:off x="98" y="560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8" name="Arc 22"/>
            <p:cNvSpPr>
              <a:spLocks/>
            </p:cNvSpPr>
            <p:nvPr/>
          </p:nvSpPr>
          <p:spPr bwMode="ltGray">
            <a:xfrm rot="18900000">
              <a:off x="139" y="581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9" name="Arc 23"/>
            <p:cNvSpPr>
              <a:spLocks/>
            </p:cNvSpPr>
            <p:nvPr/>
          </p:nvSpPr>
          <p:spPr bwMode="ltGray">
            <a:xfrm rot="18900000">
              <a:off x="197" y="602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0" name="Arc 24"/>
            <p:cNvSpPr>
              <a:spLocks/>
            </p:cNvSpPr>
            <p:nvPr/>
          </p:nvSpPr>
          <p:spPr bwMode="ltGray">
            <a:xfrm rot="18900000">
              <a:off x="389" y="672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1" name="Arc 25"/>
            <p:cNvSpPr>
              <a:spLocks/>
            </p:cNvSpPr>
            <p:nvPr/>
          </p:nvSpPr>
          <p:spPr bwMode="ltGray">
            <a:xfrm rot="18900000">
              <a:off x="95" y="1335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2" name="Arc 26"/>
            <p:cNvSpPr>
              <a:spLocks/>
            </p:cNvSpPr>
            <p:nvPr/>
          </p:nvSpPr>
          <p:spPr bwMode="ltGray">
            <a:xfrm rot="18900000">
              <a:off x="104" y="1342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3" name="Arc 27"/>
            <p:cNvSpPr>
              <a:spLocks/>
            </p:cNvSpPr>
            <p:nvPr/>
          </p:nvSpPr>
          <p:spPr bwMode="ltGray">
            <a:xfrm rot="18900000">
              <a:off x="145" y="1363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4" name="Arc 28"/>
            <p:cNvSpPr>
              <a:spLocks/>
            </p:cNvSpPr>
            <p:nvPr/>
          </p:nvSpPr>
          <p:spPr bwMode="ltGray">
            <a:xfrm rot="18900000">
              <a:off x="200" y="1384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5" name="Arc 29"/>
            <p:cNvSpPr>
              <a:spLocks/>
            </p:cNvSpPr>
            <p:nvPr/>
          </p:nvSpPr>
          <p:spPr bwMode="ltGray">
            <a:xfrm rot="18900000">
              <a:off x="389" y="1454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6" name="Arc 30"/>
            <p:cNvSpPr>
              <a:spLocks/>
            </p:cNvSpPr>
            <p:nvPr/>
          </p:nvSpPr>
          <p:spPr bwMode="ltGray">
            <a:xfrm rot="2700000">
              <a:off x="342" y="1732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7" name="Arc 31"/>
            <p:cNvSpPr>
              <a:spLocks/>
            </p:cNvSpPr>
            <p:nvPr/>
          </p:nvSpPr>
          <p:spPr bwMode="ltGray">
            <a:xfrm rot="2700000">
              <a:off x="339" y="1758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8" name="Arc 32"/>
            <p:cNvSpPr>
              <a:spLocks/>
            </p:cNvSpPr>
            <p:nvPr/>
          </p:nvSpPr>
          <p:spPr bwMode="ltGray">
            <a:xfrm rot="2700000">
              <a:off x="337" y="1776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9" name="Arc 33"/>
            <p:cNvSpPr>
              <a:spLocks/>
            </p:cNvSpPr>
            <p:nvPr/>
          </p:nvSpPr>
          <p:spPr bwMode="ltGray">
            <a:xfrm rot="2700000">
              <a:off x="293" y="1844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0" name="Arc 34"/>
            <p:cNvSpPr>
              <a:spLocks/>
            </p:cNvSpPr>
            <p:nvPr/>
          </p:nvSpPr>
          <p:spPr bwMode="ltGray">
            <a:xfrm rot="18900000">
              <a:off x="98" y="2123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1" name="Arc 35"/>
            <p:cNvSpPr>
              <a:spLocks/>
            </p:cNvSpPr>
            <p:nvPr/>
          </p:nvSpPr>
          <p:spPr bwMode="ltGray">
            <a:xfrm rot="18900000">
              <a:off x="113" y="2130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2" name="Arc 36"/>
            <p:cNvSpPr>
              <a:spLocks/>
            </p:cNvSpPr>
            <p:nvPr/>
          </p:nvSpPr>
          <p:spPr bwMode="ltGray">
            <a:xfrm rot="18900000">
              <a:off x="148" y="2151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3" name="Arc 37"/>
            <p:cNvSpPr>
              <a:spLocks/>
            </p:cNvSpPr>
            <p:nvPr/>
          </p:nvSpPr>
          <p:spPr bwMode="ltGray">
            <a:xfrm rot="18900000">
              <a:off x="203" y="2172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4" name="Arc 38"/>
            <p:cNvSpPr>
              <a:spLocks/>
            </p:cNvSpPr>
            <p:nvPr/>
          </p:nvSpPr>
          <p:spPr bwMode="ltGray">
            <a:xfrm rot="18900000">
              <a:off x="392" y="2242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5" name="Arc 39"/>
            <p:cNvSpPr>
              <a:spLocks/>
            </p:cNvSpPr>
            <p:nvPr/>
          </p:nvSpPr>
          <p:spPr bwMode="ltGray">
            <a:xfrm rot="18900000">
              <a:off x="95" y="2914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6" name="Arc 40"/>
            <p:cNvSpPr>
              <a:spLocks/>
            </p:cNvSpPr>
            <p:nvPr/>
          </p:nvSpPr>
          <p:spPr bwMode="ltGray">
            <a:xfrm rot="18900000">
              <a:off x="104" y="2921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7" name="Arc 41"/>
            <p:cNvSpPr>
              <a:spLocks/>
            </p:cNvSpPr>
            <p:nvPr/>
          </p:nvSpPr>
          <p:spPr bwMode="ltGray">
            <a:xfrm rot="18900000">
              <a:off x="145" y="2942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8" name="Arc 42"/>
            <p:cNvSpPr>
              <a:spLocks/>
            </p:cNvSpPr>
            <p:nvPr/>
          </p:nvSpPr>
          <p:spPr bwMode="ltGray">
            <a:xfrm rot="18900000">
              <a:off x="203" y="2963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9" name="Arc 43"/>
            <p:cNvSpPr>
              <a:spLocks/>
            </p:cNvSpPr>
            <p:nvPr/>
          </p:nvSpPr>
          <p:spPr bwMode="ltGray">
            <a:xfrm rot="18900000">
              <a:off x="389" y="3033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0" name="Arc 44"/>
            <p:cNvSpPr>
              <a:spLocks/>
            </p:cNvSpPr>
            <p:nvPr/>
          </p:nvSpPr>
          <p:spPr bwMode="ltGray">
            <a:xfrm rot="2700000">
              <a:off x="342" y="3308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1" name="Arc 45"/>
            <p:cNvSpPr>
              <a:spLocks/>
            </p:cNvSpPr>
            <p:nvPr/>
          </p:nvSpPr>
          <p:spPr bwMode="ltGray">
            <a:xfrm rot="2700000">
              <a:off x="339" y="3334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2" name="Arc 46"/>
            <p:cNvSpPr>
              <a:spLocks/>
            </p:cNvSpPr>
            <p:nvPr/>
          </p:nvSpPr>
          <p:spPr bwMode="ltGray">
            <a:xfrm rot="2700000">
              <a:off x="334" y="3352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3" name="Arc 47"/>
            <p:cNvSpPr>
              <a:spLocks/>
            </p:cNvSpPr>
            <p:nvPr/>
          </p:nvSpPr>
          <p:spPr bwMode="ltGray">
            <a:xfrm rot="2700000">
              <a:off x="293" y="3420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4" name="Arc 48"/>
            <p:cNvSpPr>
              <a:spLocks/>
            </p:cNvSpPr>
            <p:nvPr/>
          </p:nvSpPr>
          <p:spPr bwMode="ltGray">
            <a:xfrm rot="18900000">
              <a:off x="95" y="3699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5" name="Arc 49"/>
            <p:cNvSpPr>
              <a:spLocks/>
            </p:cNvSpPr>
            <p:nvPr/>
          </p:nvSpPr>
          <p:spPr bwMode="ltGray">
            <a:xfrm rot="18900000">
              <a:off x="104" y="3706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6" name="Arc 50"/>
            <p:cNvSpPr>
              <a:spLocks/>
            </p:cNvSpPr>
            <p:nvPr/>
          </p:nvSpPr>
          <p:spPr bwMode="ltGray">
            <a:xfrm rot="18900000">
              <a:off x="145" y="3727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7" name="Arc 51"/>
            <p:cNvSpPr>
              <a:spLocks/>
            </p:cNvSpPr>
            <p:nvPr/>
          </p:nvSpPr>
          <p:spPr bwMode="ltGray">
            <a:xfrm rot="18900000">
              <a:off x="200" y="3748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8" name="Arc 52"/>
            <p:cNvSpPr>
              <a:spLocks/>
            </p:cNvSpPr>
            <p:nvPr/>
          </p:nvSpPr>
          <p:spPr bwMode="ltGray">
            <a:xfrm rot="18900000">
              <a:off x="389" y="3818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</p:grpSp>
      <p:sp>
        <p:nvSpPr>
          <p:cNvPr id="14389" name="Rectangle 53"/>
          <p:cNvSpPr>
            <a:spLocks noGrp="1" noChangeArrowheads="1"/>
          </p:cNvSpPr>
          <p:nvPr>
            <p:ph type="title"/>
          </p:nvPr>
        </p:nvSpPr>
        <p:spPr bwMode="auto">
          <a:xfrm>
            <a:off x="1670051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заголовка</a:t>
            </a:r>
          </a:p>
        </p:txBody>
      </p:sp>
      <p:sp>
        <p:nvSpPr>
          <p:cNvPr id="14390" name="Rectangle 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0051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4391" name="Rectangle 5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0051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4392" name="Rectangle 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21251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4393" name="Rectangle 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93251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B887A061-D1A8-44CF-997F-8AA27876F684}" type="slidenum">
              <a:rPr lang="ru-RU" altLang="ru-RU" smtClean="0">
                <a:solidFill>
                  <a:srgbClr val="FFFFFF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505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Monotype Sorts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72A3C-D834-4EB5-96EA-AE05EABFA9D2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Контроль за выполнением управленческих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DBFF32-94B1-4089-B9A3-155E70D2E758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42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994CB-DF16-4E6D-AEEB-103A796F9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Место контроля в системе УР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9D3A473-6282-46A4-99B2-B9698D86ED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111" t="29828" r="29289" b="18056"/>
          <a:stretch/>
        </p:blipFill>
        <p:spPr>
          <a:xfrm>
            <a:off x="2805343" y="1752600"/>
            <a:ext cx="7146524" cy="469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53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F893A-E9D0-44A8-9494-D82AD471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учета и контроля за реализацией 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DFFD53-6CB0-415A-91B4-8A1CB34A2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полноты, то есть ведение учета по всем подсистемам системы менеджмента;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динамичности, то есть учет показателей в динамике и использование результатов учета для анализа;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системности, то есть учет показателей системы менеджмента и ее внешней среды;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автоматизация учета на основе ЭВМ;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преемственности, применяемости и перспективности учета;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использование результатов учета в стимулировании качественного труда. </a:t>
            </a:r>
          </a:p>
        </p:txBody>
      </p:sp>
    </p:spTree>
    <p:extLst>
      <p:ext uri="{BB962C8B-B14F-4D97-AF65-F5344CB8AC3E}">
        <p14:creationId xmlns:p14="http://schemas.microsoft.com/office/powerpoint/2010/main" val="153076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2B20A-161A-4223-99C4-C21314643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УР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AF039D-EFA3-4A15-ABF0-BEA96BB3E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b="1" dirty="0">
                <a:solidFill>
                  <a:schemeClr val="tx1"/>
                </a:solidFill>
              </a:rPr>
              <a:t>по результатам </a:t>
            </a:r>
            <a:r>
              <a:rPr lang="ru-RU" sz="2400" dirty="0">
                <a:solidFill>
                  <a:schemeClr val="tx1"/>
                </a:solidFill>
              </a:rPr>
              <a:t>осуществляется на базе организационной, технической, экономической, финансовой и другой документации.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b="1" dirty="0">
                <a:solidFill>
                  <a:schemeClr val="tx1"/>
                </a:solidFill>
              </a:rPr>
              <a:t>по упреждению </a:t>
            </a:r>
            <a:r>
              <a:rPr lang="ru-RU" sz="2400" dirty="0">
                <a:solidFill>
                  <a:schemeClr val="tx1"/>
                </a:solidFill>
              </a:rPr>
              <a:t>осуществляется на базе норм, стандартов и правил до начала или в процессе разработки или реализации УР. </a:t>
            </a:r>
          </a:p>
        </p:txBody>
      </p:sp>
    </p:spTree>
    <p:extLst>
      <p:ext uri="{BB962C8B-B14F-4D97-AF65-F5344CB8AC3E}">
        <p14:creationId xmlns:p14="http://schemas.microsoft.com/office/powerpoint/2010/main" val="228548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C7ECF-E8B5-448B-B83D-27D82B9A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Типология контроля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9E7EA99-5BC0-412D-8E0C-3688C791B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0040" y="2326504"/>
            <a:ext cx="11184458" cy="2294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7254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00895-735C-4E61-BC2C-380F791E4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051" y="426128"/>
            <a:ext cx="10363200" cy="932155"/>
          </a:xfrm>
        </p:spPr>
        <p:txBody>
          <a:bodyPr/>
          <a:lstStyle/>
          <a:p>
            <a:pPr algn="ctr"/>
            <a:r>
              <a:rPr lang="ru-RU" dirty="0"/>
              <a:t>Виды контроля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333358-5BC0-458A-8910-07C544C68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84" t="30290" r="32645" b="32945"/>
          <a:stretch/>
        </p:blipFill>
        <p:spPr>
          <a:xfrm>
            <a:off x="3009530" y="1596364"/>
            <a:ext cx="7652551" cy="449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89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44591-F2A3-469D-8D36-5E8EB3D16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5716"/>
            <a:ext cx="1036320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Схема процесса контроля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DE2E306-4AB1-4EF6-AB2D-9874296F1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570" t="27796" r="19134" b="20424"/>
          <a:stretch/>
        </p:blipFill>
        <p:spPr>
          <a:xfrm>
            <a:off x="2154315" y="1126955"/>
            <a:ext cx="7883370" cy="518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03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20A6B-22D3-4AA9-A43D-2150FB34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Качество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E8779-92F3-4C78-95B7-B0EF85E6C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chemeClr val="tx1"/>
                </a:solidFill>
              </a:rPr>
              <a:t>Качество УР</a:t>
            </a:r>
            <a:r>
              <a:rPr lang="ru-RU" sz="2400" dirty="0">
                <a:solidFill>
                  <a:schemeClr val="tx1"/>
                </a:solidFill>
              </a:rPr>
              <a:t> – интегрированный показатель, включающий качество продукции, технологии, экономики, организации производства, профессионализма и культуры управленческих решений.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880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2BACE-4B9D-4B7C-8212-8D924500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Качество управленческой деятельности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1EA42A-CC98-4DE4-BFFC-0BE91E8D6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69" y="2133600"/>
            <a:ext cx="10097843" cy="377762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технологической</a:t>
            </a:r>
            <a:r>
              <a:rPr lang="ru-RU" dirty="0">
                <a:solidFill>
                  <a:schemeClr val="tx1"/>
                </a:solidFill>
              </a:rPr>
              <a:t> деятельности – это обеспечение технологической готовности компании к выпуску продукции заданного уровня качества при установленных сроках, объеме и конкурентоспособности. 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организационной</a:t>
            </a:r>
            <a:r>
              <a:rPr lang="ru-RU" dirty="0">
                <a:solidFill>
                  <a:schemeClr val="tx1"/>
                </a:solidFill>
              </a:rPr>
              <a:t> деятельности – это совершенствование и развитие регламентирования труда в организации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экономической</a:t>
            </a:r>
            <a:r>
              <a:rPr lang="ru-RU" dirty="0">
                <a:solidFill>
                  <a:schemeClr val="tx1"/>
                </a:solidFill>
              </a:rPr>
              <a:t> деятельности – это совокупность используемых методов анализа и синтеза экономических процессов (экономические модели, теория рисков, исследование операций и др.). </a:t>
            </a:r>
          </a:p>
        </p:txBody>
      </p:sp>
    </p:spTree>
    <p:extLst>
      <p:ext uri="{BB962C8B-B14F-4D97-AF65-F5344CB8AC3E}">
        <p14:creationId xmlns:p14="http://schemas.microsoft.com/office/powerpoint/2010/main" val="4011027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BD0DE-E48E-4AB6-AE61-69A04257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Оценка качества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AE82CC-E785-49E2-9A72-B21DC837C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Качество УР – это степень соответствия УР внутренним требованиям (стандартам) организации.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Качество измеряется в относительных единицах от 0 до 1. </a:t>
            </a:r>
          </a:p>
        </p:txBody>
      </p:sp>
    </p:spTree>
    <p:extLst>
      <p:ext uri="{BB962C8B-B14F-4D97-AF65-F5344CB8AC3E}">
        <p14:creationId xmlns:p14="http://schemas.microsoft.com/office/powerpoint/2010/main" val="3100210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35E61-ABA9-4708-A767-58A86D65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Эффективность управленческих решений </a:t>
            </a:r>
          </a:p>
        </p:txBody>
      </p:sp>
      <p:pic>
        <p:nvPicPr>
          <p:cNvPr id="28" name="Объект 27">
            <a:extLst>
              <a:ext uri="{FF2B5EF4-FFF2-40B4-BE49-F238E27FC236}">
                <a16:creationId xmlns:a16="http://schemas.microsoft.com/office/drawing/2014/main" id="{EB91B7D3-AB28-44EA-AED7-2E9A49E58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083" y="2682789"/>
            <a:ext cx="11079403" cy="18130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4514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DB09D-313B-482C-8EF2-6C1213BD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Составляющие эффективности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17DD8-FBC2-48BB-989D-711ED17C8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566" y="2133600"/>
            <a:ext cx="10140046" cy="3777622"/>
          </a:xfrm>
        </p:spPr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Эффективность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УР</a:t>
            </a:r>
            <a:r>
              <a:rPr lang="ru-RU" dirty="0">
                <a:solidFill>
                  <a:schemeClr val="tx1"/>
                </a:solidFill>
              </a:rPr>
              <a:t> – это ресурсная результативность, полученная по итогам разработки или реализации управленческого решения в организации. В качестве ресурсов могут быть финансы, материалы, здоровье персонала, организация труда и др.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409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D06F5-0C54-44CB-B253-1762F4E30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Эффективность представляет собой соизмерение ресурсов (затрат) на достижение результатов.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43215D-2E08-4E64-90E6-47D326501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	1) использование ресурсов;</a:t>
            </a:r>
          </a:p>
          <a:p>
            <a:r>
              <a:rPr lang="ru-RU" dirty="0"/>
              <a:t>	2) фактор времени;</a:t>
            </a:r>
          </a:p>
          <a:p>
            <a:r>
              <a:rPr lang="ru-RU" dirty="0"/>
              <a:t>	3) целенаправленность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579091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1A5AA-F3EE-4EC5-967E-C55A3D7A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эффективности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6D4302-4C5C-43F8-B73C-280444511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Организационная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Экономическая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 </a:t>
            </a:r>
          </a:p>
          <a:p>
            <a:r>
              <a:rPr lang="ru-RU" i="1" dirty="0">
                <a:solidFill>
                  <a:schemeClr val="tx1"/>
                </a:solidFill>
              </a:rPr>
              <a:t>Социальная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Технологическая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Психологическая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Правовая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Экологическая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Этическая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 </a:t>
            </a:r>
          </a:p>
        </p:txBody>
      </p:sp>
    </p:spTree>
    <p:extLst>
      <p:ext uri="{BB962C8B-B14F-4D97-AF65-F5344CB8AC3E}">
        <p14:creationId xmlns:p14="http://schemas.microsoft.com/office/powerpoint/2010/main" val="3494387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7600" y="533400"/>
            <a:ext cx="10464800" cy="1752600"/>
          </a:xfrm>
          <a:solidFill>
            <a:schemeClr val="bg1"/>
          </a:solidFill>
        </p:spPr>
        <p:txBody>
          <a:bodyPr/>
          <a:lstStyle/>
          <a:p>
            <a:r>
              <a:rPr lang="ru-RU" altLang="ru-RU" b="1" i="0" dirty="0">
                <a:solidFill>
                  <a:schemeClr val="tx1"/>
                </a:solidFill>
              </a:rPr>
              <a:t>Цели и критерии</a:t>
            </a:r>
            <a:br>
              <a:rPr lang="ru-RU" altLang="ru-RU" b="1" dirty="0"/>
            </a:br>
            <a:r>
              <a:rPr lang="ru-RU" altLang="ru-RU" b="1" dirty="0"/>
              <a:t>     </a:t>
            </a:r>
            <a:br>
              <a:rPr lang="ru-RU" altLang="ru-RU" b="1" dirty="0"/>
            </a:br>
            <a:r>
              <a:rPr lang="ru-RU" altLang="ru-RU" b="1" dirty="0"/>
              <a:t> </a:t>
            </a:r>
            <a:r>
              <a:rPr lang="ru-RU" altLang="ru-RU" sz="3600" b="1" i="0" dirty="0">
                <a:solidFill>
                  <a:srgbClr val="FFFFFF"/>
                </a:solidFill>
              </a:rPr>
              <a:t>Логическая цепочка управления:</a:t>
            </a:r>
            <a:endParaRPr lang="ru-RU" altLang="ru-RU" b="1" dirty="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978400" y="4800600"/>
            <a:ext cx="3556000" cy="1752600"/>
          </a:xfrm>
          <a:prstGeom prst="rect">
            <a:avLst/>
          </a:prstGeom>
          <a:solidFill>
            <a:srgbClr val="6600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altLang="ru-RU" sz="2400" b="1">
              <a:solidFill>
                <a:srgbClr val="FFFFFF"/>
              </a:solidFill>
            </a:endParaRP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Критерий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altLang="ru-RU" sz="2800" b="1">
              <a:solidFill>
                <a:srgbClr val="FFFFFF"/>
              </a:solidFill>
            </a:endParaRP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3962400" y="3962400"/>
            <a:ext cx="1727200" cy="1295400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V="1">
            <a:off x="7823200" y="4038600"/>
            <a:ext cx="2743200" cy="1219200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04800" y="3581400"/>
            <a:ext cx="21336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</a:rPr>
              <a:t>Проблема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92456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25400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75184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5720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251200" y="3581400"/>
            <a:ext cx="12192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u="sng">
                <a:solidFill>
                  <a:srgbClr val="000000"/>
                </a:solidFill>
              </a:rPr>
              <a:t>Цель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5283200" y="3581400"/>
            <a:ext cx="21336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</a:rPr>
              <a:t>Функция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8229600" y="3581400"/>
            <a:ext cx="9144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</a:rPr>
              <a:t>УР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10058400" y="3581400"/>
            <a:ext cx="21336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u="sng">
                <a:solidFill>
                  <a:srgbClr val="000000"/>
                </a:solidFill>
              </a:rPr>
              <a:t>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340681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nimBg="1" autoUpdateAnimBg="0" advAuto="0"/>
      <p:bldP spid="18439" grpId="0" animBg="1" autoUpdateAnimBg="0"/>
      <p:bldP spid="18440" grpId="0" animBg="1"/>
      <p:bldP spid="18441" grpId="0" animBg="1"/>
      <p:bldP spid="18444" grpId="0" animBg="1" autoUpdateAnimBg="0"/>
      <p:bldP spid="18445" grpId="0" animBg="1" autoUpdateAnimBg="0"/>
      <p:bldP spid="18446" grpId="0" animBg="1" autoUpdateAnimBg="0"/>
      <p:bldP spid="18447" grpId="0" animBg="1" autoUpdateAnimBg="0"/>
      <p:bldP spid="18448" grpId="0" animBg="1" autoUpdateAnimBg="0"/>
      <p:bldP spid="18449" grpId="0" animBg="1" autoUpdateAnimBg="0"/>
      <p:bldP spid="18450" grpId="0" animBg="1" autoUpdateAnimBg="0"/>
      <p:bldP spid="18451" grpId="0" animBg="1" autoUpdateAnimBg="0"/>
      <p:bldP spid="1845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1077384" y="2209800"/>
            <a:ext cx="11114616" cy="3779758"/>
          </a:xfrm>
          <a:prstGeom prst="roundRect">
            <a:avLst>
              <a:gd name="adj" fmla="val 16667"/>
            </a:avLst>
          </a:prstGeom>
          <a:solidFill>
            <a:srgbClr val="66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3600" b="1" u="sng">
                <a:solidFill>
                  <a:srgbClr val="FFFFFF"/>
                </a:solidFill>
              </a:rPr>
              <a:t>Критерий</a:t>
            </a:r>
            <a:r>
              <a:rPr lang="ru-RU" altLang="ru-RU" sz="3600" b="1">
                <a:solidFill>
                  <a:srgbClr val="FFFFFF"/>
                </a:solidFill>
              </a:rPr>
              <a:t> </a:t>
            </a:r>
            <a:r>
              <a:rPr lang="ru-RU" altLang="ru-RU" sz="3600">
                <a:solidFill>
                  <a:srgbClr val="FFFFFF"/>
                </a:solidFill>
              </a:rPr>
              <a:t> 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ru-RU" altLang="ru-RU" sz="3600">
                <a:solidFill>
                  <a:srgbClr val="FFFFFF"/>
                </a:solidFill>
              </a:rPr>
              <a:t>правила выбора предпочтительного</a:t>
            </a:r>
            <a:br>
              <a:rPr lang="ru-RU" altLang="ru-RU" sz="3600">
                <a:solidFill>
                  <a:srgbClr val="FFFFFF"/>
                </a:solidFill>
              </a:rPr>
            </a:br>
            <a:r>
              <a:rPr lang="ru-RU" altLang="ru-RU" sz="3600">
                <a:solidFill>
                  <a:srgbClr val="FFFFFF"/>
                </a:solidFill>
              </a:rPr>
              <a:t>     варианта </a:t>
            </a:r>
            <a:r>
              <a:rPr lang="ru-RU" altLang="ru-RU" sz="3600" b="1">
                <a:solidFill>
                  <a:srgbClr val="FFFFFF"/>
                </a:solidFill>
              </a:rPr>
              <a:t>(</a:t>
            </a:r>
            <a:r>
              <a:rPr lang="ru-RU" altLang="ru-RU" sz="3600">
                <a:solidFill>
                  <a:srgbClr val="FFFFFF"/>
                </a:solidFill>
              </a:rPr>
              <a:t>Венцель, Е.С., 1972);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ru-RU" altLang="ru-RU" sz="3600">
                <a:solidFill>
                  <a:srgbClr val="FFFFFF"/>
                </a:solidFill>
              </a:rPr>
              <a:t> показатели в их соподчиненности, используемые для измерения</a:t>
            </a: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508000" y="228600"/>
            <a:ext cx="103632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ru-RU" altLang="ru-RU" sz="4400" b="1" dirty="0"/>
              <a:t>Подходы к </a:t>
            </a:r>
            <a:br>
              <a:rPr lang="ru-RU" altLang="ru-RU" sz="4400" b="1" dirty="0"/>
            </a:br>
            <a:r>
              <a:rPr lang="ru-RU" altLang="ru-RU" sz="4400" b="1" dirty="0"/>
              <a:t>      формированию критериев</a:t>
            </a:r>
          </a:p>
        </p:txBody>
      </p:sp>
    </p:spTree>
    <p:extLst>
      <p:ext uri="{BB962C8B-B14F-4D97-AF65-F5344CB8AC3E}">
        <p14:creationId xmlns:p14="http://schemas.microsoft.com/office/powerpoint/2010/main" val="332971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 autoUpdateAnimBg="0"/>
      <p:bldP spid="6963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228600"/>
            <a:ext cx="10363200" cy="11430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3600" b="1" i="0" dirty="0">
                <a:solidFill>
                  <a:srgbClr val="FFFFFF"/>
                </a:solidFill>
              </a:rPr>
              <a:t>Задачи формирования критериев эффективности УР</a:t>
            </a:r>
            <a:endParaRPr lang="ru-RU" altLang="ru-RU" b="1" i="0" dirty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064000" y="2286000"/>
            <a:ext cx="5283200" cy="2286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4978400" y="3124200"/>
            <a:ext cx="345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600" b="1" i="1">
                <a:solidFill>
                  <a:srgbClr val="000000"/>
                </a:solidFill>
              </a:rPr>
              <a:t>Критерий</a:t>
            </a:r>
            <a:endParaRPr lang="ru-RU" altLang="ru-RU" b="1">
              <a:solidFill>
                <a:srgbClr val="000000"/>
              </a:solidFill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117600" y="1905001"/>
            <a:ext cx="447040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</a:rPr>
              <a:t>Монокритериальная задача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315200" y="1828801"/>
            <a:ext cx="487680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</a:rPr>
              <a:t>Поликритериальная задача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759200" y="4038600"/>
            <a:ext cx="5689600" cy="11695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chemeClr val="bg1"/>
                </a:solidFill>
              </a:rPr>
              <a:t>При отсутствии критерия</a:t>
            </a:r>
          </a:p>
          <a:p>
            <a:pPr algn="ctr">
              <a:spcBef>
                <a:spcPct val="50000"/>
              </a:spcBef>
            </a:pPr>
            <a:endParaRPr lang="ru-RU" altLang="ru-RU" sz="2800" b="1">
              <a:solidFill>
                <a:schemeClr val="bg1"/>
              </a:solidFill>
            </a:endParaRP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251200" y="4648201"/>
            <a:ext cx="8128000" cy="141922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ru-RU" altLang="ru-RU" sz="3000" b="1" u="sng" dirty="0">
                <a:solidFill>
                  <a:srgbClr val="FFFFCC"/>
                </a:solidFill>
              </a:rPr>
              <a:t>Принципы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altLang="ru-RU" sz="3000" b="1" dirty="0">
                <a:solidFill>
                  <a:srgbClr val="FFFFCC"/>
                </a:solidFill>
              </a:rPr>
              <a:t> Парето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ru-RU" altLang="ru-RU" sz="3000" b="1" dirty="0">
                <a:solidFill>
                  <a:srgbClr val="FFFFCC"/>
                </a:solidFill>
              </a:rPr>
              <a:t> Фон Неймана и Моргенштерна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1828800" y="6248400"/>
            <a:ext cx="10363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/>
              <a:t>В зависимости от числа параметров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10154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 autoUpdateAnimBg="0"/>
      <p:bldP spid="28675" grpId="0" animBg="1" autoUpdateAnimBg="0"/>
      <p:bldP spid="28676" grpId="0" autoUpdateAnimBg="0"/>
      <p:bldP spid="28677" grpId="0" animBg="1" autoUpdateAnimBg="0"/>
      <p:bldP spid="28678" grpId="0" animBg="1" autoUpdateAnimBg="0"/>
      <p:bldP spid="28679" grpId="0" animBg="1" autoUpdateAnimBg="0"/>
      <p:bldP spid="28680" grpId="0" animBg="1" autoUpdateAnimBg="0"/>
      <p:bldP spid="2868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0"/>
            <a:ext cx="9144000" cy="12192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2400" b="1" i="0">
                <a:solidFill>
                  <a:srgbClr val="FFFF00"/>
                </a:solidFill>
              </a:rPr>
              <a:t>При отсутствии критериев для многопараметрических систем</a:t>
            </a:r>
            <a:r>
              <a:rPr lang="en-US" altLang="ru-RU" sz="2400" b="1" i="0">
                <a:solidFill>
                  <a:srgbClr val="FFFF00"/>
                </a:solidFill>
              </a:rPr>
              <a:t> </a:t>
            </a:r>
            <a:r>
              <a:rPr lang="ru-RU" altLang="ru-RU" sz="2400" b="1" i="0">
                <a:solidFill>
                  <a:srgbClr val="FFFF00"/>
                </a:solidFill>
              </a:rPr>
              <a:t>используют: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914400" y="1600200"/>
            <a:ext cx="7213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chemeClr val="tx1"/>
                </a:solidFill>
              </a:rPr>
              <a:t>1) принцип Парето</a:t>
            </a:r>
            <a:r>
              <a:rPr lang="ru-RU" altLang="ru-RU" b="1"/>
              <a:t>: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219200" y="2514601"/>
            <a:ext cx="10972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/>
              <a:t>- улучшение качества УР производится до тех пор, пока улучшаются все параметры эффекта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1016001" y="4343401"/>
            <a:ext cx="8352367" cy="646331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rgbClr val="FFFF00"/>
                </a:solidFill>
              </a:rPr>
              <a:t>2) Принцип Фон Неймана </a:t>
            </a:r>
            <a:br>
              <a:rPr lang="ru-RU" altLang="ru-RU" b="1">
                <a:solidFill>
                  <a:srgbClr val="FFFF00"/>
                </a:solidFill>
              </a:rPr>
            </a:br>
            <a:r>
              <a:rPr lang="ru-RU" altLang="ru-RU" b="1">
                <a:solidFill>
                  <a:srgbClr val="FFFF00"/>
                </a:solidFill>
              </a:rPr>
              <a:t>      и Моргенштерна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08000" y="5638801"/>
            <a:ext cx="11277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rgbClr val="FFFF00"/>
                </a:solidFill>
              </a:rPr>
              <a:t> - хорошим считается  УР, обладающее внешней и внутренней  устойчивостью параметров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66352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 autoUpdateAnimBg="0"/>
      <p:bldP spid="48132" grpId="0" autoUpdateAnimBg="0"/>
      <p:bldP spid="48133" grpId="0" autoUpdateAnimBg="0"/>
      <p:bldP spid="48135" grpId="0" animBg="1" autoUpdateAnimBg="0"/>
      <p:bldP spid="4813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04800"/>
            <a:ext cx="3352800" cy="6096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2800" b="1">
                <a:solidFill>
                  <a:srgbClr val="FFFF00"/>
                </a:solidFill>
              </a:rPr>
              <a:t>Подходы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096000" y="2057401"/>
            <a:ext cx="3251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 u="sng">
                <a:solidFill>
                  <a:srgbClr val="FFFF00"/>
                </a:solidFill>
              </a:rPr>
              <a:t>Первый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940800" y="3429000"/>
            <a:ext cx="3251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Аддитивный критерий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096000" y="5334000"/>
            <a:ext cx="4978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Мультипликативный критерий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828800" y="2819401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u="sng">
                <a:solidFill>
                  <a:srgbClr val="FFFF00"/>
                </a:solidFill>
              </a:rPr>
              <a:t>Второй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556000" y="4038601"/>
            <a:ext cx="254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u="sng">
                <a:solidFill>
                  <a:srgbClr val="FFFF00"/>
                </a:solidFill>
              </a:rPr>
              <a:t>Третий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H="1">
            <a:off x="2743200" y="1066800"/>
            <a:ext cx="101600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3759200" y="1066800"/>
            <a:ext cx="508000" cy="2819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3759200" y="1066800"/>
            <a:ext cx="31496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8026400" y="2590800"/>
            <a:ext cx="23368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8026400" y="2590800"/>
            <a:ext cx="406400" cy="2819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9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 autoUpdateAnimBg="0"/>
      <p:bldP spid="29699" grpId="0" autoUpdateAnimBg="0"/>
      <p:bldP spid="29700" grpId="0" autoUpdateAnimBg="0"/>
      <p:bldP spid="29702" grpId="0" autoUpdateAnimBg="0"/>
      <p:bldP spid="29703" grpId="0" autoUpdateAnimBg="0"/>
      <p:bldP spid="29704" grpId="0" autoUpdateAnimBg="0"/>
      <p:bldP spid="29705" grpId="0" animBg="1"/>
      <p:bldP spid="29706" grpId="0" animBg="1"/>
      <p:bldP spid="29707" grpId="0" animBg="1"/>
      <p:bldP spid="29708" grpId="0" animBg="1"/>
      <p:bldP spid="2970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04800"/>
            <a:ext cx="5892800" cy="11430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3600" b="1">
                <a:solidFill>
                  <a:srgbClr val="FFFF00"/>
                </a:solidFill>
              </a:rPr>
              <a:t>Первый подход: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743200" y="1828800"/>
            <a:ext cx="7924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2">
              <a:spcBef>
                <a:spcPct val="50000"/>
              </a:spcBef>
              <a:buFontTx/>
              <a:buChar char="•"/>
            </a:pPr>
            <a:r>
              <a:rPr lang="ru-RU" altLang="ru-RU" sz="2800" b="1" dirty="0">
                <a:solidFill>
                  <a:srgbClr val="FFFF00"/>
                </a:solidFill>
              </a:rPr>
              <a:t> аддитивный критерий (Котлер Ф., 1984)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727200" y="4267200"/>
            <a:ext cx="8737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 dirty="0" err="1">
                <a:solidFill>
                  <a:srgbClr val="FFFF00"/>
                </a:solidFill>
              </a:rPr>
              <a:t>Где</a:t>
            </a:r>
            <a:r>
              <a:rPr lang="en-US" altLang="ru-RU" sz="2800" b="1" dirty="0">
                <a:solidFill>
                  <a:srgbClr val="FFFF00"/>
                </a:solidFill>
              </a:rPr>
              <a:t>         l</a:t>
            </a:r>
            <a:r>
              <a:rPr lang="en-US" altLang="ru-RU" sz="2800" b="1" baseline="-25000" dirty="0">
                <a:solidFill>
                  <a:srgbClr val="FFFF00"/>
                </a:solidFill>
              </a:rPr>
              <a:t>i</a:t>
            </a:r>
            <a:r>
              <a:rPr lang="en-US" altLang="ru-RU" sz="2800" b="1" dirty="0">
                <a:solidFill>
                  <a:srgbClr val="FFFF00"/>
                </a:solidFill>
              </a:rPr>
              <a:t> + </a:t>
            </a:r>
            <a:r>
              <a:rPr lang="en-US" altLang="ru-RU" sz="2800" b="1" dirty="0" err="1">
                <a:solidFill>
                  <a:srgbClr val="FFFF00"/>
                </a:solidFill>
              </a:rPr>
              <a:t>g</a:t>
            </a:r>
            <a:r>
              <a:rPr lang="en-US" altLang="ru-RU" sz="2800" b="1" baseline="-25000" dirty="0" err="1">
                <a:solidFill>
                  <a:srgbClr val="FFFF00"/>
                </a:solidFill>
              </a:rPr>
              <a:t>i</a:t>
            </a:r>
            <a:r>
              <a:rPr lang="en-US" altLang="ru-RU" sz="2800" b="1" dirty="0">
                <a:solidFill>
                  <a:srgbClr val="FFFF00"/>
                </a:solidFill>
              </a:rPr>
              <a:t> = 1;       l</a:t>
            </a:r>
            <a:r>
              <a:rPr lang="en-US" altLang="ru-RU" sz="2800" b="1" baseline="-25000" dirty="0">
                <a:solidFill>
                  <a:srgbClr val="FFFF00"/>
                </a:solidFill>
              </a:rPr>
              <a:t>i</a:t>
            </a:r>
            <a:r>
              <a:rPr lang="en-US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800" b="1" dirty="0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 dirty="0">
                <a:solidFill>
                  <a:srgbClr val="FFFF00"/>
                </a:solidFill>
              </a:rPr>
              <a:t> 0;        </a:t>
            </a:r>
            <a:r>
              <a:rPr lang="en-US" altLang="ru-RU" sz="2800" b="1" dirty="0" err="1">
                <a:solidFill>
                  <a:srgbClr val="FFFF00"/>
                </a:solidFill>
              </a:rPr>
              <a:t>g</a:t>
            </a:r>
            <a:r>
              <a:rPr lang="en-US" altLang="ru-RU" sz="2800" b="1" baseline="-25000" dirty="0" err="1">
                <a:solidFill>
                  <a:srgbClr val="FFFF00"/>
                </a:solidFill>
              </a:rPr>
              <a:t>i</a:t>
            </a:r>
            <a:r>
              <a:rPr lang="en-US" altLang="ru-RU" sz="2800" b="1" dirty="0">
                <a:solidFill>
                  <a:srgbClr val="FFFF00"/>
                </a:solidFill>
              </a:rPr>
              <a:t> </a:t>
            </a:r>
            <a:r>
              <a:rPr lang="ru-RU" altLang="ru-RU" sz="2800" b="1" dirty="0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 dirty="0">
                <a:solidFill>
                  <a:srgbClr val="FFFF00"/>
                </a:solidFill>
              </a:rPr>
              <a:t> 0.     </a:t>
            </a:r>
            <a:endParaRPr lang="ru-RU" altLang="ru-RU" sz="2800" b="1" dirty="0">
              <a:solidFill>
                <a:srgbClr val="FFFF00"/>
              </a:solidFill>
            </a:endParaRPr>
          </a:p>
          <a:p>
            <a:pPr algn="just"/>
            <a:r>
              <a:rPr lang="ru-RU" altLang="ru-RU" sz="2800" b="1" dirty="0" err="1">
                <a:solidFill>
                  <a:srgbClr val="FFFF00"/>
                </a:solidFill>
              </a:rPr>
              <a:t>li</a:t>
            </a:r>
            <a:r>
              <a:rPr lang="ru-RU" altLang="ru-RU" sz="2800" b="1" dirty="0">
                <a:solidFill>
                  <a:srgbClr val="FFFF00"/>
                </a:solidFill>
              </a:rPr>
              <a:t> и </a:t>
            </a:r>
            <a:r>
              <a:rPr lang="ru-RU" altLang="ru-RU" sz="2800" b="1" dirty="0" err="1">
                <a:solidFill>
                  <a:srgbClr val="FFFF00"/>
                </a:solidFill>
              </a:rPr>
              <a:t>gi</a:t>
            </a:r>
            <a:r>
              <a:rPr lang="ru-RU" altLang="ru-RU" sz="2800" b="1" dirty="0">
                <a:solidFill>
                  <a:srgbClr val="FFFF00"/>
                </a:solidFill>
              </a:rPr>
              <a:t> - коэффициенты значимости i - того параметра</a:t>
            </a:r>
          </a:p>
          <a:p>
            <a:pPr>
              <a:spcBef>
                <a:spcPct val="50000"/>
              </a:spcBef>
            </a:pPr>
            <a:endParaRPr lang="ru-RU" altLang="ru-RU" sz="2800" b="1" dirty="0">
              <a:solidFill>
                <a:srgbClr val="FFFF00"/>
              </a:solidFill>
            </a:endParaRP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743200" y="2895601"/>
            <a:ext cx="640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А=1/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(</a:t>
            </a:r>
            <a:r>
              <a:rPr lang="en-US" altLang="ru-RU" sz="2800" b="1">
                <a:solidFill>
                  <a:srgbClr val="FFFF00"/>
                </a:solidFill>
              </a:rPr>
              <a:t>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х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)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4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 autoUpdateAnimBg="0"/>
      <p:bldP spid="36867" grpId="0" autoUpdateAnimBg="0"/>
      <p:bldP spid="36868" grpId="0" autoUpdateAnimBg="0"/>
      <p:bldP spid="3687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743200" y="1219201"/>
            <a:ext cx="762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800" b="1">
                <a:solidFill>
                  <a:srgbClr val="FFFF00"/>
                </a:solidFill>
              </a:rPr>
              <a:t> мультипликативный критерий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556000" y="2667001"/>
            <a:ext cx="660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А=П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(</a:t>
            </a:r>
            <a:r>
              <a:rPr lang="en-US" altLang="ru-RU" sz="2800" b="1">
                <a:solidFill>
                  <a:srgbClr val="FFFF00"/>
                </a:solidFill>
              </a:rPr>
              <a:t>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х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)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727200" y="4267200"/>
            <a:ext cx="8737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>
                <a:solidFill>
                  <a:srgbClr val="FFFF00"/>
                </a:solidFill>
              </a:rPr>
              <a:t>где              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+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= 1;       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>
                <a:solidFill>
                  <a:srgbClr val="FFFF00"/>
                </a:solidFill>
              </a:rPr>
              <a:t> 0;       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>
                <a:solidFill>
                  <a:srgbClr val="FFFF00"/>
                </a:solidFill>
              </a:rPr>
              <a:t> 0.     </a:t>
            </a:r>
            <a:endParaRPr lang="ru-RU" altLang="ru-RU" sz="2800" b="1">
              <a:solidFill>
                <a:srgbClr val="FFFF00"/>
              </a:solidFill>
            </a:endParaRPr>
          </a:p>
          <a:p>
            <a:pPr algn="just"/>
            <a:r>
              <a:rPr lang="ru-RU" altLang="ru-RU" sz="2800" b="1">
                <a:solidFill>
                  <a:srgbClr val="FFFF00"/>
                </a:solidFill>
              </a:rPr>
              <a:t>li и gi - коэффициенты значимости i - того параметра</a:t>
            </a:r>
          </a:p>
          <a:p>
            <a:pPr>
              <a:spcBef>
                <a:spcPct val="50000"/>
              </a:spcBef>
            </a:pPr>
            <a:endParaRPr lang="ru-RU" altLang="ru-RU" sz="28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8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utoUpdateAnimBg="0"/>
      <p:bldP spid="37893" grpId="0" autoUpdateAnimBg="0"/>
      <p:bldP spid="3789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670051" y="609600"/>
            <a:ext cx="4933949" cy="762000"/>
          </a:xfrm>
          <a:prstGeom prst="rect">
            <a:avLst/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4400" i="1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 i="1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 i="1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 i="1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 i="1">
                <a:solidFill>
                  <a:schemeClr val="tx2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3200" b="1">
                <a:solidFill>
                  <a:srgbClr val="FFFF00"/>
                </a:solidFill>
              </a:rPr>
              <a:t>Второй подход 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320800" y="3429001"/>
            <a:ext cx="609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Улучшаемые параметры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117600" y="4114801"/>
            <a:ext cx="640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Уменьшаемые параметры</a:t>
            </a:r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1219200" y="4038600"/>
            <a:ext cx="56896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7112000" y="3886200"/>
            <a:ext cx="71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7112000" y="4191000"/>
            <a:ext cx="812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8026400" y="4038600"/>
            <a:ext cx="31496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8534400" y="3429001"/>
            <a:ext cx="233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Прибыль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8432800" y="4191001"/>
            <a:ext cx="264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Затраты</a:t>
            </a:r>
          </a:p>
        </p:txBody>
      </p:sp>
    </p:spTree>
    <p:extLst>
      <p:ext uri="{BB962C8B-B14F-4D97-AF65-F5344CB8AC3E}">
        <p14:creationId xmlns:p14="http://schemas.microsoft.com/office/powerpoint/2010/main" val="106892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0" grpId="0" autoUpdateAnimBg="0"/>
      <p:bldP spid="4097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82600" y="609600"/>
            <a:ext cx="10490200" cy="11430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3600" b="1"/>
              <a:t>Третий подход </a:t>
            </a:r>
            <a:r>
              <a:rPr lang="ru-RU" altLang="ru-RU" sz="3600" b="1">
                <a:solidFill>
                  <a:srgbClr val="FFFFFF"/>
                </a:solidFill>
              </a:rPr>
              <a:t>(Венцель Е.С., 1972)</a:t>
            </a:r>
            <a:endParaRPr lang="ru-RU" altLang="ru-RU" sz="3600" b="1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06400" y="2819401"/>
            <a:ext cx="11480800" cy="225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ru-RU" altLang="ru-RU" sz="3600" b="1"/>
              <a:t>Один из параметров эффекта </a:t>
            </a:r>
            <a:r>
              <a:rPr lang="ru-RU" altLang="ru-RU" sz="3600" b="1">
                <a:solidFill>
                  <a:schemeClr val="tx1"/>
                </a:solidFill>
              </a:rPr>
              <a:t>максимизируют</a:t>
            </a:r>
            <a:br>
              <a:rPr lang="ru-RU" altLang="ru-RU" sz="3600" b="1">
                <a:solidFill>
                  <a:schemeClr val="tx1"/>
                </a:solidFill>
              </a:rPr>
            </a:br>
            <a:r>
              <a:rPr lang="ru-RU" altLang="ru-RU" sz="3600" b="1">
                <a:solidFill>
                  <a:schemeClr val="tx1"/>
                </a:solidFill>
              </a:rPr>
              <a:t>или минимизируют, </a:t>
            </a:r>
            <a:br>
              <a:rPr lang="ru-RU" altLang="ru-RU" sz="3600" b="1">
                <a:solidFill>
                  <a:schemeClr val="tx1"/>
                </a:solidFill>
              </a:rPr>
            </a:br>
            <a:r>
              <a:rPr lang="ru-RU" altLang="ru-RU" sz="3600" b="1"/>
              <a:t>а остальные фиксируют</a:t>
            </a:r>
            <a:endParaRPr lang="ru-RU" altLang="ru-RU" b="1"/>
          </a:p>
        </p:txBody>
      </p:sp>
    </p:spTree>
    <p:extLst>
      <p:ext uri="{BB962C8B-B14F-4D97-AF65-F5344CB8AC3E}">
        <p14:creationId xmlns:p14="http://schemas.microsoft.com/office/powerpoint/2010/main" val="319825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 autoUpdateAnimBg="0"/>
      <p:bldP spid="4301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DBD5B-2B68-48E9-BD2C-7598E97A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Оценка экономической эффективности  </a:t>
            </a:r>
            <a:br>
              <a:rPr lang="ru-RU" dirty="0"/>
            </a:br>
            <a:r>
              <a:rPr lang="ru-RU" dirty="0"/>
              <a:t>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ACFBE-DFD7-4541-A665-4C9762EC2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косвенный метод сопоставления различных вариантов; </a:t>
            </a:r>
          </a:p>
          <a:p>
            <a:r>
              <a:rPr lang="ru-RU" dirty="0">
                <a:solidFill>
                  <a:schemeClr val="tx1"/>
                </a:solidFill>
              </a:rPr>
              <a:t>по конечным результатам; </a:t>
            </a:r>
          </a:p>
          <a:p>
            <a:r>
              <a:rPr lang="ru-RU" dirty="0">
                <a:solidFill>
                  <a:schemeClr val="tx1"/>
                </a:solidFill>
              </a:rPr>
              <a:t>по непосредственным результатам деятельности.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828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B7B39-3133-4485-8E48-3C8DFE31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Целевой подход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A3786-D301-4F46-8C27-90520F7CA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baseline="-25000" dirty="0">
                <a:solidFill>
                  <a:schemeClr val="tx1"/>
                </a:solidFill>
              </a:rPr>
              <a:t>Э</a:t>
            </a:r>
            <a:r>
              <a:rPr lang="ru-RU" dirty="0">
                <a:solidFill>
                  <a:schemeClr val="tx1"/>
                </a:solidFill>
              </a:rPr>
              <a:t> = (П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/ З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П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/ З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) × 100%,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где П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– прибыль, полученная за реализацию товара при первом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прибыль, полученная за реализацию товара при втором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– затраты на производство товара при первом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затраты на производство товара при втором варианте УР.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635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65FCB-3986-4FF2-BAD1-76C84EB6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Подход внутренних процессов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2B7682-69AE-4D11-A91A-6C97FA9DE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586" y="1972322"/>
            <a:ext cx="10914665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baseline="-25000" dirty="0">
                <a:solidFill>
                  <a:schemeClr val="tx1"/>
                </a:solidFill>
              </a:rPr>
              <a:t>Э</a:t>
            </a:r>
            <a:r>
              <a:rPr lang="ru-RU" dirty="0">
                <a:solidFill>
                  <a:schemeClr val="tx1"/>
                </a:solidFill>
              </a:rPr>
              <a:t> = (П × К) / ОЗ, </a:t>
            </a:r>
          </a:p>
          <a:p>
            <a:r>
              <a:rPr lang="ru-RU" dirty="0">
                <a:solidFill>
                  <a:schemeClr val="tx1"/>
                </a:solidFill>
              </a:rPr>
              <a:t>где П – прибыль полученная от реализации товара; </a:t>
            </a:r>
          </a:p>
          <a:p>
            <a:r>
              <a:rPr lang="ru-RU" dirty="0">
                <a:solidFill>
                  <a:schemeClr val="tx1"/>
                </a:solidFill>
              </a:rPr>
              <a:t>ОЗ – общие затраты; </a:t>
            </a:r>
          </a:p>
          <a:p>
            <a:r>
              <a:rPr lang="ru-RU" dirty="0">
                <a:solidFill>
                  <a:schemeClr val="tx1"/>
                </a:solidFill>
              </a:rPr>
              <a:t>К – доля УР в эффективности производства (К = 20-30%).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831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7DDAD-E5E1-4975-B2DB-0AD1E3C21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Ресурсный подход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9830DF-01FA-49E1-97BE-EEE1DC644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41" y="1981200"/>
            <a:ext cx="10896909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solidFill>
                  <a:schemeClr val="tx1"/>
                </a:solidFill>
              </a:rPr>
              <a:t>Ээi</a:t>
            </a:r>
            <a:r>
              <a:rPr lang="ru-RU" dirty="0">
                <a:solidFill>
                  <a:schemeClr val="tx1"/>
                </a:solidFill>
              </a:rPr>
              <a:t> = </a:t>
            </a:r>
            <a:r>
              <a:rPr lang="ru-RU" dirty="0" err="1">
                <a:solidFill>
                  <a:schemeClr val="tx1"/>
                </a:solidFill>
              </a:rPr>
              <a:t>Ci</a:t>
            </a:r>
            <a:r>
              <a:rPr lang="ru-RU" dirty="0">
                <a:solidFill>
                  <a:schemeClr val="tx1"/>
                </a:solidFill>
              </a:rPr>
              <a:t> / </a:t>
            </a:r>
            <a:r>
              <a:rPr lang="ru-RU" dirty="0" err="1">
                <a:solidFill>
                  <a:schemeClr val="tx1"/>
                </a:solidFill>
              </a:rPr>
              <a:t>Pi</a:t>
            </a:r>
            <a:r>
              <a:rPr lang="ru-RU" dirty="0">
                <a:solidFill>
                  <a:schemeClr val="tx1"/>
                </a:solidFill>
              </a:rPr>
              <a:t> × 100% 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</a:t>
            </a:r>
            <a:r>
              <a:rPr lang="ru-RU" sz="2800" dirty="0" err="1">
                <a:solidFill>
                  <a:schemeClr val="tx1"/>
                </a:solidFill>
              </a:rPr>
              <a:t>Ci</a:t>
            </a:r>
            <a:r>
              <a:rPr lang="ru-RU" sz="2800" dirty="0">
                <a:solidFill>
                  <a:schemeClr val="tx1"/>
                </a:solidFill>
              </a:rPr>
              <a:t> – стандарт на использование (трату) ресурса i для разработки и реализации УР; </a:t>
            </a:r>
          </a:p>
          <a:p>
            <a:r>
              <a:rPr lang="ru-RU" sz="2800" dirty="0" err="1">
                <a:solidFill>
                  <a:schemeClr val="tx1"/>
                </a:solidFill>
              </a:rPr>
              <a:t>Pi</a:t>
            </a:r>
            <a:r>
              <a:rPr lang="ru-RU" sz="2800" dirty="0">
                <a:solidFill>
                  <a:schemeClr val="tx1"/>
                </a:solidFill>
              </a:rPr>
              <a:t> – реальное использование (затраты) i ресурсы для разработки и реализации УР. 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При расчете </a:t>
            </a:r>
            <a:r>
              <a:rPr lang="ru-RU" sz="2800" dirty="0" err="1">
                <a:solidFill>
                  <a:schemeClr val="tx1"/>
                </a:solidFill>
              </a:rPr>
              <a:t>Ээ</a:t>
            </a:r>
            <a:r>
              <a:rPr lang="ru-RU" sz="2800" dirty="0">
                <a:solidFill>
                  <a:schemeClr val="tx1"/>
                </a:solidFill>
              </a:rPr>
              <a:t> данным методом необходимо определить значения </a:t>
            </a:r>
            <a:r>
              <a:rPr lang="ru-RU" sz="2800" dirty="0" err="1">
                <a:solidFill>
                  <a:schemeClr val="tx1"/>
                </a:solidFill>
              </a:rPr>
              <a:t>Ээ</a:t>
            </a:r>
            <a:r>
              <a:rPr lang="ru-RU" sz="2800" dirty="0">
                <a:solidFill>
                  <a:schemeClr val="tx1"/>
                </a:solidFill>
              </a:rPr>
              <a:t> по нескольким ресурсам (m) и затем по приоритетности ресурсов (</a:t>
            </a:r>
            <a:r>
              <a:rPr lang="ru-RU" sz="2800" dirty="0" err="1">
                <a:solidFill>
                  <a:schemeClr val="tx1"/>
                </a:solidFill>
              </a:rPr>
              <a:t>Пi</a:t>
            </a:r>
            <a:r>
              <a:rPr lang="ru-RU" sz="2800" dirty="0">
                <a:solidFill>
                  <a:schemeClr val="tx1"/>
                </a:solidFill>
              </a:rPr>
              <a:t>) найти среднее значение </a:t>
            </a:r>
            <a:r>
              <a:rPr lang="ru-RU" sz="2800" dirty="0" err="1">
                <a:solidFill>
                  <a:schemeClr val="tx1"/>
                </a:solidFill>
              </a:rPr>
              <a:t>Ээ</a:t>
            </a:r>
            <a:r>
              <a:rPr lang="ru-RU" sz="2800" dirty="0">
                <a:solidFill>
                  <a:schemeClr val="tx1"/>
                </a:solidFill>
              </a:rPr>
              <a:t>: </a:t>
            </a:r>
          </a:p>
          <a:p>
            <a:pPr marL="0" indent="0" algn="ctr">
              <a:buNone/>
            </a:pPr>
            <a:r>
              <a:rPr lang="ru-RU" sz="2800" dirty="0" err="1">
                <a:solidFill>
                  <a:schemeClr val="tx1"/>
                </a:solidFill>
              </a:rPr>
              <a:t>Ээ</a:t>
            </a:r>
            <a:r>
              <a:rPr lang="ru-RU" sz="2800" dirty="0">
                <a:solidFill>
                  <a:schemeClr val="tx1"/>
                </a:solidFill>
              </a:rPr>
              <a:t> = (Σ </a:t>
            </a:r>
            <a:r>
              <a:rPr lang="ru-RU" sz="2800" dirty="0" err="1">
                <a:solidFill>
                  <a:schemeClr val="tx1"/>
                </a:solidFill>
              </a:rPr>
              <a:t>ЭЭi</a:t>
            </a:r>
            <a:r>
              <a:rPr lang="ru-RU" sz="2800" dirty="0">
                <a:solidFill>
                  <a:schemeClr val="tx1"/>
                </a:solidFill>
              </a:rPr>
              <a:t> × </a:t>
            </a:r>
            <a:r>
              <a:rPr lang="ru-RU" sz="2800" dirty="0" err="1">
                <a:solidFill>
                  <a:schemeClr val="tx1"/>
                </a:solidFill>
              </a:rPr>
              <a:t>Пi</a:t>
            </a:r>
            <a:r>
              <a:rPr lang="ru-RU" sz="2800" dirty="0">
                <a:solidFill>
                  <a:schemeClr val="tx1"/>
                </a:solidFill>
              </a:rPr>
              <a:t>) / m</a:t>
            </a:r>
          </a:p>
        </p:txBody>
      </p:sp>
    </p:spTree>
    <p:extLst>
      <p:ext uri="{BB962C8B-B14F-4D97-AF65-F5344CB8AC3E}">
        <p14:creationId xmlns:p14="http://schemas.microsoft.com/office/powerpoint/2010/main" val="1785719810"/>
      </p:ext>
    </p:extLst>
  </p:cSld>
  <p:clrMapOvr>
    <a:masterClrMapping/>
  </p:clrMapOvr>
</p:sld>
</file>

<file path=ppt/theme/theme1.xml><?xml version="1.0" encoding="utf-8"?>
<a:theme xmlns:a="http://schemas.openxmlformats.org/drawingml/2006/main" name="Пестрая лента">
  <a:themeElements>
    <a:clrScheme name="">
      <a:dk1>
        <a:srgbClr val="5F5F5F"/>
      </a:dk1>
      <a:lt1>
        <a:srgbClr val="FFFFFF"/>
      </a:lt1>
      <a:dk2>
        <a:srgbClr val="000000"/>
      </a:dk2>
      <a:lt2>
        <a:srgbClr val="FFCC00"/>
      </a:lt2>
      <a:accent1>
        <a:srgbClr val="008000"/>
      </a:accent1>
      <a:accent2>
        <a:srgbClr val="003300"/>
      </a:accent2>
      <a:accent3>
        <a:srgbClr val="AAAAAA"/>
      </a:accent3>
      <a:accent4>
        <a:srgbClr val="DADADA"/>
      </a:accent4>
      <a:accent5>
        <a:srgbClr val="AAC0AA"/>
      </a:accent5>
      <a:accent6>
        <a:srgbClr val="002D00"/>
      </a:accent6>
      <a:hlink>
        <a:srgbClr val="003300"/>
      </a:hlink>
      <a:folHlink>
        <a:srgbClr val="003300"/>
      </a:folHlink>
    </a:clrScheme>
    <a:fontScheme name="Пестрая лент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естрая лента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0000CC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E2"/>
        </a:accent5>
        <a:accent6>
          <a:srgbClr val="E7E7E7"/>
        </a:accent6>
        <a:hlink>
          <a:srgbClr val="000080"/>
        </a:hlink>
        <a:folHlink>
          <a:srgbClr val="FF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2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3">
        <a:dk1>
          <a:srgbClr val="000000"/>
        </a:dk1>
        <a:lt1>
          <a:srgbClr val="FFFFFF"/>
        </a:lt1>
        <a:dk2>
          <a:srgbClr val="006633"/>
        </a:dk2>
        <a:lt2>
          <a:srgbClr val="969696"/>
        </a:lt2>
        <a:accent1>
          <a:srgbClr val="0099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E7E7E7"/>
        </a:accent6>
        <a:hlink>
          <a:srgbClr val="003300"/>
        </a:hlink>
        <a:folHlink>
          <a:srgbClr val="FF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4">
        <a:dk1>
          <a:srgbClr val="000000"/>
        </a:dk1>
        <a:lt1>
          <a:srgbClr val="FFFFCC"/>
        </a:lt1>
        <a:dk2>
          <a:srgbClr val="CC0000"/>
        </a:dk2>
        <a:lt2>
          <a:srgbClr val="808000"/>
        </a:lt2>
        <a:accent1>
          <a:srgbClr val="CC99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E2CAAA"/>
        </a:accent5>
        <a:accent6>
          <a:srgbClr val="730000"/>
        </a:accent6>
        <a:hlink>
          <a:srgbClr val="FF6633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5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99FFCC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CAFFE2"/>
        </a:accent5>
        <a:accent6>
          <a:srgbClr val="5CB9E7"/>
        </a:accent6>
        <a:hlink>
          <a:srgbClr val="CCCCFF"/>
        </a:hlink>
        <a:folHlink>
          <a:srgbClr val="99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6">
        <a:dk1>
          <a:srgbClr val="49764A"/>
        </a:dk1>
        <a:lt1>
          <a:srgbClr val="CCFFCC"/>
        </a:lt1>
        <a:dk2>
          <a:srgbClr val="001800"/>
        </a:dk2>
        <a:lt2>
          <a:srgbClr val="FFFFFF"/>
        </a:lt2>
        <a:accent1>
          <a:srgbClr val="66CCFF"/>
        </a:accent1>
        <a:accent2>
          <a:srgbClr val="00FFFF"/>
        </a:accent2>
        <a:accent3>
          <a:srgbClr val="AAABAA"/>
        </a:accent3>
        <a:accent4>
          <a:srgbClr val="AEDAAE"/>
        </a:accent4>
        <a:accent5>
          <a:srgbClr val="B8E2FF"/>
        </a:accent5>
        <a:accent6>
          <a:srgbClr val="00E7E7"/>
        </a:accent6>
        <a:hlink>
          <a:srgbClr val="009999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естрая лента 7">
        <a:dk1>
          <a:srgbClr val="A05F8B"/>
        </a:dk1>
        <a:lt1>
          <a:srgbClr val="FFE4FF"/>
        </a:lt1>
        <a:dk2>
          <a:srgbClr val="280028"/>
        </a:dk2>
        <a:lt2>
          <a:srgbClr val="FFFFFF"/>
        </a:lt2>
        <a:accent1>
          <a:srgbClr val="FF33CC"/>
        </a:accent1>
        <a:accent2>
          <a:srgbClr val="CC0099"/>
        </a:accent2>
        <a:accent3>
          <a:srgbClr val="ACAAAC"/>
        </a:accent3>
        <a:accent4>
          <a:srgbClr val="DAC3DA"/>
        </a:accent4>
        <a:accent5>
          <a:srgbClr val="FFADE2"/>
        </a:accent5>
        <a:accent6>
          <a:srgbClr val="B9008A"/>
        </a:accent6>
        <a:hlink>
          <a:srgbClr val="99009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естрая лента 8">
        <a:dk1>
          <a:srgbClr val="4D4D93"/>
        </a:dk1>
        <a:lt1>
          <a:srgbClr val="CCECFF"/>
        </a:lt1>
        <a:dk2>
          <a:srgbClr val="00003E"/>
        </a:dk2>
        <a:lt2>
          <a:srgbClr val="FFFFFF"/>
        </a:lt2>
        <a:accent1>
          <a:srgbClr val="66CCFF"/>
        </a:accent1>
        <a:accent2>
          <a:srgbClr val="00FFFF"/>
        </a:accent2>
        <a:accent3>
          <a:srgbClr val="AAAAAF"/>
        </a:accent3>
        <a:accent4>
          <a:srgbClr val="AEC9DA"/>
        </a:accent4>
        <a:accent5>
          <a:srgbClr val="B8E2FF"/>
        </a:accent5>
        <a:accent6>
          <a:srgbClr val="00E7E7"/>
        </a:accent6>
        <a:hlink>
          <a:srgbClr val="6699FF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естрая лента 9">
        <a:dk1>
          <a:srgbClr val="5F5F5F"/>
        </a:dk1>
        <a:lt1>
          <a:srgbClr val="FFFFCC"/>
        </a:lt1>
        <a:dk2>
          <a:srgbClr val="000000"/>
        </a:dk2>
        <a:lt2>
          <a:srgbClr val="FFCC00"/>
        </a:lt2>
        <a:accent1>
          <a:srgbClr val="FF7C80"/>
        </a:accent1>
        <a:accent2>
          <a:srgbClr val="990099"/>
        </a:accent2>
        <a:accent3>
          <a:srgbClr val="AAAAAA"/>
        </a:accent3>
        <a:accent4>
          <a:srgbClr val="DADAAE"/>
        </a:accent4>
        <a:accent5>
          <a:srgbClr val="FFBFC0"/>
        </a:accent5>
        <a:accent6>
          <a:srgbClr val="8A008A"/>
        </a:accent6>
        <a:hlink>
          <a:srgbClr val="FF3399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</TotalTime>
  <Words>808</Words>
  <Application>Microsoft Office PowerPoint</Application>
  <PresentationFormat>Широкоэкранный</PresentationFormat>
  <Paragraphs>117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Calibri</vt:lpstr>
      <vt:lpstr>Monotype Sorts</vt:lpstr>
      <vt:lpstr>Times New Roman</vt:lpstr>
      <vt:lpstr>Пестрая лента</vt:lpstr>
      <vt:lpstr>Контроль за выполнением управленческих решений </vt:lpstr>
      <vt:lpstr>Место контроля в системе УР</vt:lpstr>
      <vt:lpstr>Система учета и контроля за реализацией  управленческих решений</vt:lpstr>
      <vt:lpstr>Контроль УР </vt:lpstr>
      <vt:lpstr>Типология контроля</vt:lpstr>
      <vt:lpstr>Виды контроля</vt:lpstr>
      <vt:lpstr>Схема процесса контроля</vt:lpstr>
      <vt:lpstr>Качество управленческих решений </vt:lpstr>
      <vt:lpstr>Качество управленческой деятельности </vt:lpstr>
      <vt:lpstr>Оценка качества управленческих решений </vt:lpstr>
      <vt:lpstr>Эффективность управленческих решений </vt:lpstr>
      <vt:lpstr>Составляющие эффективности управленческих решений </vt:lpstr>
      <vt:lpstr>Эффективность представляет собой соизмерение ресурсов (затрат) на достижение результатов. </vt:lpstr>
      <vt:lpstr>Виды эффективности УР</vt:lpstr>
      <vt:lpstr>Цели и критерии        Логическая цепочка управления:</vt:lpstr>
      <vt:lpstr>Презентация PowerPoint</vt:lpstr>
      <vt:lpstr>Задачи формирования критериев эффективности УР</vt:lpstr>
      <vt:lpstr>При отсутствии критериев для многопараметрических систем используют:</vt:lpstr>
      <vt:lpstr>Подходы</vt:lpstr>
      <vt:lpstr>Первый подход:</vt:lpstr>
      <vt:lpstr>Презентация PowerPoint</vt:lpstr>
      <vt:lpstr>Презентация PowerPoint</vt:lpstr>
      <vt:lpstr>Третий подход (Венцель Е.С., 1972)</vt:lpstr>
      <vt:lpstr>Оценка экономической эффективности   управленческих решений </vt:lpstr>
      <vt:lpstr>Целевой подход</vt:lpstr>
      <vt:lpstr>Подход внутренних процессов</vt:lpstr>
      <vt:lpstr>Ресурсный подход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управленческих решений  и контроль за их выполнением</dc:title>
  <dc:creator>Татьяна</dc:creator>
  <cp:lastModifiedBy>Katerina Shumik</cp:lastModifiedBy>
  <cp:revision>17</cp:revision>
  <dcterms:created xsi:type="dcterms:W3CDTF">2017-12-01T00:28:01Z</dcterms:created>
  <dcterms:modified xsi:type="dcterms:W3CDTF">2019-12-02T10:42:00Z</dcterms:modified>
</cp:coreProperties>
</file>