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1.bin" ContentType="application/vnd.openxmlformats-officedocument.oleObjec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9" r:id="rId2"/>
    <p:sldId id="290" r:id="rId3"/>
    <p:sldId id="292" r:id="rId4"/>
    <p:sldId id="291" r:id="rId5"/>
    <p:sldId id="293" r:id="rId6"/>
    <p:sldId id="294" r:id="rId7"/>
    <p:sldId id="283" r:id="rId8"/>
    <p:sldId id="295" r:id="rId9"/>
    <p:sldId id="297" r:id="rId10"/>
    <p:sldId id="298" r:id="rId11"/>
    <p:sldId id="296" r:id="rId12"/>
    <p:sldId id="275" r:id="rId13"/>
    <p:sldId id="276" r:id="rId14"/>
    <p:sldId id="299" r:id="rId15"/>
    <p:sldId id="268" r:id="rId16"/>
    <p:sldId id="300" r:id="rId17"/>
    <p:sldId id="301" r:id="rId18"/>
    <p:sldId id="302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50" autoAdjust="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17.bin"/><Relationship Id="rId3" Type="http://schemas.microsoft.com/office/2006/relationships/legacyDiagramText" Target="legacyDiagramText12.bin"/><Relationship Id="rId7" Type="http://schemas.microsoft.com/office/2006/relationships/legacyDiagramText" Target="legacyDiagramText16.bin"/><Relationship Id="rId2" Type="http://schemas.microsoft.com/office/2006/relationships/legacyDiagramText" Target="legacyDiagramText11.bin"/><Relationship Id="rId1" Type="http://schemas.microsoft.com/office/2006/relationships/legacyDiagramText" Target="legacyDiagramText10.bin"/><Relationship Id="rId6" Type="http://schemas.microsoft.com/office/2006/relationships/legacyDiagramText" Target="legacyDiagramText15.bin"/><Relationship Id="rId5" Type="http://schemas.microsoft.com/office/2006/relationships/legacyDiagramText" Target="legacyDiagramText14.bin"/><Relationship Id="rId10" Type="http://schemas.microsoft.com/office/2006/relationships/legacyDiagramText" Target="legacyDiagramText19.bin"/><Relationship Id="rId4" Type="http://schemas.microsoft.com/office/2006/relationships/legacyDiagramText" Target="legacyDiagramText13.bin"/><Relationship Id="rId9" Type="http://schemas.microsoft.com/office/2006/relationships/legacyDiagramText" Target="legacyDiagramText18.bin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22.bin"/><Relationship Id="rId2" Type="http://schemas.microsoft.com/office/2006/relationships/legacyDiagramText" Target="legacyDiagramText21.bin"/><Relationship Id="rId1" Type="http://schemas.microsoft.com/office/2006/relationships/legacyDiagramText" Target="legacyDiagramText20.bin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B694E-0882-43AB-BFDD-A41ED80E23F2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B694E-0882-43AB-BFDD-A41ED80E23F2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09600" y="19050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2. Государственное регулирование социально – культурной сферы и туризма.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законодательство рф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267200"/>
            <a:ext cx="813064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9199"/>
            <a:ext cx="6110310" cy="54690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057400"/>
            <a:ext cx="8001000" cy="4911725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ведения, цели, задачи и направления государственной политики в области СКС и туризма. 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Международный опыт регулирования туристской деятельности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Организационная структура управления туризмом на федеральном, региональном и местном уровнях в Российской Федерации.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Законодательное регулирование туристской деятельности в Российской Федерации. 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регулирование деятельности в СКС и туризме.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3716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9199"/>
            <a:ext cx="6110310" cy="54690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2057401"/>
            <a:ext cx="9144000" cy="838200"/>
          </a:xfrm>
          <a:prstGeom prst="rect">
            <a:avLst/>
          </a:prstGeom>
        </p:spPr>
        <p:txBody>
          <a:bodyPr/>
          <a:lstStyle/>
          <a:p>
            <a:pPr marL="914400" lvl="1" indent="-457200">
              <a:buFont typeface="Wingdings" pitchFamily="2" charset="2"/>
              <a:buAutoNum type="arabicPeriod"/>
            </a:pP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ведения, цели, задачи и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 государственной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политики в области СКС и туризма.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3716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1143000" y="3195459"/>
            <a:ext cx="7543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Государственная 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политика на региональном уровне направлена на содействие туристской деятельности и создание благоприятных условий для ее развития, формирование представления о регионе, как благоприятном для развития туризма, осуществление поддержки и защиты туристов, </a:t>
            </a:r>
            <a:r>
              <a:rPr lang="ru-RU" sz="2400" dirty="0" err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турпредприятий</a:t>
            </a:r>
            <a:r>
              <a:rPr lang="ru-RU" sz="24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и их объединений.</a:t>
            </a:r>
          </a:p>
          <a:p>
            <a:r>
              <a:rPr lang="ru-RU" sz="4800" b="1" dirty="0" smtClean="0">
                <a:solidFill>
                  <a:srgbClr val="025C78"/>
                </a:solidFill>
              </a:rPr>
              <a:t/>
            </a:r>
            <a:br>
              <a:rPr lang="ru-RU" sz="4800" b="1" dirty="0" smtClean="0">
                <a:solidFill>
                  <a:srgbClr val="025C78"/>
                </a:solidFill>
              </a:rPr>
            </a:b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9199"/>
            <a:ext cx="6110310" cy="54690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1905001"/>
            <a:ext cx="8686800" cy="990600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государственной политики по версии ЮН ВТО: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3716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86200" y="2971800"/>
            <a:ext cx="48006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Маркетинговая политика продвижения туризма на национальном уровне;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Координация и планирование;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Правовое регулирование туристской деятельности;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Финансирование;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2819400"/>
            <a:ext cx="2743200" cy="3371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9199"/>
            <a:ext cx="6110310" cy="54690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3716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026" name="Organization Chart 2"/>
          <p:cNvGraphicFramePr>
            <a:graphicFrameLocks/>
          </p:cNvGraphicFramePr>
          <p:nvPr/>
        </p:nvGraphicFramePr>
        <p:xfrm>
          <a:off x="304800" y="1981200"/>
          <a:ext cx="8382000" cy="46482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828800"/>
            <a:ext cx="768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9199"/>
            <a:ext cx="6110310" cy="54690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743200"/>
            <a:ext cx="8001000" cy="1219199"/>
          </a:xfrm>
          <a:prstGeom prst="rect">
            <a:avLst/>
          </a:prstGeom>
        </p:spPr>
        <p:txBody>
          <a:bodyPr/>
          <a:lstStyle/>
          <a:p>
            <a:pPr marL="457200" indent="-45720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Международный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 регулирования туристской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3716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685800" y="1752600"/>
            <a:ext cx="8686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Модели </a:t>
            </a:r>
            <a:r>
              <a:rPr lang="ru-RU" sz="2800" b="1" dirty="0" err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гос.участия</a:t>
            </a: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в регулировании туризма</a:t>
            </a:r>
            <a:r>
              <a:rPr lang="ru-RU" sz="4800" b="1" dirty="0" smtClean="0">
                <a:solidFill>
                  <a:srgbClr val="025C78"/>
                </a:solidFill>
              </a:rPr>
              <a:t/>
            </a:r>
            <a:br>
              <a:rPr lang="ru-RU" sz="4800" b="1" dirty="0" smtClean="0">
                <a:solidFill>
                  <a:srgbClr val="025C78"/>
                </a:solidFill>
              </a:rPr>
            </a:b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2438400"/>
            <a:ext cx="2971800" cy="51117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модель (Америка)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отсутствие центральной государственной туристской администрации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все вопросы решаются на местах на основе принципов рыночной «самоорганизации».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3276600" y="2438400"/>
            <a:ext cx="3048001" cy="51117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модель (Турция)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наличие сильного и авторитетного центрального органа - министерства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значительные финансовые вложения в индустрию туризма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инвестирование в туристской инфраструктуры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48400" y="2438400"/>
            <a:ext cx="324802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000" i="1" dirty="0">
                <a:solidFill>
                  <a:schemeClr val="accent1"/>
                </a:solidFill>
              </a:rPr>
              <a:t>   </a:t>
            </a:r>
            <a:r>
              <a:rPr lang="ru-RU" sz="2000" b="1" i="1" dirty="0">
                <a:solidFill>
                  <a:schemeClr val="accent2"/>
                </a:solidFill>
              </a:rPr>
              <a:t>3 модель (Европа)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общие вопросы государственного регулирования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направление и координация маркетинговой деятельности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228600" y="17526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Структура системы поддержки французского туризма</a:t>
            </a:r>
            <a:endParaRPr lang="ru-RU" sz="4000" b="1" u="sng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362200"/>
            <a:ext cx="851835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>
          <a:xfrm>
            <a:off x="3581400" y="2590800"/>
            <a:ext cx="1905000" cy="3810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ru-RU" sz="2100" kern="1800" dirty="0" smtClean="0">
                <a:latin typeface="Times New Roman" pitchFamily="18" charset="0"/>
                <a:cs typeface="Times New Roman" pitchFamily="18" charset="0"/>
              </a:rPr>
              <a:t>Министерство</a:t>
            </a:r>
            <a:endParaRPr lang="ru-RU" sz="2100" kern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228600" y="16002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Структура системы поддержки туризма в Испании</a:t>
            </a:r>
            <a:endParaRPr lang="ru-RU" sz="4000" b="1" u="sng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graphicFrame>
        <p:nvGraphicFramePr>
          <p:cNvPr id="2050" name="Organization Chart 2"/>
          <p:cNvGraphicFramePr>
            <a:graphicFrameLocks/>
          </p:cNvGraphicFramePr>
          <p:nvPr/>
        </p:nvGraphicFramePr>
        <p:xfrm>
          <a:off x="533400" y="2057400"/>
          <a:ext cx="7848600" cy="449580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0" y="1447800"/>
            <a:ext cx="93726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600" b="1" u="sng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Структура системы поддержки туризма в Великобритании</a:t>
            </a:r>
            <a:endParaRPr lang="ru-RU" sz="2600" b="1" u="sng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graphicFrame>
        <p:nvGraphicFramePr>
          <p:cNvPr id="3095" name="Organization Chart 23"/>
          <p:cNvGraphicFramePr>
            <a:graphicFrameLocks/>
          </p:cNvGraphicFramePr>
          <p:nvPr/>
        </p:nvGraphicFramePr>
        <p:xfrm>
          <a:off x="990600" y="2362200"/>
          <a:ext cx="7620000" cy="3554413"/>
        </p:xfrm>
        <a:graphic>
          <a:graphicData uri="http://schemas.openxmlformats.org/drawingml/2006/compatibility">
            <com:legacyDrawing xmlns:com="http://schemas.openxmlformats.org/drawingml/2006/compatibility" spid="_x0000_s309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685800" y="1600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3. Система управления туризмом в РФ</a:t>
            </a:r>
            <a:endParaRPr lang="ru-RU" sz="32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609600" y="2209800"/>
            <a:ext cx="7696200" cy="4134986"/>
            <a:chOff x="1701" y="3066"/>
            <a:chExt cx="9540" cy="5940"/>
          </a:xfrm>
        </p:grpSpPr>
        <p:sp>
          <p:nvSpPr>
            <p:cNvPr id="8" name="AutoShape 5"/>
            <p:cNvSpPr>
              <a:spLocks noChangeAspect="1" noChangeArrowheads="1"/>
            </p:cNvSpPr>
            <p:nvPr/>
          </p:nvSpPr>
          <p:spPr bwMode="auto">
            <a:xfrm>
              <a:off x="1701" y="3066"/>
              <a:ext cx="9540" cy="5940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4401" y="3066"/>
              <a:ext cx="66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2000" dirty="0">
                  <a:cs typeface="Arial" charset="0"/>
                </a:rPr>
                <a:t>Министерство культуры</a:t>
              </a: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5481" y="3606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401" y="4146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solidFill>
                    <a:schemeClr val="accent2"/>
                  </a:solidFill>
                  <a:cs typeface="Arial" charset="0"/>
                </a:rPr>
                <a:t>Федеральное агентство по туризму</a:t>
              </a:r>
            </a:p>
          </p:txBody>
        </p: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3681" y="5226"/>
              <a:ext cx="3960" cy="2340"/>
              <a:chOff x="3681" y="4866"/>
              <a:chExt cx="3960" cy="2340"/>
            </a:xfrm>
          </p:grpSpPr>
          <p:sp>
            <p:nvSpPr>
              <p:cNvPr id="37" name="Rectangle 10"/>
              <p:cNvSpPr>
                <a:spLocks noChangeArrowheads="1"/>
              </p:cNvSpPr>
              <p:nvPr/>
            </p:nvSpPr>
            <p:spPr bwMode="auto">
              <a:xfrm>
                <a:off x="3681" y="6126"/>
                <a:ext cx="1620" cy="10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cs typeface="Arial" charset="0"/>
                  </a:rPr>
                  <a:t>Туристская администрация субъектов федерации</a:t>
                </a:r>
              </a:p>
            </p:txBody>
          </p:sp>
          <p:sp>
            <p:nvSpPr>
              <p:cNvPr id="38" name="Rectangle 11"/>
              <p:cNvSpPr>
                <a:spLocks noChangeArrowheads="1"/>
              </p:cNvSpPr>
              <p:nvPr/>
            </p:nvSpPr>
            <p:spPr bwMode="auto">
              <a:xfrm>
                <a:off x="5481" y="5586"/>
                <a:ext cx="2160" cy="1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cs typeface="Arial" charset="0"/>
                  </a:rPr>
                  <a:t>Муниципальные (районные) органы координации туристской деятельности</a:t>
                </a:r>
              </a:p>
            </p:txBody>
          </p:sp>
          <p:sp>
            <p:nvSpPr>
              <p:cNvPr id="39" name="Line 12"/>
              <p:cNvSpPr>
                <a:spLocks noChangeShapeType="1"/>
              </p:cNvSpPr>
              <p:nvPr/>
            </p:nvSpPr>
            <p:spPr bwMode="auto">
              <a:xfrm>
                <a:off x="4221" y="5226"/>
                <a:ext cx="216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Line 13"/>
              <p:cNvSpPr>
                <a:spLocks noChangeShapeType="1"/>
              </p:cNvSpPr>
              <p:nvPr/>
            </p:nvSpPr>
            <p:spPr bwMode="auto">
              <a:xfrm>
                <a:off x="5481" y="4866"/>
                <a:ext cx="1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Line 14"/>
              <p:cNvSpPr>
                <a:spLocks noChangeShapeType="1"/>
              </p:cNvSpPr>
              <p:nvPr/>
            </p:nvSpPr>
            <p:spPr bwMode="auto">
              <a:xfrm>
                <a:off x="4221" y="5226"/>
                <a:ext cx="1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Line 15"/>
              <p:cNvSpPr>
                <a:spLocks noChangeShapeType="1"/>
              </p:cNvSpPr>
              <p:nvPr/>
            </p:nvSpPr>
            <p:spPr bwMode="auto">
              <a:xfrm>
                <a:off x="6381" y="5226"/>
                <a:ext cx="1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701" y="3246"/>
              <a:ext cx="25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cs typeface="Arial" charset="0"/>
                </a:rPr>
                <a:t>Государственная Дума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701" y="4326"/>
              <a:ext cx="234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Комитет Государственной Думы по экономической политике и предпринимательству</a:t>
              </a: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81" y="3966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450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8181" y="3966"/>
              <a:ext cx="306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здравоохранения и социального развития</a:t>
              </a:r>
            </a:p>
            <a:p>
              <a:endParaRPr lang="ru-RU" sz="1200">
                <a:cs typeface="Arial" charset="0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181" y="4866"/>
              <a:ext cx="306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спорта и молодежной политики</a:t>
              </a: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8181" y="5766"/>
              <a:ext cx="306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природных ресурсов и экологии</a:t>
              </a: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8181" y="6666"/>
              <a:ext cx="30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транспорта</a:t>
              </a: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941" y="8106"/>
              <a:ext cx="252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экономического развития </a:t>
              </a: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7821" y="3606"/>
              <a:ext cx="1" cy="4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7821" y="684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7821" y="774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7821" y="612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7821" y="522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7821" y="432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H="1">
              <a:off x="6561" y="4506"/>
              <a:ext cx="12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181" y="7386"/>
              <a:ext cx="306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Министерство финансов</a:t>
              </a: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7821" y="7746"/>
              <a:ext cx="1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>
              <a:off x="7461" y="8466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2061" y="8106"/>
              <a:ext cx="252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cs typeface="Arial" charset="0"/>
                </a:rPr>
                <a:t>Федеральное агентство по управлению особыми экономическими зонами</a:t>
              </a: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 flipH="1">
              <a:off x="4581" y="8466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3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438400"/>
            <a:ext cx="8153400" cy="34639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создание нормативно – правовых актов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содействие в продвижении туристского продукта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определение приоритетных мероприятий по маркетингу и рекламе туристских регионов в целях повышения их привлекательности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защита прав и интересов туристов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картографический метод для разработки карт, схем и иных видов картографической продукции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разработка кадастров и реестров тур. ресурсов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финансирование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лицензирование с  1.01.07 года отменено. Регистрация туроператоров осуществляется на основании единого федерального реестра туроператоров. Основа регулирования - предоставление фин. гарантий.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страхование туристов ( медицинская  страховка, безопасности тур. маршрутов, финансовой безопасности).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продвижение тур. региона в системе разработки единого маркетингового продукта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налоговое и таможенное регулирование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методы кадрового обеспечения и образовательная среда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научные методы, направленные на глубинные исследования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1828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Методы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регулирования </a:t>
            </a:r>
            <a:r>
              <a:rPr kumimoji="0" lang="ru-RU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тур.деятельности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2819400"/>
            <a:ext cx="7924800" cy="437832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разработка законодательных основ, гарантирующих динамичное развитие туризма.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Состав: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основные определения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статус регионов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порядок сохранения и использования туристских ресурсов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выдача государственных инвестиций на приоритетной основе.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52400" y="1981200"/>
            <a:ext cx="88392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Законодательное регулирование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тур.деятельности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0" y="2895600"/>
            <a:ext cx="7924800" cy="43783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Турция - точные сроки регистрации недвижимости, выдачи лицензии, плата по коммунальным услугам по льготным ценам.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Италия - выделение финансовых средств отдельным областям. На первые три года указаны точные суммы</a:t>
            </a:r>
          </a:p>
          <a:p>
            <a:pPr>
              <a:buBlip>
                <a:blip r:embed="rId4"/>
              </a:buBlip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Финляндия. Закон о туризме отсутствует, но подписан договор между национальной ассоциацией по туризму и Управлением по защите прав потребителей.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85800" y="1295400"/>
            <a:ext cx="8229600" cy="381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Государственное регулирование социально – культурной сферы и туризма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1752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Состав законов о туризме: международная практика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0" y="1981200"/>
            <a:ext cx="8839200" cy="426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1. Гражданский кодекс Российской Федерации. Часть 3: </a:t>
            </a:r>
            <a:r>
              <a:rPr lang="ru-RU" sz="1500" dirty="0" err="1" smtClean="0">
                <a:solidFill>
                  <a:srgbClr val="FFC000"/>
                </a:solidFill>
              </a:rPr>
              <a:t>федер</a:t>
            </a:r>
            <a:r>
              <a:rPr lang="ru-RU" sz="1500" dirty="0" smtClean="0">
                <a:solidFill>
                  <a:srgbClr val="FFC000"/>
                </a:solidFill>
              </a:rPr>
              <a:t>. закон от 26.11.2001 №146-ФЗ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2. Концепция и программа развития внутреннего и въездного туризма в РФ на 2013-2018 годы (2012 год).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3. Федеральный закон “Об основах туристской деятельности в Российской Федерации” ( № 132-ФЗ от 14 ноября 1996 г с дополнениями и изменениями).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4. Федеральный закон «Об общих принципах организации местного самоуправления в РФ» (№ 131-ФЗ от 6.10.2003  в редакции закона 25.12.2008 № 281-ФЗ). Создание условий для развития туризма в муниципальных образованиях (п.9 ст. 14.1)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5. Федеральный закон “О защите прав потребителей” (№ 2-ФЗ от 19.06.95 с дополнениями и изменениями).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6. Федеральный закон «О рекламе»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7. Федеральный Закон “О порядке въезда в РФ и выезда из РФ”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8. Государственные стандарты.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 ГОСТ Р ИСО 18513-200_ (проект). Туристские услуги, гостиницы и другие средства размещения туристов.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ГОСТ Р 51185-98. Туристские услуги. Средства размещения. – Общие требования: утв. Постановлением Госстандарта РФ от 9.07.1998 </a:t>
            </a:r>
            <a:br>
              <a:rPr lang="ru-RU" sz="1500" dirty="0" smtClean="0">
                <a:solidFill>
                  <a:srgbClr val="FFC000"/>
                </a:solidFill>
              </a:rPr>
            </a:br>
            <a:r>
              <a:rPr lang="ru-RU" sz="1500" dirty="0" smtClean="0">
                <a:solidFill>
                  <a:srgbClr val="FFC000"/>
                </a:solidFill>
              </a:rPr>
              <a:t>№ 286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 9. Система классификации гостиниц и аналогичных средств размещения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10. Налоговый Кодекс Российской Федерации. Часть 2: </a:t>
            </a:r>
            <a:r>
              <a:rPr lang="ru-RU" sz="1500" dirty="0" err="1" smtClean="0">
                <a:solidFill>
                  <a:srgbClr val="FFC000"/>
                </a:solidFill>
              </a:rPr>
              <a:t>федер</a:t>
            </a:r>
            <a:r>
              <a:rPr lang="ru-RU" sz="1500" dirty="0" smtClean="0">
                <a:solidFill>
                  <a:srgbClr val="FFC000"/>
                </a:solidFill>
              </a:rPr>
              <a:t>. закон  от 05.08.2000 №117-ФЗ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11. О концессионных соглашениях: </a:t>
            </a:r>
            <a:r>
              <a:rPr lang="ru-RU" sz="1500" dirty="0" err="1" smtClean="0">
                <a:solidFill>
                  <a:srgbClr val="FFC000"/>
                </a:solidFill>
              </a:rPr>
              <a:t>федер</a:t>
            </a:r>
            <a:r>
              <a:rPr lang="ru-RU" sz="1500" dirty="0" smtClean="0">
                <a:solidFill>
                  <a:srgbClr val="FFC000"/>
                </a:solidFill>
              </a:rPr>
              <a:t>. закон от 21.07.2005 №115-ФЗ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12. Федеральные государственные образовательные стандарты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 smtClean="0">
                <a:solidFill>
                  <a:srgbClr val="FFC000"/>
                </a:solidFill>
              </a:rPr>
              <a:t>13. Об утверждении структуры региональной (муниципальной) программы развития туризма субъектов РФ: приказ </a:t>
            </a:r>
            <a:r>
              <a:rPr lang="ru-RU" sz="1500" dirty="0" err="1" smtClean="0">
                <a:solidFill>
                  <a:srgbClr val="FFC000"/>
                </a:solidFill>
              </a:rPr>
              <a:t>Федер</a:t>
            </a:r>
            <a:r>
              <a:rPr lang="ru-RU" sz="1500" dirty="0" smtClean="0">
                <a:solidFill>
                  <a:srgbClr val="FFC000"/>
                </a:solidFill>
              </a:rPr>
              <a:t>. агентства по туризму РФ от 11.07.2007 № 66</a:t>
            </a:r>
            <a:endParaRPr lang="ru-RU" sz="15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09600" y="1371600"/>
            <a:ext cx="7924800" cy="457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Законодательное регулирование туризма в РФ: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Закон «Об основах туристской деятельности» (поправки от Федерации 27 апреля 2012 года).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создание объединения туроператоров в сфере выездного туризма для оказания экстренной помощи туристам за пределами РФ в случае невозможности исполнения, неисполнения или ненадлежащего исполнения туроператором своих обязательств по договору.</a:t>
            </a:r>
          </a:p>
          <a:p>
            <a:pPr>
              <a:lnSpc>
                <a:spcPct val="80000"/>
              </a:lnSpc>
            </a:pPr>
            <a:r>
              <a:rPr lang="ru-RU" sz="2400"/>
              <a:t>действия по организации эвакуации туриста из страны временного пребывания оказываются за счет средств компенсационного фонда объединения туроператоров в сфере выездного туризма. </a:t>
            </a:r>
          </a:p>
          <a:p>
            <a:pPr>
              <a:lnSpc>
                <a:spcPct val="80000"/>
              </a:lnSpc>
            </a:pPr>
            <a:r>
              <a:rPr lang="ru-RU" sz="2400"/>
              <a:t>Операторы обязаны вступить в члены объединения. В фонд будет вноситься 0,1% от годового оборота туроператоров.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Закон «Об основах туристской деятельности» (поправки от Федерации 27 апреля 2012 года).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/>
              <a:t>     Изменяется размер финансового обеспечения туроператоров: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Если годовая выручка предприятия не превышает 250 млн. рублей или при условии учета по УСНО, размер </a:t>
            </a:r>
            <a:r>
              <a:rPr lang="ru-RU" sz="2000" dirty="0" err="1"/>
              <a:t>фингарантий</a:t>
            </a:r>
            <a:r>
              <a:rPr lang="ru-RU" sz="2000" dirty="0"/>
              <a:t> сохраняется в размере 30 млн. рублей.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Если выручка более 250 млн. рублей, то размер обеспечения должен составлять не менее 12% от оборота.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Введено положение о праве страховщиков на регрессное требование к учредителям должника, его руководителю, членам органов управления туроператора в размере выплаченного страхового возмещения, если неисполнение туроператором обязательств по договору вызвано умышленными действиями указанных лиц.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Устанавливаются меры административной ответственности за правонарушения, совершенные туроператорами в сфере выездного туризма при осуществлении своей деятельности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09600" y="1371600"/>
            <a:ext cx="7924800" cy="457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 взаимодействия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субьектов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тур.сферы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609600" y="1981200"/>
          <a:ext cx="7848600" cy="4475747"/>
        </p:xfrm>
        <a:graphic>
          <a:graphicData uri="http://schemas.openxmlformats.org/presentationml/2006/ole">
            <p:oleObj spid="_x0000_s5121" name="Picture" r:id="rId5" imgW="3987721" imgH="2659982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7104</TotalTime>
  <Words>1251</Words>
  <PresentationFormat>Экран (4:3)</PresentationFormat>
  <Paragraphs>197</Paragraphs>
  <Slides>18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Office Theme</vt:lpstr>
      <vt:lpstr>Microsoft Word Picture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Закон «Об основах туристской деятельности» (поправки от Федерации 27 апреля 2012 года).</vt:lpstr>
      <vt:lpstr>Закон «Об основах туристской деятельности» (поправки от Федерации 27 апреля 2012 года).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537</cp:revision>
  <dcterms:created xsi:type="dcterms:W3CDTF">2017-08-14T15:09:51Z</dcterms:created>
  <dcterms:modified xsi:type="dcterms:W3CDTF">2017-08-21T15:39:25Z</dcterms:modified>
</cp:coreProperties>
</file>