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68" r:id="rId3"/>
    <p:sldId id="257" r:id="rId4"/>
    <p:sldId id="274" r:id="rId5"/>
    <p:sldId id="28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3" r:id="rId14"/>
    <p:sldId id="270" r:id="rId15"/>
    <p:sldId id="271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rgbClr val="FF0000"/>
    </p:penClr>
  </p:showPr>
  <p:clrMru>
    <a:srgbClr val="0000CC"/>
    <a:srgbClr val="B2B2B2"/>
    <a:srgbClr val="33CC33"/>
    <a:srgbClr val="FFCC00"/>
    <a:srgbClr val="00DCDC"/>
    <a:srgbClr val="0064EB"/>
    <a:srgbClr val="3333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146" autoAdjust="0"/>
    <p:restoredTop sz="82676" autoAdjust="0"/>
  </p:normalViewPr>
  <p:slideViewPr>
    <p:cSldViewPr>
      <p:cViewPr varScale="1">
        <p:scale>
          <a:sx n="113" d="100"/>
          <a:sy n="113" d="100"/>
        </p:scale>
        <p:origin x="-108" y="-126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F87707-7D50-478D-9E41-13713E6AB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2D430D-98E8-4886-95EC-7ECE5C0B8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741"/>
            </a:gs>
            <a:gs pos="100000">
              <a:srgbClr val="230F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Untitled-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40675" y="6381750"/>
            <a:ext cx="879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23850" y="3159125"/>
            <a:ext cx="8496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Предмет, задачи и содержание курса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549275"/>
            <a:ext cx="84963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Кафедра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ГТАП Институт права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Преподаватель к.полит.н., доцент Н.А. Царева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Суммарность методов и средств по размещению и организации информации</a:t>
            </a: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b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включает в себя </a:t>
            </a:r>
          </a:p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классификацию и кодирование,</a:t>
            </a:r>
          </a:p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унифицированные системы документации, </a:t>
            </a:r>
          </a:p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рационализации документооборота и форм документов, методов создания внутримашинной информационной базы системы.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Любой процесс управления связан с информационным обменом, который заключается в циклическом осуществлении следующих процедур:     </a:t>
            </a:r>
            <a:r>
              <a:rPr lang="ru-RU" sz="20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2078038"/>
            <a:ext cx="8229600" cy="4048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solidFill>
                  <a:schemeClr val="bg1"/>
                </a:solidFill>
              </a:rPr>
              <a:t>сбор информации о текущем состоянии управляемого объекта;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анализ полученной информации и сравнение текущего состояния с желаемым;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выработка управляющего воздействия с целью перевода управляемого объекта в желаемое состояние;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передача управляющего воздействия объекту.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chemeClr val="bg1"/>
                </a:solidFill>
              </a:rPr>
              <a:t>Процесс управления подразумевает наличие обратной связи, т. е. информационного потока, направленного от объекта к субъекту.</a:t>
            </a:r>
          </a:p>
          <a:p>
            <a:endParaRPr lang="ru-RU" sz="2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ГОСТ 6.20.1-90 (ИСО 9735-88) Электронный обмен данными в управлении, торговле и на транспорте (ЭДИФАКТ) </a:t>
            </a:r>
            <a:r>
              <a:rPr lang="ru-RU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Синтаксические правила 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895475"/>
            <a:ext cx="8229600" cy="4230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/>
              <a:t>Дата введения 01.01.92. </a:t>
            </a:r>
          </a:p>
          <a:p>
            <a:r>
              <a:rPr lang="ru-RU" sz="2400" smtClean="0"/>
              <a:t>Настоящий стандарт устанавливает синтаксические правила построения сообщений, используемых в обмене информацией между партнерами.</a:t>
            </a:r>
          </a:p>
          <a:p>
            <a:r>
              <a:rPr lang="ru-RU" sz="2400" smtClean="0"/>
              <a:t>Стандарт распространяется на различные сферы экономики, в том числе применяется в управлении, внешней торговле и на транспорте.</a:t>
            </a:r>
          </a:p>
          <a:p>
            <a:r>
              <a:rPr lang="ru-RU" sz="2400" smtClean="0"/>
              <a:t>Стандарт обязателен для предприятий, организаций и учреждений, осуществляющих обмен данными в открытых системах.</a:t>
            </a:r>
          </a:p>
          <a:p>
            <a:endParaRPr 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Вопросы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2B6EA07-17E2-4D78-BDB3-CE74B80D9D00}" type="slidenum">
              <a:rPr lang="ru-RU">
                <a:solidFill>
                  <a:schemeClr val="bg1"/>
                </a:solidFill>
              </a:rPr>
              <a:pPr/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spcBef>
                <a:spcPct val="10000"/>
              </a:spcBef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Назовите цель и задачи курса ИОУ.</a:t>
            </a:r>
          </a:p>
          <a:p>
            <a:pPr marL="457200" indent="-457200">
              <a:spcBef>
                <a:spcPct val="10000"/>
              </a:spcBef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Перечислите какими компетенциями должны обладать, в результате изучения курса.</a:t>
            </a:r>
          </a:p>
          <a:p>
            <a:pPr marL="457200" indent="-457200">
              <a:spcBef>
                <a:spcPct val="10000"/>
              </a:spcBef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Дайте определение следующим терминам: информация, информационные технологии, информационная система, информационное обеспечение. Сравните и выявите пересечения.</a:t>
            </a:r>
          </a:p>
          <a:p>
            <a:pPr marL="457200" indent="-457200">
              <a:spcBef>
                <a:spcPct val="10000"/>
              </a:spcBef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Охарактеризуйте ГОСТ 6.20.1-90 (ИСО 9735-88) Электронный обмен данными в управлении, торговле и на транспорте (ЭДИФАКТ) </a:t>
            </a:r>
            <a:r>
              <a:rPr lang="ru-RU" sz="2000">
                <a:solidFill>
                  <a:schemeClr val="bg1"/>
                </a:solidFill>
              </a:rPr>
              <a:t>Синтаксические правила 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Рекомендуемая литература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1B54A23-B990-4882-9E05-AC7E3E938F36}" type="slidenum">
              <a:rPr lang="ru-RU">
                <a:solidFill>
                  <a:schemeClr val="bg1"/>
                </a:solidFill>
              </a:rPr>
              <a:pPr/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00038" y="13112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Информационные технологии управления / Под ред. Г.А. Титоренко.—М.: ЮНИТИ-ДАНА: 2002.—280с.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Костров А.В. Основы информационного менеджмента.—М.: Финансы и статистика: 2003.—336 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Степанова Е.Е., Хмелевская Н.В. Информационное обеспечение управленческой деятельности. —М.: Форум : ИНФРА-М: 2004.—154 с.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Делопроизводство: Учебник / Под ред. Т.В. Кузнецовой.—М.: Изд-во МЦФЭР: 2004.—544с.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Копылов В.А. Информационное право. М., 2003.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Кузнецов В.А. Информационно-аналитическое обеспечение государственного и муниципального управления в Дальневосточном федеральном округе: [монография]/ —Хабаровск: Изд-во ДВАГС, 2005.—224 с.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Организация работы с документами. Учебник для вузов. Под ред. В.А. Кудряева. – М., 2001.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Основы информационной безопасности: учебное пособие: [теория и практика] / авт. : Е. Б. Белов, В. П. Лось, Р. В. Мещеряков, А. А. Шелупанов.—М.: Горячая линия-Телеком, 2006.—544.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980DBD5-43E2-4EB5-8C15-303161541804}" type="slidenum">
              <a:rPr lang="ru-RU">
                <a:solidFill>
                  <a:schemeClr val="bg1"/>
                </a:solidFill>
              </a:rPr>
              <a:pPr/>
              <a:t>15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>
                <a:solidFill>
                  <a:schemeClr val="bg1"/>
                </a:solidFill>
              </a:rPr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Содержание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5E9678E-9BA0-479B-852E-13F7652185AC}" type="slidenum">
              <a:rPr lang="ru-RU">
                <a:solidFill>
                  <a:schemeClr val="bg1"/>
                </a:solidFill>
              </a:rPr>
              <a:pPr/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Учебный материал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Вопросы для самопроверки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Рекомендуемая литература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23850" y="215900"/>
            <a:ext cx="84963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Цель</a:t>
            </a:r>
            <a:r>
              <a:rPr lang="ru-RU" sz="4000">
                <a:solidFill>
                  <a:srgbClr val="FFFF00"/>
                </a:solidFill>
              </a:rPr>
              <a:t> курса</a:t>
            </a:r>
            <a:endParaRPr lang="ru-RU" sz="4000" b="1">
              <a:solidFill>
                <a:srgbClr val="FFFF00"/>
              </a:solidFill>
            </a:endParaRPr>
          </a:p>
        </p:txBody>
      </p:sp>
      <p:sp>
        <p:nvSpPr>
          <p:cNvPr id="4099" name="Text Box 10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AD6DE98-BAE0-43F0-A1FC-7FDB94C967A9}" type="slidenum">
              <a:rPr lang="ru-RU">
                <a:solidFill>
                  <a:schemeClr val="bg1"/>
                </a:solidFill>
              </a:rPr>
              <a:pPr/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3200" dirty="0">
                <a:solidFill>
                  <a:schemeClr val="bg1"/>
                </a:solidFill>
              </a:rPr>
              <a:t>углубленное изучение теоретических, методических и практических вопросов разработок внедрения и совершенствования информационного обеспечения управления (ИОУ) в условиях широкого использования в управлении средств вычислительной и организационной техники и новых информационных технологий</a:t>
            </a:r>
            <a:r>
              <a:rPr lang="ru-RU" sz="3200" dirty="0"/>
              <a:t> </a:t>
            </a:r>
          </a:p>
          <a:p>
            <a:pPr marL="274638" indent="-274638">
              <a:spcBef>
                <a:spcPct val="10000"/>
              </a:spcBef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101" name="Rectangle 17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300038" y="274638"/>
            <a:ext cx="858043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600" b="1" smtClean="0">
                <a:solidFill>
                  <a:srgbClr val="FFFF00"/>
                </a:solidFill>
              </a:rPr>
              <a:t>В ходе достижения цели решаются следующие </a:t>
            </a:r>
            <a:r>
              <a:rPr lang="ru-RU" sz="3600" smtClean="0">
                <a:solidFill>
                  <a:srgbClr val="FFFF00"/>
                </a:solidFill>
              </a:rPr>
              <a:t>задачи:</a:t>
            </a:r>
            <a:br>
              <a:rPr lang="ru-RU" sz="3600" smtClean="0">
                <a:solidFill>
                  <a:srgbClr val="FFFF00"/>
                </a:solidFill>
              </a:rPr>
            </a:br>
            <a:endParaRPr lang="ru-RU" sz="3600" smtClean="0">
              <a:solidFill>
                <a:srgbClr val="FFFF00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bg1"/>
                </a:solidFill>
              </a:rPr>
              <a:t>изучение унифицированных систем документации как основных носителей информации, </a:t>
            </a:r>
          </a:p>
          <a:p>
            <a:r>
              <a:rPr lang="ru-RU" sz="2800" smtClean="0">
                <a:solidFill>
                  <a:schemeClr val="bg1"/>
                </a:solidFill>
              </a:rPr>
              <a:t>изучение классификаторов технико-экономической и социальной информации как стандартного языка формализованного описания данных, </a:t>
            </a:r>
          </a:p>
          <a:p>
            <a:r>
              <a:rPr lang="ru-RU" sz="2800" smtClean="0">
                <a:solidFill>
                  <a:schemeClr val="bg1"/>
                </a:solidFill>
              </a:rPr>
              <a:t>анализ важнейших технологических процессов, связанных с их разработкой и применением.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088" y="252413"/>
            <a:ext cx="8229600" cy="73025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Содержание дисциплины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1201738"/>
            <a:ext cx="8229600" cy="4924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bg1"/>
                </a:solidFill>
              </a:rPr>
              <a:t>Предмет, задачи, содержание курса, </a:t>
            </a:r>
            <a:r>
              <a:rPr lang="ru-RU" sz="2800" smtClean="0"/>
              <a:t>источники и литература; Задачи и структура информационного обеспечения управления; Истоки и становление мировой и  отечественной стандартизации; Унифицированные системы документации; Документы, изготовляемые средствами вычислительной техники; Классификаторы технико-экономической и социальной информации (ТЭСИ); Обеспечение достоверности и защиты информации в ИОУ; Проектирование систем ИОУ.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600" smtClean="0">
                <a:solidFill>
                  <a:srgbClr val="FFFF00"/>
                </a:solidFill>
              </a:rPr>
              <a:t>Компетенции</a:t>
            </a:r>
          </a:p>
        </p:txBody>
      </p:sp>
      <p:sp>
        <p:nvSpPr>
          <p:cNvPr id="7171" name="Содержимое 4"/>
          <p:cNvSpPr>
            <a:spLocks noGrp="1"/>
          </p:cNvSpPr>
          <p:nvPr>
            <p:ph idx="1"/>
          </p:nvPr>
        </p:nvSpPr>
        <p:spPr bwMode="auto">
          <a:xfrm>
            <a:off x="336550" y="946150"/>
            <a:ext cx="8470900" cy="55133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solidFill>
                  <a:schemeClr val="bg1"/>
                </a:solidFill>
              </a:rPr>
              <a:t>знать новейшие теоретические исследования и практические разработки в области ИОУ как в нашей стране, так и за рубежом;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оперировать основной терминологией курса, 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производить анализ существующего ИОУ и проектировать новые технологические процессы; 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знать методику проектирования и совершенствования ИОУ и информационных систем на базе новых информационных технологий; 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разрабатывать организационно-методические документы по ИОУ, первые унифицированные документы; 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составлять и вести классификаторы ТЭСИ.</a:t>
            </a:r>
          </a:p>
          <a:p>
            <a:endParaRPr lang="ru-RU" sz="1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6088" y="179388"/>
            <a:ext cx="8229600" cy="635000"/>
          </a:xfrm>
        </p:spPr>
        <p:txBody>
          <a:bodyPr/>
          <a:lstStyle/>
          <a:p>
            <a:pPr>
              <a:defRPr/>
            </a:pPr>
            <a:r>
              <a:rPr lang="ru-RU" sz="40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Информация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 bwMode="auto">
          <a:xfrm>
            <a:off x="373063" y="909638"/>
            <a:ext cx="8397875" cy="544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solidFill>
                  <a:schemeClr val="bg1"/>
                </a:solidFill>
              </a:rPr>
              <a:t>(от латинского informatio - разъяснение, изложение), </a:t>
            </a:r>
          </a:p>
          <a:p>
            <a:r>
              <a:rPr lang="ru-RU" sz="2400" smtClean="0">
                <a:solidFill>
                  <a:schemeClr val="bg1"/>
                </a:solidFill>
              </a:rPr>
              <a:t>первоначально </a:t>
            </a:r>
            <a:r>
              <a:rPr lang="ru-RU" smtClean="0">
                <a:solidFill>
                  <a:schemeClr val="bg1"/>
                </a:solidFill>
              </a:rPr>
              <a:t>- </a:t>
            </a:r>
            <a:r>
              <a:rPr lang="ru-RU" sz="2800" smtClean="0">
                <a:solidFill>
                  <a:schemeClr val="bg1"/>
                </a:solidFill>
              </a:rPr>
              <a:t>сведения, передаваемые людьми устным, письменным или другим способом </a:t>
            </a:r>
            <a:endParaRPr lang="ru-RU" smtClean="0">
              <a:solidFill>
                <a:schemeClr val="bg1"/>
              </a:solidFill>
            </a:endParaRPr>
          </a:p>
          <a:p>
            <a:r>
              <a:rPr lang="ru-RU" sz="2400" smtClean="0">
                <a:solidFill>
                  <a:schemeClr val="bg1"/>
                </a:solidFill>
              </a:rPr>
              <a:t>с середины 20 века общенаучное понятие, включающее</a:t>
            </a:r>
            <a:r>
              <a:rPr lang="ru-RU" smtClean="0">
                <a:solidFill>
                  <a:schemeClr val="bg1"/>
                </a:solidFill>
              </a:rPr>
              <a:t> </a:t>
            </a:r>
            <a:r>
              <a:rPr lang="ru-RU" sz="2800" smtClean="0">
                <a:solidFill>
                  <a:schemeClr val="bg1"/>
                </a:solidFill>
              </a:rPr>
              <a:t>обмен сведениями между людьми, человеком и автоматом, автоматом и автоматом.</a:t>
            </a:r>
            <a:endParaRPr lang="ru-RU" smtClean="0">
              <a:solidFill>
                <a:schemeClr val="bg1"/>
              </a:solidFill>
            </a:endParaRPr>
          </a:p>
          <a:p>
            <a:r>
              <a:rPr lang="ru-RU" sz="2400" smtClean="0">
                <a:solidFill>
                  <a:schemeClr val="bg1"/>
                </a:solidFill>
              </a:rPr>
              <a:t>как отмечает С. А. Дятлов, </a:t>
            </a:r>
            <a:r>
              <a:rPr lang="ru-RU" sz="2800" smtClean="0">
                <a:solidFill>
                  <a:schemeClr val="bg1"/>
                </a:solidFill>
              </a:rPr>
              <a:t>«информация - это нервная система общественного производства и решающий фактор экономического роста в современных условиях»</a:t>
            </a:r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51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Информационные технологии</a:t>
            </a: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(ИТ)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9219" name="Содержимое 4"/>
          <p:cNvSpPr>
            <a:spLocks noGrp="1"/>
          </p:cNvSpPr>
          <p:nvPr>
            <p:ph idx="1"/>
          </p:nvPr>
        </p:nvSpPr>
        <p:spPr bwMode="auto">
          <a:xfrm>
            <a:off x="373063" y="982663"/>
            <a:ext cx="8397875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bg1"/>
                </a:solidFill>
              </a:rPr>
              <a:t>представляют собой систему «человек-машина», состоящую из специально (профессионально) обученных и подготовленных людей и технико-технологической базы информационных систем. </a:t>
            </a:r>
          </a:p>
          <a:p>
            <a:r>
              <a:rPr lang="ru-RU" sz="2800" smtClean="0">
                <a:solidFill>
                  <a:schemeClr val="bg1"/>
                </a:solidFill>
              </a:rPr>
              <a:t>комплекс взаимосвязанных и взаимозависимых новейших технологий, при помощи которых снимается информация с объектов управления, ведется сбор, переработка и передача информационных потоков.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000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Информационные системы обеспечения </a:t>
            </a:r>
            <a: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br>
              <a:rPr lang="ru-RU" sz="32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982663"/>
            <a:ext cx="8229600" cy="5143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система «человек - машина - сеть - машина - человек». </a:t>
            </a:r>
          </a:p>
          <a:p>
            <a:pPr>
              <a:buFontTx/>
              <a:buNone/>
            </a:pPr>
            <a:r>
              <a:rPr lang="ru-RU" smtClean="0">
                <a:solidFill>
                  <a:schemeClr val="bg1"/>
                </a:solidFill>
              </a:rPr>
              <a:t>Т.е., с одной стороны, </a:t>
            </a:r>
            <a:r>
              <a:rPr lang="ru-RU" smtClean="0">
                <a:solidFill>
                  <a:srgbClr val="FFFF00"/>
                </a:solidFill>
              </a:rPr>
              <a:t>человек</a:t>
            </a:r>
            <a:r>
              <a:rPr lang="ru-RU" smtClean="0">
                <a:solidFill>
                  <a:schemeClr val="bg1"/>
                </a:solidFill>
              </a:rPr>
              <a:t> - пользователь системы, с другой - </a:t>
            </a:r>
            <a:r>
              <a:rPr lang="ru-RU" smtClean="0">
                <a:solidFill>
                  <a:srgbClr val="FFFF00"/>
                </a:solidFill>
              </a:rPr>
              <a:t>совокупность информационных потоков </a:t>
            </a:r>
            <a:r>
              <a:rPr lang="ru-RU" smtClean="0">
                <a:solidFill>
                  <a:schemeClr val="bg1"/>
                </a:solidFill>
              </a:rPr>
              <a:t>и иерархий, коммуникационной системы по сбору, переработке и передаче информации об объекте с помощью ИТ, а с третьей стороны - это </a:t>
            </a:r>
            <a:r>
              <a:rPr lang="ru-RU" i="1" smtClean="0">
                <a:solidFill>
                  <a:srgbClr val="FFFF00"/>
                </a:solidFill>
              </a:rPr>
              <a:t>суммарность методов и средств по размещению и организации информации</a:t>
            </a:r>
            <a:r>
              <a:rPr lang="ru-RU" smtClean="0">
                <a:solidFill>
                  <a:schemeClr val="bg1"/>
                </a:solidFill>
              </a:rPr>
              <a:t>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30&quot;&gt;&lt;property id=&quot;20148&quot; value=&quot;5&quot;/&gt;&lt;property id=&quot;20300&quot; value=&quot;Slide 2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3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4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5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6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8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0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1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2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3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5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6&quot;/&gt;&lt;property id=&quot;20307&quot; value=&quot;271&quot;/&gt;&lt;property id=&quot;20309&quot; value=&quot;-1&quot;/&gt;&lt;/object&gt;&lt;object type=&quot;3&quot; unique_id=&quot;11959&quot;&gt;&lt;property id=&quot;20148&quot; value=&quot;5&quot;/&gt;&lt;property id=&quot;20300&quot; value=&quot;Slide 9&quot;/&gt;&lt;property id=&quot;20307&quot; value=&quot;272&quot;/&gt;&lt;/object&gt;&lt;object type=&quot;3&quot; unique_id=&quot;11978&quot;&gt;&lt;property id=&quot;20148&quot; value=&quot;5&quot;/&gt;&lt;property id=&quot;20300&quot; value=&quot;Slide 14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FFFFFF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FFFFFF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963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Wingdings</vt:lpstr>
      <vt:lpstr>Symbol</vt:lpstr>
      <vt:lpstr>Оформление по умолчанию</vt:lpstr>
      <vt:lpstr>Слайд 1</vt:lpstr>
      <vt:lpstr>Слайд 2</vt:lpstr>
      <vt:lpstr>Слайд 3</vt:lpstr>
      <vt:lpstr>В ходе достижения цели решаются следующие задачи: </vt:lpstr>
      <vt:lpstr>Содержание дисциплины </vt:lpstr>
      <vt:lpstr>Компетенции</vt:lpstr>
      <vt:lpstr>Информация</vt:lpstr>
      <vt:lpstr>Информационные технологии (ИТ)</vt:lpstr>
      <vt:lpstr>Информационные системы обеспечения   </vt:lpstr>
      <vt:lpstr>Суммарность методов и средств по размещению и организации информации  </vt:lpstr>
      <vt:lpstr>Любой процесс управления связан с информационным обменом, который заключается в циклическом осуществлении следующих процедур:      </vt:lpstr>
      <vt:lpstr>ГОСТ 6.20.1-90 (ИСО 9735-88) Электронный обмен данными в управлении, торговле и на транспорте (ЭДИФАКТ) Синтаксические правила </vt:lpstr>
      <vt:lpstr>Слайд 13</vt:lpstr>
      <vt:lpstr>Слайд 14</vt:lpstr>
      <vt:lpstr>Слайд 15</vt:lpstr>
    </vt:vector>
  </TitlesOfParts>
  <Company>OPITUP 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 </dc:title>
  <dc:creator>S.V.Ryzhkov</dc:creator>
  <cp:lastModifiedBy>tsar</cp:lastModifiedBy>
  <cp:revision>109</cp:revision>
  <dcterms:created xsi:type="dcterms:W3CDTF">2007-04-22T06:20:01Z</dcterms:created>
  <dcterms:modified xsi:type="dcterms:W3CDTF">2007-12-18T08:43:39Z</dcterms:modified>
</cp:coreProperties>
</file>