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6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Концепция управления проектами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Тема 1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912446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97876"/>
            <a:ext cx="8915400" cy="4513346"/>
          </a:xfrm>
        </p:spPr>
        <p:txBody>
          <a:bodyPr>
            <a:normAutofit/>
          </a:bodyPr>
          <a:lstStyle/>
          <a:p>
            <a:r>
              <a:rPr lang="ru-RU" sz="2200" dirty="0"/>
              <a:t>Понятие и виды </a:t>
            </a:r>
            <a:r>
              <a:rPr lang="ru-RU" sz="2200" dirty="0" smtClean="0"/>
              <a:t>проектов</a:t>
            </a:r>
          </a:p>
          <a:p>
            <a:r>
              <a:rPr lang="ru-RU" sz="2200" dirty="0"/>
              <a:t>Сущность управления </a:t>
            </a:r>
            <a:r>
              <a:rPr lang="ru-RU" sz="2200" dirty="0" smtClean="0"/>
              <a:t>проектами</a:t>
            </a:r>
          </a:p>
          <a:p>
            <a:r>
              <a:rPr lang="ru-RU" sz="2200" dirty="0" smtClean="0"/>
              <a:t>Принципы </a:t>
            </a:r>
            <a:r>
              <a:rPr lang="ru-RU" sz="2200" dirty="0"/>
              <a:t>программно-целевого </a:t>
            </a:r>
            <a:r>
              <a:rPr lang="ru-RU" sz="2200" dirty="0" smtClean="0"/>
              <a:t>управления</a:t>
            </a:r>
          </a:p>
          <a:p>
            <a:r>
              <a:rPr lang="ru-RU" sz="2200" dirty="0"/>
              <a:t>Процесс управления проектом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01854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Понятие «проект» </a:t>
            </a:r>
            <a:r>
              <a:rPr lang="ru-RU" dirty="0" smtClean="0"/>
              <a:t>объединяет </a:t>
            </a:r>
            <a:r>
              <a:rPr lang="ru-RU" dirty="0"/>
              <a:t>разнообразные виды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характеризуемые </a:t>
            </a:r>
            <a:r>
              <a:rPr lang="ru-RU" sz="2200" dirty="0"/>
              <a:t>рядом общих признаков, основные из них таковы:</a:t>
            </a:r>
          </a:p>
          <a:p>
            <a:pPr lvl="0"/>
            <a:r>
              <a:rPr lang="ru-RU" sz="2200" dirty="0"/>
              <a:t>направленность на достижение конкретных целей, определенных результатов;</a:t>
            </a:r>
          </a:p>
          <a:p>
            <a:pPr lvl="0"/>
            <a:r>
              <a:rPr lang="ru-RU" sz="2200" dirty="0"/>
              <a:t>координированное выполнение многочисленных взаимосвязанных действий;</a:t>
            </a:r>
          </a:p>
          <a:p>
            <a:pPr lvl="0"/>
            <a:r>
              <a:rPr lang="ru-RU" sz="2200" dirty="0"/>
              <a:t>ограниченная протяженность во времени с определенным началом и концом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726418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 - это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400" dirty="0" smtClean="0"/>
              <a:t>замысел</a:t>
            </a:r>
            <a:r>
              <a:rPr lang="ru-RU" sz="2400" dirty="0"/>
              <a:t>, идея, образ, воплощённые в форму описания, обоснования расчётов, чертежей, раскрывающих сущность замысла и возможность его практической реализации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работы</a:t>
            </a:r>
            <a:r>
              <a:rPr lang="ru-RU" sz="2400" dirty="0"/>
              <a:t>, планы, мероприятия и другие задачи, направленные на создание уникального продукта (устройства, работы, услуги</a:t>
            </a:r>
            <a:r>
              <a:rPr lang="ru-RU" sz="2400" dirty="0" smtClean="0"/>
              <a:t>).</a:t>
            </a:r>
          </a:p>
          <a:p>
            <a:endParaRPr lang="ru-RU" sz="2400" dirty="0"/>
          </a:p>
          <a:p>
            <a:pPr marL="0" indent="0">
              <a:buNone/>
            </a:pPr>
            <a:r>
              <a:rPr lang="ru-RU" sz="2400" b="1" dirty="0"/>
              <a:t>Программа </a:t>
            </a:r>
            <a:r>
              <a:rPr lang="ru-RU" sz="2400" dirty="0"/>
              <a:t>— это совокупность проектов и различных мероприятий, объединенных общей целью и условиями их выполнения</a:t>
            </a:r>
            <a:r>
              <a:rPr lang="ru-RU" sz="2400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537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7964" y="5180683"/>
            <a:ext cx="8915400" cy="566738"/>
          </a:xfrm>
        </p:spPr>
        <p:txBody>
          <a:bodyPr/>
          <a:lstStyle/>
          <a:p>
            <a:r>
              <a:rPr lang="ru-RU" dirty="0"/>
              <a:t>Системный подход в проектном управлении</a:t>
            </a:r>
            <a:endParaRPr lang="ru-RU" dirty="0"/>
          </a:p>
        </p:txBody>
      </p:sp>
      <p:grpSp>
        <p:nvGrpSpPr>
          <p:cNvPr id="5" name="Полотно 13"/>
          <p:cNvGrpSpPr/>
          <p:nvPr/>
        </p:nvGrpSpPr>
        <p:grpSpPr>
          <a:xfrm>
            <a:off x="2450461" y="239139"/>
            <a:ext cx="9192903" cy="4561461"/>
            <a:chOff x="0" y="0"/>
            <a:chExt cx="6067425" cy="3123565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6067425" cy="3123565"/>
            </a:xfrm>
            <a:prstGeom prst="rect">
              <a:avLst/>
            </a:prstGeom>
          </p:spPr>
        </p:sp>
        <p:grpSp>
          <p:nvGrpSpPr>
            <p:cNvPr id="7" name="Группа 6"/>
            <p:cNvGrpSpPr/>
            <p:nvPr/>
          </p:nvGrpSpPr>
          <p:grpSpPr>
            <a:xfrm>
              <a:off x="314326" y="19050"/>
              <a:ext cx="5524498" cy="3028189"/>
              <a:chOff x="314326" y="19050"/>
              <a:chExt cx="5524498" cy="3028189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2219325" y="1065827"/>
                <a:ext cx="1400175" cy="54292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ru-RU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Проект</a:t>
                </a:r>
                <a:endParaRPr lang="ru-RU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Стрелка вправо 8"/>
              <p:cNvSpPr/>
              <p:nvPr/>
            </p:nvSpPr>
            <p:spPr>
              <a:xfrm>
                <a:off x="314326" y="847726"/>
                <a:ext cx="1790700" cy="1114425"/>
              </a:xfrm>
              <a:prstGeom prst="rightArrow">
                <a:avLst/>
              </a:prstGeom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Вход:</a:t>
                </a:r>
              </a:p>
              <a:p>
                <a:pPr algn="ctr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ru-RU" sz="1400" dirty="0">
                    <a:latin typeface="Arial" panose="020B0604020202020204" pitchFamily="34" charset="0"/>
                    <a:ea typeface="Calibri" panose="020F0502020204030204" pitchFamily="34" charset="0"/>
                  </a:rPr>
                  <a:t>потребность</a:t>
                </a:r>
              </a:p>
            </p:txBody>
          </p:sp>
          <p:sp>
            <p:nvSpPr>
              <p:cNvPr id="10" name="Стрелка вправо 9"/>
              <p:cNvSpPr/>
              <p:nvPr/>
            </p:nvSpPr>
            <p:spPr>
              <a:xfrm>
                <a:off x="3818549" y="800102"/>
                <a:ext cx="2020275" cy="1076325"/>
              </a:xfrm>
              <a:prstGeom prst="rightArrow">
                <a:avLst/>
              </a:prstGeom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Выход: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удовлетворение потребности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11" name="Стрелка вверх 10"/>
              <p:cNvSpPr/>
              <p:nvPr/>
            </p:nvSpPr>
            <p:spPr>
              <a:xfrm>
                <a:off x="1924049" y="1799464"/>
                <a:ext cx="1971674" cy="1247775"/>
              </a:xfrm>
              <a:prstGeom prst="upArrow">
                <a:avLst/>
              </a:prstGeom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Обеспечение: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ресурсы,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знания и опыт,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технология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12" name="Стрелка вниз 11"/>
              <p:cNvSpPr/>
              <p:nvPr/>
            </p:nvSpPr>
            <p:spPr>
              <a:xfrm>
                <a:off x="1924049" y="19050"/>
                <a:ext cx="2085975" cy="971349"/>
              </a:xfrm>
              <a:prstGeom prst="downArrow">
                <a:avLst/>
              </a:prstGeom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Ограничения: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внешняя среда,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время,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финансовые возможности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2242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589212" y="434898"/>
            <a:ext cx="8915400" cy="5476324"/>
          </a:xfrm>
        </p:spPr>
        <p:txBody>
          <a:bodyPr>
            <a:normAutofit/>
          </a:bodyPr>
          <a:lstStyle/>
          <a:p>
            <a:r>
              <a:rPr lang="ru-RU" sz="2400" dirty="0"/>
              <a:t>Проектная деятельность как правило инициируется некой потребностью, требующей целого комплекса взаимосвязанных действий для своего удовлетворения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В</a:t>
            </a:r>
            <a:r>
              <a:rPr lang="ru-RU" sz="2400" dirty="0" smtClean="0"/>
              <a:t> </a:t>
            </a:r>
            <a:r>
              <a:rPr lang="ru-RU" sz="2400" dirty="0"/>
              <a:t>современном понимании проекты — это то, что изменяет наш мир: строительство жилого дома или промышленного объекта, программа научно-исследовательских работ, реконструкция предприятия, создание новой организации, разработка новой техники и технологии, создание кинофильма, развитие региона — это все </a:t>
            </a:r>
            <a:r>
              <a:rPr lang="ru-RU" sz="2400" dirty="0" smtClean="0"/>
              <a:t>проекты.</a:t>
            </a:r>
          </a:p>
          <a:p>
            <a:r>
              <a:rPr lang="ru-RU" sz="2400" dirty="0" smtClean="0"/>
              <a:t>В </a:t>
            </a:r>
            <a:r>
              <a:rPr lang="ru-RU" sz="2400" dirty="0"/>
              <a:t>англоязычной практике для определения проекта используется термин «</a:t>
            </a:r>
            <a:r>
              <a:rPr lang="en-US" sz="2400" dirty="0"/>
              <a:t>design</a:t>
            </a:r>
            <a:r>
              <a:rPr lang="ru-RU" sz="2400" dirty="0"/>
              <a:t>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1597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56120"/>
            <a:ext cx="8911687" cy="546768"/>
          </a:xfrm>
        </p:spPr>
        <p:txBody>
          <a:bodyPr>
            <a:normAutofit fontScale="90000"/>
          </a:bodyPr>
          <a:lstStyle/>
          <a:p>
            <a:r>
              <a:rPr lang="ru-RU" dirty="0"/>
              <a:t>Классификация типов проектов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9272534"/>
              </p:ext>
            </p:extLst>
          </p:nvPr>
        </p:nvGraphicFramePr>
        <p:xfrm>
          <a:off x="2191481" y="928523"/>
          <a:ext cx="9416939" cy="5353542"/>
        </p:xfrm>
        <a:graphic>
          <a:graphicData uri="http://schemas.openxmlformats.org/drawingml/2006/table">
            <a:tbl>
              <a:tblPr firstRow="1" firstCol="1" bandRow="1"/>
              <a:tblGrid>
                <a:gridCol w="2655652">
                  <a:extLst>
                    <a:ext uri="{9D8B030D-6E8A-4147-A177-3AD203B41FA5}">
                      <a16:colId xmlns:a16="http://schemas.microsoft.com/office/drawing/2014/main" val="2418962083"/>
                    </a:ext>
                  </a:extLst>
                </a:gridCol>
                <a:gridCol w="1220165">
                  <a:extLst>
                    <a:ext uri="{9D8B030D-6E8A-4147-A177-3AD203B41FA5}">
                      <a16:colId xmlns:a16="http://schemas.microsoft.com/office/drawing/2014/main" val="3046924982"/>
                    </a:ext>
                  </a:extLst>
                </a:gridCol>
                <a:gridCol w="110478">
                  <a:extLst>
                    <a:ext uri="{9D8B030D-6E8A-4147-A177-3AD203B41FA5}">
                      <a16:colId xmlns:a16="http://schemas.microsoft.com/office/drawing/2014/main" val="3257043683"/>
                    </a:ext>
                  </a:extLst>
                </a:gridCol>
                <a:gridCol w="259302">
                  <a:extLst>
                    <a:ext uri="{9D8B030D-6E8A-4147-A177-3AD203B41FA5}">
                      <a16:colId xmlns:a16="http://schemas.microsoft.com/office/drawing/2014/main" val="827563015"/>
                    </a:ext>
                  </a:extLst>
                </a:gridCol>
                <a:gridCol w="369780">
                  <a:extLst>
                    <a:ext uri="{9D8B030D-6E8A-4147-A177-3AD203B41FA5}">
                      <a16:colId xmlns:a16="http://schemas.microsoft.com/office/drawing/2014/main" val="2470149338"/>
                    </a:ext>
                  </a:extLst>
                </a:gridCol>
                <a:gridCol w="739560">
                  <a:extLst>
                    <a:ext uri="{9D8B030D-6E8A-4147-A177-3AD203B41FA5}">
                      <a16:colId xmlns:a16="http://schemas.microsoft.com/office/drawing/2014/main" val="141995936"/>
                    </a:ext>
                  </a:extLst>
                </a:gridCol>
                <a:gridCol w="369780">
                  <a:extLst>
                    <a:ext uri="{9D8B030D-6E8A-4147-A177-3AD203B41FA5}">
                      <a16:colId xmlns:a16="http://schemas.microsoft.com/office/drawing/2014/main" val="782850942"/>
                    </a:ext>
                  </a:extLst>
                </a:gridCol>
                <a:gridCol w="739560">
                  <a:extLst>
                    <a:ext uri="{9D8B030D-6E8A-4147-A177-3AD203B41FA5}">
                      <a16:colId xmlns:a16="http://schemas.microsoft.com/office/drawing/2014/main" val="2678649343"/>
                    </a:ext>
                  </a:extLst>
                </a:gridCol>
                <a:gridCol w="343276">
                  <a:extLst>
                    <a:ext uri="{9D8B030D-6E8A-4147-A177-3AD203B41FA5}">
                      <a16:colId xmlns:a16="http://schemas.microsoft.com/office/drawing/2014/main" val="2022014492"/>
                    </a:ext>
                  </a:extLst>
                </a:gridCol>
                <a:gridCol w="825190">
                  <a:extLst>
                    <a:ext uri="{9D8B030D-6E8A-4147-A177-3AD203B41FA5}">
                      <a16:colId xmlns:a16="http://schemas.microsoft.com/office/drawing/2014/main" val="2030641352"/>
                    </a:ext>
                  </a:extLst>
                </a:gridCol>
                <a:gridCol w="591015">
                  <a:extLst>
                    <a:ext uri="{9D8B030D-6E8A-4147-A177-3AD203B41FA5}">
                      <a16:colId xmlns:a16="http://schemas.microsoft.com/office/drawing/2014/main" val="4178654008"/>
                    </a:ext>
                  </a:extLst>
                </a:gridCol>
                <a:gridCol w="1193181">
                  <a:extLst>
                    <a:ext uri="{9D8B030D-6E8A-4147-A177-3AD203B41FA5}">
                      <a16:colId xmlns:a16="http://schemas.microsoft.com/office/drawing/2014/main" val="4106797686"/>
                    </a:ext>
                  </a:extLst>
                </a:gridCol>
              </a:tblGrid>
              <a:tr h="25554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Классификационный признак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Типы проектов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846748"/>
                  </a:ext>
                </a:extLst>
              </a:tr>
              <a:tr h="25554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уровню проекта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программа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система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630261"/>
                  </a:ext>
                </a:extLst>
              </a:tr>
              <a:tr h="25554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масштабы (размеру)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малый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мегапроект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00790"/>
                  </a:ext>
                </a:extLst>
              </a:tr>
              <a:tr h="638861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сложности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простой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организационно сложный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технически сложный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ресурсно-сложный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комплексно-сложный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132362"/>
                  </a:ext>
                </a:extLst>
              </a:tr>
              <a:tr h="25554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срокам реализации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краткосрочный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среднесрочный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мегапроект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03675"/>
                  </a:ext>
                </a:extLst>
              </a:tr>
              <a:tr h="38331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требованиям к качеству и способам его обеспечения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бездефектный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модульный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стандартный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21909"/>
                  </a:ext>
                </a:extLst>
              </a:tr>
              <a:tr h="51108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требованиям к ограниченности ресурсов совокупности проектов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мультипроект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монопроект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564747"/>
                  </a:ext>
                </a:extLst>
              </a:tr>
              <a:tr h="954901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характеру проекта (уровню участников)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международный (совместный)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отечественный: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государственный,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территориальный,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местный.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874357"/>
                  </a:ext>
                </a:extLst>
              </a:tr>
              <a:tr h="477451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характеру целевой задачи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антикризисный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инновационный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маркетинговый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образовательный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чрезвычайный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5690406"/>
                  </a:ext>
                </a:extLst>
              </a:tr>
              <a:tr h="38331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объекту инвестиционной деятельности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финансовый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реальный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120945"/>
                  </a:ext>
                </a:extLst>
              </a:tr>
              <a:tr h="76663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главной причине возникновения проекта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открывшиеся возможности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чрезвычайная ситуация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необходимость структурно-функциональных преобразований (реорганизация, реструктуризация, реинжиниринг)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105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831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0583"/>
          </a:xfrm>
        </p:spPr>
        <p:txBody>
          <a:bodyPr/>
          <a:lstStyle/>
          <a:p>
            <a:r>
              <a:rPr lang="ru-RU" dirty="0"/>
              <a:t>Управление </a:t>
            </a:r>
            <a:r>
              <a:rPr lang="ru-RU" dirty="0" smtClean="0"/>
              <a:t>проектами - это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04693"/>
            <a:ext cx="8915400" cy="5241073"/>
          </a:xfrm>
        </p:spPr>
        <p:txBody>
          <a:bodyPr>
            <a:normAutofit/>
          </a:bodyPr>
          <a:lstStyle/>
          <a:p>
            <a:r>
              <a:rPr lang="ru-RU" sz="2400" dirty="0"/>
              <a:t>синтетическая дисциплина, объединяющая как специальные, так и </a:t>
            </a:r>
            <a:r>
              <a:rPr lang="ru-RU" sz="2400" dirty="0" err="1"/>
              <a:t>надпрофессиональные</a:t>
            </a:r>
            <a:r>
              <a:rPr lang="ru-RU" sz="2400" dirty="0"/>
              <a:t> </a:t>
            </a:r>
            <a:r>
              <a:rPr lang="ru-RU" sz="2400" dirty="0" smtClean="0"/>
              <a:t>знания. Специальные </a:t>
            </a:r>
            <a:r>
              <a:rPr lang="ru-RU" sz="2400" dirty="0"/>
              <a:t>знания отражают особенности той области деятельности, к которой относятся проекты (строительные, инновационные, образовательные, экологические, исследовательские, реорганизационные и др</a:t>
            </a:r>
            <a:r>
              <a:rPr lang="ru-RU" sz="2400" dirty="0" smtClean="0"/>
              <a:t>.).</a:t>
            </a:r>
          </a:p>
          <a:p>
            <a:r>
              <a:rPr lang="ru-RU" sz="2600" dirty="0"/>
              <a:t>область деятельности, в ходе которой определяются и достигаются четкие цели проекта при балансировании между объёмом работ, ресурсами (такими как деньги, труд, материалы, энергия, пространство и др.), временем, качеством и </a:t>
            </a:r>
            <a:r>
              <a:rPr lang="ru-RU" sz="2600" dirty="0" smtClean="0"/>
              <a:t>рисками.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89773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Функциональные области управления проектами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Управление предметной областью проекта (содержанием и границами) </a:t>
            </a:r>
            <a:endParaRPr lang="ru-RU" dirty="0" smtClean="0"/>
          </a:p>
          <a:p>
            <a:r>
              <a:rPr lang="ru-RU" dirty="0"/>
              <a:t>2. Управление проектом по временным параметрам </a:t>
            </a:r>
            <a:endParaRPr lang="ru-RU" dirty="0" smtClean="0"/>
          </a:p>
          <a:p>
            <a:r>
              <a:rPr lang="ru-RU" dirty="0"/>
              <a:t>3. Управление стоимостью проекта </a:t>
            </a:r>
            <a:endParaRPr lang="ru-RU" dirty="0" smtClean="0"/>
          </a:p>
          <a:p>
            <a:r>
              <a:rPr lang="ru-RU" dirty="0"/>
              <a:t>4. Управление качеством </a:t>
            </a:r>
            <a:endParaRPr lang="ru-RU" dirty="0" smtClean="0"/>
          </a:p>
          <a:p>
            <a:r>
              <a:rPr lang="ru-RU" dirty="0"/>
              <a:t>5. Управление персоналом </a:t>
            </a:r>
            <a:endParaRPr lang="ru-RU" dirty="0" smtClean="0"/>
          </a:p>
          <a:p>
            <a:r>
              <a:rPr lang="ru-RU" dirty="0"/>
              <a:t>6. Управление коммуникациями </a:t>
            </a:r>
            <a:endParaRPr lang="ru-RU" dirty="0" smtClean="0"/>
          </a:p>
          <a:p>
            <a:r>
              <a:rPr lang="ru-RU" dirty="0"/>
              <a:t>7. Управление проектными </a:t>
            </a:r>
            <a:r>
              <a:rPr lang="ru-RU" dirty="0" smtClean="0"/>
              <a:t>отклонениями</a:t>
            </a:r>
          </a:p>
          <a:p>
            <a:r>
              <a:rPr lang="ru-RU" dirty="0"/>
              <a:t>8. Управление контрактами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390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Применение </a:t>
            </a:r>
            <a:r>
              <a:rPr lang="ru-RU" sz="2800" dirty="0"/>
              <a:t>методов управления проектами будет иметь успех при наличии следующих основных </a:t>
            </a:r>
            <a:r>
              <a:rPr lang="ru-RU" sz="2800" dirty="0" smtClean="0"/>
              <a:t>элементов: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56410"/>
          </a:xfrm>
        </p:spPr>
        <p:txBody>
          <a:bodyPr>
            <a:normAutofit/>
          </a:bodyPr>
          <a:lstStyle/>
          <a:p>
            <a:r>
              <a:rPr lang="ru-RU" sz="2200" dirty="0"/>
              <a:t>1) ограничение масштаба </a:t>
            </a:r>
            <a:r>
              <a:rPr lang="ru-RU" sz="2200" dirty="0" smtClean="0"/>
              <a:t>проекта</a:t>
            </a:r>
            <a:endParaRPr lang="ru-RU" sz="2200" dirty="0"/>
          </a:p>
          <a:p>
            <a:r>
              <a:rPr lang="ru-RU" sz="2200" dirty="0"/>
              <a:t>2) возможность разделения продукта на части </a:t>
            </a:r>
            <a:endParaRPr lang="ru-RU" sz="2200" dirty="0" smtClean="0"/>
          </a:p>
          <a:p>
            <a:r>
              <a:rPr lang="ru-RU" sz="2200" dirty="0" smtClean="0"/>
              <a:t>3</a:t>
            </a:r>
            <a:r>
              <a:rPr lang="ru-RU" sz="2200" dirty="0"/>
              <a:t>) возможность разбиения проекта </a:t>
            </a:r>
            <a:endParaRPr lang="ru-RU" sz="2200" dirty="0" smtClean="0"/>
          </a:p>
          <a:p>
            <a:r>
              <a:rPr lang="ru-RU" sz="2200" dirty="0" smtClean="0"/>
              <a:t>4</a:t>
            </a:r>
            <a:r>
              <a:rPr lang="ru-RU" sz="2200" dirty="0"/>
              <a:t>) создание малых групп и управление </a:t>
            </a:r>
            <a:r>
              <a:rPr lang="ru-RU" sz="2200" dirty="0" smtClean="0"/>
              <a:t>ими</a:t>
            </a:r>
            <a:endParaRPr lang="ru-RU" sz="2200" dirty="0"/>
          </a:p>
          <a:p>
            <a:r>
              <a:rPr lang="ru-RU" sz="2200" dirty="0"/>
              <a:t>5) небольшое количество жестких правил, применяемых для усиления координации и синхронизации </a:t>
            </a:r>
            <a:endParaRPr lang="ru-RU" sz="2200" dirty="0"/>
          </a:p>
          <a:p>
            <a:r>
              <a:rPr lang="ru-RU" sz="2200" dirty="0" smtClean="0"/>
              <a:t>6</a:t>
            </a:r>
            <a:r>
              <a:rPr lang="ru-RU" sz="2200" dirty="0"/>
              <a:t>) хорошие коммуникации, как внутри команд и функциональных групп, так и между ними </a:t>
            </a:r>
            <a:endParaRPr lang="ru-RU" sz="2200" dirty="0" smtClean="0"/>
          </a:p>
          <a:p>
            <a:r>
              <a:rPr lang="ru-RU" sz="2200" dirty="0" smtClean="0"/>
              <a:t>7</a:t>
            </a:r>
            <a:r>
              <a:rPr lang="ru-RU" sz="2200" dirty="0"/>
              <a:t>) гибкость производственного процесса, необходимая для приспособления к меняющимся </a:t>
            </a:r>
            <a:r>
              <a:rPr lang="ru-RU" sz="2200" dirty="0" smtClean="0"/>
              <a:t>условиям</a:t>
            </a:r>
            <a:endParaRPr lang="ru-RU" sz="2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009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</a:t>
            </a:r>
            <a:r>
              <a:rPr lang="ru-RU" dirty="0"/>
              <a:t>программно-целевого управления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56049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/>
              <a:t>целенаправленность;</a:t>
            </a:r>
            <a:endParaRPr lang="ru-RU" sz="2400" dirty="0"/>
          </a:p>
          <a:p>
            <a:pPr lvl="0"/>
            <a:r>
              <a:rPr lang="ru-RU" sz="2400" dirty="0" smtClean="0"/>
              <a:t>системность;</a:t>
            </a:r>
            <a:endParaRPr lang="ru-RU" sz="2400" dirty="0"/>
          </a:p>
          <a:p>
            <a:pPr lvl="0"/>
            <a:r>
              <a:rPr lang="ru-RU" sz="2400" dirty="0" smtClean="0"/>
              <a:t>комплексность;</a:t>
            </a:r>
            <a:endParaRPr lang="ru-RU" sz="2400" dirty="0"/>
          </a:p>
          <a:p>
            <a:pPr lvl="0"/>
            <a:r>
              <a:rPr lang="ru-RU" sz="2400" dirty="0" smtClean="0"/>
              <a:t>обеспеченность;</a:t>
            </a:r>
            <a:endParaRPr lang="ru-RU" sz="2400" dirty="0"/>
          </a:p>
          <a:p>
            <a:pPr lvl="0"/>
            <a:r>
              <a:rPr lang="ru-RU" sz="2400" dirty="0" smtClean="0"/>
              <a:t>приоритетность;</a:t>
            </a:r>
            <a:endParaRPr lang="ru-RU" sz="2400" dirty="0"/>
          </a:p>
          <a:p>
            <a:pPr lvl="0"/>
            <a:r>
              <a:rPr lang="ru-RU" sz="2400" dirty="0"/>
              <a:t>экономическая безопасность;</a:t>
            </a:r>
          </a:p>
          <a:p>
            <a:pPr lvl="0"/>
            <a:r>
              <a:rPr lang="ru-RU" sz="2400" dirty="0"/>
              <a:t>согласованность федеральных и региональных интересов и задач;</a:t>
            </a:r>
          </a:p>
          <a:p>
            <a:r>
              <a:rPr lang="ru-RU" sz="2400" dirty="0"/>
              <a:t>с</a:t>
            </a:r>
            <a:r>
              <a:rPr lang="ru-RU" sz="2400" dirty="0" smtClean="0"/>
              <a:t>воевременность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0786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1734"/>
          </a:xfrm>
        </p:spPr>
        <p:txBody>
          <a:bodyPr/>
          <a:lstStyle/>
          <a:p>
            <a:r>
              <a:rPr lang="ru-RU" dirty="0" smtClean="0"/>
              <a:t>Проектный </a:t>
            </a:r>
            <a:r>
              <a:rPr lang="ru-RU" dirty="0"/>
              <a:t>менеджмент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15844"/>
            <a:ext cx="8915400" cy="459537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представляет собой методологию организации, планирования, руководства, координации человеческих и материальных ресурсов на протяжении жизненного цикла проекта, направленную на эффективное достижение его целей путем применения системы современных методов, техники и технологий управления для достижения определенных в проекте результатов по составу и объему работ, стоимости, времени, качеству.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9166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4799" y="5664462"/>
            <a:ext cx="8911687" cy="635978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Процесс управления проектом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922" y="453831"/>
            <a:ext cx="8063725" cy="521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95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1207"/>
          </a:xfrm>
        </p:spPr>
        <p:txBody>
          <a:bodyPr/>
          <a:lstStyle/>
          <a:p>
            <a:r>
              <a:rPr lang="ru-RU" i="1" dirty="0"/>
              <a:t>Жизненный цикл проекта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75317"/>
            <a:ext cx="8915400" cy="1914293"/>
          </a:xfrm>
        </p:spPr>
        <p:txBody>
          <a:bodyPr>
            <a:noAutofit/>
          </a:bodyPr>
          <a:lstStyle/>
          <a:p>
            <a:r>
              <a:rPr lang="ru-RU" sz="2400" dirty="0"/>
              <a:t>(промежуток времени между моментом появления, зарождения проекта и моментом его ликвидации, завершения) – исходное понятие для исследования проблем финансирования работ и принятия соответствующих </a:t>
            </a:r>
            <a:r>
              <a:rPr lang="ru-RU" sz="2400" dirty="0" smtClean="0"/>
              <a:t>решений.</a:t>
            </a:r>
            <a:endParaRPr lang="ru-RU" sz="2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89212" y="3412273"/>
            <a:ext cx="8911687" cy="7512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i="1" dirty="0"/>
              <a:t>К</a:t>
            </a:r>
            <a:r>
              <a:rPr lang="ru-RU" i="1" dirty="0" smtClean="0"/>
              <a:t>оманда </a:t>
            </a:r>
            <a:r>
              <a:rPr lang="ru-RU" i="1" dirty="0"/>
              <a:t>проекта</a:t>
            </a:r>
            <a:r>
              <a:rPr lang="ru-RU" dirty="0"/>
              <a:t> 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656386" y="4163480"/>
            <a:ext cx="8915400" cy="2382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специальная группа, которая становится самостоятельным участником проекта или входит в состав одного из этих участников и осуществляет управление инвестиционным </a:t>
            </a:r>
            <a:r>
              <a:rPr lang="ru-RU" sz="2400" dirty="0" smtClean="0"/>
              <a:t>процессом.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31527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Любой </a:t>
            </a:r>
            <a:r>
              <a:rPr lang="ru-RU" sz="2800" dirty="0"/>
              <a:t>проект, полезный для организации, должен отвечать хотя бы одному из следующих требований: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dirty="0"/>
              <a:t>содействовать повышению производительности организации;</a:t>
            </a:r>
          </a:p>
          <a:p>
            <a:pPr lvl="0"/>
            <a:r>
              <a:rPr lang="ru-RU" sz="2400" dirty="0"/>
              <a:t>способствовать сокращению объемов инвестиций;</a:t>
            </a:r>
          </a:p>
          <a:p>
            <a:pPr lvl="0"/>
            <a:r>
              <a:rPr lang="ru-RU" sz="2400" dirty="0"/>
              <a:t>содействовать сокращению текущих расходов;</a:t>
            </a:r>
          </a:p>
          <a:p>
            <a:pPr lvl="0"/>
            <a:r>
              <a:rPr lang="ru-RU" sz="2400" dirty="0"/>
              <a:t>комплексно влиять на все три характеристики, обеспечивая заметное улучшение текущих и будущих основных показателей организации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9696335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68</TotalTime>
  <Words>745</Words>
  <Application>Microsoft Office PowerPoint</Application>
  <PresentationFormat>Широкоэкранный</PresentationFormat>
  <Paragraphs>122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Wingdings 3</vt:lpstr>
      <vt:lpstr>Легкий дым</vt:lpstr>
      <vt:lpstr>Концепция управления проектами</vt:lpstr>
      <vt:lpstr>План</vt:lpstr>
      <vt:lpstr>Понятие «проект» объединяет разнообразные виды деятельности</vt:lpstr>
      <vt:lpstr>Проект - это</vt:lpstr>
      <vt:lpstr>Системный подход в проектном управлении</vt:lpstr>
      <vt:lpstr>Презентация PowerPoint</vt:lpstr>
      <vt:lpstr>Классификация типов проектов</vt:lpstr>
      <vt:lpstr>Управление проектами - это</vt:lpstr>
      <vt:lpstr>Функциональные области управления проектами</vt:lpstr>
      <vt:lpstr>Применение методов управления проектами будет иметь успех при наличии следующих основных элементов:</vt:lpstr>
      <vt:lpstr>Принципы программно-целевого управления</vt:lpstr>
      <vt:lpstr>Проектный менеджмент </vt:lpstr>
      <vt:lpstr>Процесс управления проектом</vt:lpstr>
      <vt:lpstr>Жизненный цикл проекта </vt:lpstr>
      <vt:lpstr>Любой проект, полезный для организации, должен отвечать хотя бы одному из следующих требований: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управления проектами</dc:title>
  <dc:creator>И.В.</dc:creator>
  <cp:lastModifiedBy>И.В.</cp:lastModifiedBy>
  <cp:revision>12</cp:revision>
  <dcterms:created xsi:type="dcterms:W3CDTF">2017-09-04T07:17:07Z</dcterms:created>
  <dcterms:modified xsi:type="dcterms:W3CDTF">2017-09-04T08:25:14Z</dcterms:modified>
</cp:coreProperties>
</file>