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68" r:id="rId4"/>
    <p:sldId id="270" r:id="rId5"/>
    <p:sldId id="271" r:id="rId6"/>
    <p:sldId id="276" r:id="rId7"/>
    <p:sldId id="272" r:id="rId8"/>
    <p:sldId id="273" r:id="rId9"/>
    <p:sldId id="274" r:id="rId10"/>
    <p:sldId id="275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8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consultantplus://offline/ref=7A1AE568E966264D904CA68717CB1C5B5395579A5D04B53600A431E7462BdB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2636912"/>
            <a:ext cx="7498080" cy="2736304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b="1" cap="all" dirty="0" smtClean="0"/>
              <a:t>Федеральные целевые бюджетные фонды и программы</a:t>
            </a:r>
            <a:endParaRPr lang="ru-RU" b="1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7498080" cy="1080120"/>
          </a:xfrm>
        </p:spPr>
        <p:txBody>
          <a:bodyPr>
            <a:noAutofit/>
          </a:bodyPr>
          <a:lstStyle/>
          <a:p>
            <a:r>
              <a:rPr lang="ru-RU" sz="2400" dirty="0" smtClean="0"/>
              <a:t>Экономико-социальная сущность и назначение целевых бюджетных фондов и федеральных целевых программ.</a:t>
            </a:r>
            <a:endParaRPr lang="ru-RU" sz="24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772816"/>
            <a:ext cx="7498080" cy="496855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Состав целевых бюджетных фондов и федеральных программ в федеральном бюджете не постоянен. </a:t>
            </a:r>
          </a:p>
          <a:p>
            <a:pPr>
              <a:buNone/>
            </a:pPr>
            <a:r>
              <a:rPr lang="ru-RU" dirty="0" smtClean="0"/>
              <a:t>Прослеживая динамику образования и упразднения целевых бюджетных фондов и федеральных программ, можно заметить, что их создание связано с появлением целевых источников. </a:t>
            </a:r>
          </a:p>
          <a:p>
            <a:pPr>
              <a:buNone/>
            </a:pPr>
            <a:r>
              <a:rPr lang="ru-RU" dirty="0" smtClean="0"/>
              <a:t>Чаще всего это платежи за использование какого-либо ресурса, облаченные в налоговую форму. </a:t>
            </a:r>
          </a:p>
          <a:p>
            <a:pPr>
              <a:buNone/>
            </a:pPr>
            <a:r>
              <a:rPr lang="ru-RU" dirty="0" smtClean="0"/>
              <a:t>Операции по средствам этих фондов и федеральных программ, включенных в состав федерального бюджета, проводятся только через органы Главного управления Федерального казначейства Министерства финансов РФ. </a:t>
            </a:r>
          </a:p>
          <a:p>
            <a:pPr>
              <a:buNone/>
            </a:pPr>
            <a:r>
              <a:rPr lang="ru-RU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Экономико-социальную сущность и назначение целевых бюджетных фондов и федеральных целевых программ следует проиллюстрировать описанием некоторых из них</a:t>
            </a:r>
            <a:r>
              <a:rPr lang="ru-RU" dirty="0" smtClean="0"/>
              <a:t>.</a:t>
            </a:r>
            <a:endParaRPr lang="ru-RU" dirty="0" smtClean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138862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0400" y="6381328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Социально-экономическая политика государства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84784"/>
            <a:ext cx="7498080" cy="52556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Социально-экономическая политика государства определяет сущность и направленность целевых бюджетных фондов и федеральных программ. Их значение в обществе неуклонно растет, т.к. с их помощью решается основная задача социально-экономической политики государства – адресность и целевой характер государственной поддержки.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6021288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Социально-экономическая политика государства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84784"/>
            <a:ext cx="7498080" cy="52556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Социально-экономическая политика государства определяет сущность и направленность целевых бюджетных фондов и федеральных программ. Их значение в обществе неуклонно растет, т.к. с их помощью решается основная задача социально-экономической политики государства – адресность и целевой характер государственной поддержки.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6021288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06826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Бюджетный кодекс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84784"/>
            <a:ext cx="7498080" cy="52556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6021288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043608" y="1700808"/>
            <a:ext cx="76328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Статья 179 БК посвящена государственным программам Российской Федерации, государственным программам субъекта Российской Федерации и муниципальным программам.</a:t>
            </a:r>
          </a:p>
        </p:txBody>
      </p:sp>
    </p:spTree>
    <p:extLst>
      <p:ext uri="{BB962C8B-B14F-4D97-AF65-F5344CB8AC3E}">
        <p14:creationId xmlns:p14="http://schemas.microsoft.com/office/powerpoint/2010/main" val="4206826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Порядок утверждения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84784"/>
            <a:ext cx="7498080" cy="5255642"/>
          </a:xfrm>
        </p:spPr>
        <p:txBody>
          <a:bodyPr>
            <a:normAutofit lnSpcReduction="10000"/>
          </a:bodyPr>
          <a:lstStyle/>
          <a:p>
            <a:pPr marL="71755" indent="0" algn="just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Государственные программы Российской Федерации, государственные программы субъекта Российской Федерации, муниципальные программы утверждаются соответственно Правительством Российской Федерации, высшим исполнительным органом государственной власти субъекта Российской Федерации, местной администрацией муниципального образования.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6021288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45364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/>
                <a:ea typeface="Times New Roman"/>
              </a:rPr>
              <a:t>Сроки реализации государственных программ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84784"/>
            <a:ext cx="7498080" cy="5255642"/>
          </a:xfrm>
        </p:spPr>
        <p:txBody>
          <a:bodyPr>
            <a:normAutofit fontScale="92500" lnSpcReduction="10000"/>
          </a:bodyPr>
          <a:lstStyle/>
          <a:p>
            <a:pPr marL="71755" indent="450215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Сроки реализации государственных программ Российской Федерации, государственных программ субъекта Российской Федерации, муниципальных программ определяются соответственно Правительством Российской Федерации, высшим исполнительным органом государственной власти субъекта Российской Федерации, местной администрацией муниципального образования в устанавливаемом ими порядке.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6021288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06826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/>
                <a:ea typeface="Times New Roman"/>
              </a:rPr>
              <a:t>Порядок принятия решений о разработке государственных программ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84784"/>
            <a:ext cx="7498080" cy="5255642"/>
          </a:xfrm>
        </p:spPr>
        <p:txBody>
          <a:bodyPr>
            <a:normAutofit fontScale="92500" lnSpcReduction="20000"/>
          </a:bodyPr>
          <a:lstStyle/>
          <a:p>
            <a:pPr marL="71755" indent="0" algn="just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Порядок принятия решений о разработке государственных программ Российской Федерации, государственных программ субъекта Российской Федерации, муниципальных программ и формирования и реализации указанных программ устанавливается соответственно нормативными правовыми актами Правительства Российской Федерации, высшего исполнительного органа государственной власти субъекта Российской Федерации, муниципальным правовым актом местной администрации муниципального образования.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6021288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06826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/>
                <a:ea typeface="Times New Roman"/>
              </a:rPr>
              <a:t>Объем бюджетных ассигнований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84784"/>
            <a:ext cx="7498080" cy="5255642"/>
          </a:xfrm>
        </p:spPr>
        <p:txBody>
          <a:bodyPr>
            <a:normAutofit fontScale="92500" lnSpcReduction="20000"/>
          </a:bodyPr>
          <a:lstStyle/>
          <a:p>
            <a:pPr marL="71755" indent="0" algn="just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Объем бюджетных ассигнований на финансовое обеспечение реализации государственных (муниципальных) программ утверждается законом (решением) о бюджете по соответствующей каждой программе целевой статье расходов бюджета в соответствии с утвердившим программу нормативным правовым актом Правительства Российской Федерации, высшего исполнительного органа государственной власти субъекта Российской Федерации, муниципальным правовым актом местной администрации муниципального образования.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6021288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06826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/>
                <a:ea typeface="Times New Roman"/>
              </a:rPr>
              <a:t>Реализация государственных программ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84784"/>
            <a:ext cx="7498080" cy="5255642"/>
          </a:xfrm>
        </p:spPr>
        <p:txBody>
          <a:bodyPr>
            <a:normAutofit/>
          </a:bodyPr>
          <a:lstStyle/>
          <a:p>
            <a:pPr marL="71755" indent="0" algn="just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Государственные программы Российской Федерации, предлагаемые к реализации начиная с очередного финансового года, а также изменения в ранее утвержденные государственные программы Российской Федерации подлежат утверждению в сроки, установленные Правительством Российской Федерации, с учетом положений Федерального </a:t>
            </a:r>
            <a:r>
              <a:rPr lang="ru-RU" dirty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закона</a:t>
            </a:r>
            <a:r>
              <a:rPr lang="ru-RU" dirty="0">
                <a:latin typeface="Times New Roman"/>
                <a:ea typeface="Times New Roman"/>
              </a:rPr>
              <a:t> "О парламентском контроле".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6021288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06826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Контрольные вопросы по теме: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628800"/>
            <a:ext cx="7498080" cy="52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1. В чем заключается социальная сущность целевых бюджетных фондов и федеральных программ?</a:t>
            </a:r>
          </a:p>
          <a:p>
            <a:pPr>
              <a:buNone/>
            </a:pPr>
            <a:r>
              <a:rPr lang="ru-RU" dirty="0" smtClean="0"/>
              <a:t>2. Опишите состав целевых бюджетных фондов и федеральных программ.</a:t>
            </a:r>
          </a:p>
          <a:p>
            <a:pPr>
              <a:buNone/>
            </a:pPr>
            <a:r>
              <a:rPr lang="ru-RU" dirty="0" smtClean="0"/>
              <a:t>3. Дайте характеристику особенностей функционирования </a:t>
            </a:r>
            <a:r>
              <a:rPr lang="ru-RU" dirty="0" smtClean="0"/>
              <a:t>федеральных программ.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6138862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0400" y="6600825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142</TotalTime>
  <Words>502</Words>
  <Application>Microsoft Office PowerPoint</Application>
  <PresentationFormat>Экран (4:3)</PresentationFormat>
  <Paragraphs>29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Презентация PowerPoint</vt:lpstr>
      <vt:lpstr>Экономико-социальная сущность и назначение целевых бюджетных фондов и федеральных целевых программ.</vt:lpstr>
      <vt:lpstr>Социально-экономическая политика государства</vt:lpstr>
      <vt:lpstr>Социально-экономическая политика государства</vt:lpstr>
      <vt:lpstr>Бюджетный кодекс </vt:lpstr>
      <vt:lpstr>Порядок утверждения</vt:lpstr>
      <vt:lpstr>Сроки реализации государственных программ</vt:lpstr>
      <vt:lpstr>Порядок принятия решений о разработке государственных программ</vt:lpstr>
      <vt:lpstr>Объем бюджетных ассигнований</vt:lpstr>
      <vt:lpstr>Реализация государственных программ</vt:lpstr>
      <vt:lpstr>Контрольные вопросы по теме: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Владивостокский государственный университет экономики и сервиса Институт международного бизнеса и экономики Кафедра «Финансы и налоги»</dc:title>
  <dc:creator>El Mortana</dc:creator>
  <cp:lastModifiedBy>Самсонова Ирина</cp:lastModifiedBy>
  <cp:revision>18</cp:revision>
  <dcterms:created xsi:type="dcterms:W3CDTF">2014-09-08T09:10:40Z</dcterms:created>
  <dcterms:modified xsi:type="dcterms:W3CDTF">2017-05-08T02:02:15Z</dcterms:modified>
</cp:coreProperties>
</file>