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emf" ContentType="image/x-emf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9" r:id="rId2"/>
    <p:sldId id="260" r:id="rId3"/>
    <p:sldId id="262" r:id="rId4"/>
    <p:sldId id="274" r:id="rId5"/>
    <p:sldId id="263" r:id="rId6"/>
    <p:sldId id="275" r:id="rId7"/>
    <p:sldId id="276" r:id="rId8"/>
    <p:sldId id="277" r:id="rId9"/>
    <p:sldId id="264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90" r:id="rId20"/>
    <p:sldId id="289" r:id="rId21"/>
    <p:sldId id="288" r:id="rId22"/>
    <p:sldId id="291" r:id="rId23"/>
    <p:sldId id="293" r:id="rId24"/>
    <p:sldId id="295" r:id="rId25"/>
    <p:sldId id="296" r:id="rId26"/>
    <p:sldId id="294" r:id="rId27"/>
    <p:sldId id="297" r:id="rId28"/>
    <p:sldId id="292" r:id="rId29"/>
    <p:sldId id="298" r:id="rId30"/>
    <p:sldId id="299" r:id="rId31"/>
    <p:sldId id="300" r:id="rId32"/>
    <p:sldId id="304" r:id="rId33"/>
    <p:sldId id="305" r:id="rId34"/>
    <p:sldId id="306" r:id="rId35"/>
    <p:sldId id="302" r:id="rId36"/>
    <p:sldId id="307" r:id="rId37"/>
    <p:sldId id="301" r:id="rId38"/>
    <p:sldId id="308" r:id="rId39"/>
    <p:sldId id="325" r:id="rId40"/>
    <p:sldId id="326" r:id="rId41"/>
    <p:sldId id="327" r:id="rId42"/>
    <p:sldId id="309" r:id="rId43"/>
    <p:sldId id="312" r:id="rId44"/>
    <p:sldId id="310" r:id="rId45"/>
    <p:sldId id="311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B9CFB2-CD6D-4F0B-905F-E9C4B15F83C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gif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2514600"/>
            <a:ext cx="8382000" cy="2082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Практикум бизнес – планирования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инвестиционных проектов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971800"/>
            <a:ext cx="8153400" cy="4378325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Blip>
                <a:blip r:embed="rId4"/>
              </a:buBlip>
              <a:defRPr/>
            </a:pPr>
            <a:r>
              <a:rPr lang="ru-RU" sz="28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Бизнес-план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инвестиционного проекта – это документ, представляющий комплексное обоснование привлечения и использования инвестиций на основе производственного, маркетингового, организационного и финансового анализа.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81000" y="1600200"/>
            <a:ext cx="8305800" cy="6953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Понятие бизнес-плана инвестиционного проекта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209801"/>
            <a:ext cx="8153400" cy="4648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определить направление деятельности предприятия, целевые рынки и место предприятия на этих рынках;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выбрать номенклатуру и определить показатели товаров и услуг предприятия, 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оценить издержки по созданию и реализации товаров и услуг;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оценить привлечение и использование кадров, мотивации их труда при реализации проекта;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определить состав маркетинговых мероприятий по изучению рынка, организации рекламы, стимулированию продаж, ценообразованию, каналам сбыта и т.п.;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бизнес-планирования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209801"/>
            <a:ext cx="8153400" cy="4648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разработать программу конкурентоспособности предлагаемых товаров и услуг;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оценить материальное и финансовое положение предприятия и соответствие имеющихся и привлекаемых ресурсов целям проекта;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определить производственные ресурсы, необходимые для реализации проекта;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разработать финансовый план проекта, включающий план прибылей и убытков, план движения денежных средств, баланс;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оценить показатели эффективности проекта;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оценить возможные риски при реализации проекта.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бизнес-планирования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Основные направления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бизнес-планирования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1" name="Group 175"/>
          <p:cNvGraphicFramePr>
            <a:graphicFrameLocks/>
          </p:cNvGraphicFramePr>
          <p:nvPr/>
        </p:nvGraphicFramePr>
        <p:xfrm>
          <a:off x="304800" y="2133600"/>
          <a:ext cx="8667750" cy="4271788"/>
        </p:xfrm>
        <a:graphic>
          <a:graphicData uri="http://schemas.openxmlformats.org/drawingml/2006/table">
            <a:tbl>
              <a:tblPr/>
              <a:tblGrid>
                <a:gridCol w="2148839"/>
                <a:gridCol w="6518911"/>
              </a:tblGrid>
              <a:tr h="330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1681">
                <a:tc rowSpan="4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Использование плана вне компании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Получение банковского кредита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7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Привлечение инвестиций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стратегических союзов при совместном производстве, исследованиях, реализации и продвижении товаров и услуг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19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Получение контракта, совета консультантов, юристов, представителей государственных органов или неправительственных организаций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165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Использование плана внутри компании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Инструмент корпоративного планирования, оценки собственных возможностей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32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Инструмент управления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Инструмент мотивации и ориентации персонала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Структура бизнес-плана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67"/>
          <p:cNvGraphicFramePr>
            <a:graphicFrameLocks/>
          </p:cNvGraphicFramePr>
          <p:nvPr/>
        </p:nvGraphicFramePr>
        <p:xfrm>
          <a:off x="228600" y="2133600"/>
          <a:ext cx="8399462" cy="4312920"/>
        </p:xfrm>
        <a:graphic>
          <a:graphicData uri="http://schemas.openxmlformats.org/drawingml/2006/table">
            <a:tbl>
              <a:tblPr/>
              <a:tblGrid>
                <a:gridCol w="2057400"/>
                <a:gridCol w="6342062"/>
              </a:tblGrid>
              <a:tr h="3810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Название раздела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Содержание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Резюме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раткий обзор бизнес - плана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363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предприятия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информация о компании, сфера деятельности, организационная структура,</a:t>
                      </a: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продукты и услуги 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финансовой деятельности 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внутренних возможностей предприятия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7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товаров и услуг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равнительный анализ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с аналогами, полезные свойства, технологичность,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функциональность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7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Исследование и анализ рынка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Реальная и потенциальная емкость рынка; 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сравнительный анализ конкурентоспособности; 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оценка потребительского рынка, сегментация рынка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План маркетинга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енообразовани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 (стратегии, методы, дифференциация); 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система сбыта (каналы, организация товародвижения); 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продвижение (реклама, стимулирование сбыта,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PR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, личные продажи)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469900" marR="0" lvl="0" indent="-19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План производства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Производственная программа предприятия,  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обеспеченность проекта производственными ресурсами, 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расчет СМР, производственное и технологическое оборудование 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поставщики сырья и комплектующих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Структура бизнес-плана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125"/>
          <p:cNvGraphicFramePr>
            <a:graphicFrameLocks/>
          </p:cNvGraphicFramePr>
          <p:nvPr/>
        </p:nvGraphicFramePr>
        <p:xfrm>
          <a:off x="304800" y="2160739"/>
          <a:ext cx="8399462" cy="4087661"/>
        </p:xfrm>
        <a:graphic>
          <a:graphicData uri="http://schemas.openxmlformats.org/drawingml/2006/table">
            <a:tbl>
              <a:tblPr/>
              <a:tblGrid>
                <a:gridCol w="2043112"/>
                <a:gridCol w="6356350"/>
              </a:tblGrid>
              <a:tr h="365071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Название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раздела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Содержание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128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Организационный план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ргструктура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, правовое обеспечение;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календарный график реализации проекта (диаграмма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GANT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); 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потребность в персонале, способы привлечения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057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Лицензии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и разрешения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Потребность в лицензиях и разрешениях, сертификатах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291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Финансовый план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прибылей и убытков; план движения денежных средств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Баланс проекта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37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Эффективность проекта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оказател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 эффективности инвестиций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чистая приведенная стоимость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внутренняя</a:t>
                      </a: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 рентабельности, индекс прибыльности, срок окупаемости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Дисконтирование показателей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184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Риски и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гарантии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чувствительности (сценарные варианты развития)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по управлению рисками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932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Приложения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Уставные документы организации; баланс предприятия; подтверждающие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письма, рекомендации; материалы экспертной оценки; схема размещения</a:t>
                      </a:r>
                    </a:p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производства; проектные документы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Общая информация о компании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2209800"/>
            <a:ext cx="8229600" cy="4852987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название и адрес компании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организационно-правовая  форма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перечень регистрационных документов и лицензий;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перечень акционеров и их доля (%) участия в капитале компании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цели и задачи компании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организационная структура предприятия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квалификация управленческого персонала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ответственный за реализацию проекта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2286000"/>
            <a:ext cx="7924800" cy="4683125"/>
          </a:xfrm>
          <a:prstGeom prst="rect">
            <a:avLst/>
          </a:prstGeom>
        </p:spPr>
        <p:txBody>
          <a:bodyPr/>
          <a:lstStyle/>
          <a:p>
            <a:pPr marL="609600" indent="-609600">
              <a:buClr>
                <a:srgbClr val="FF0000"/>
              </a:buClr>
              <a:buFontTx/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информация о компании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Clr>
                <a:srgbClr val="FF0000"/>
              </a:buClr>
              <a:buFontTx/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Сфера деятельности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Clr>
                <a:srgbClr val="FF0000"/>
              </a:buClr>
              <a:buFontTx/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Организационная структура</a:t>
            </a:r>
          </a:p>
          <a:p>
            <a:pPr marL="609600" indent="-609600">
              <a:buClr>
                <a:srgbClr val="FF0000"/>
              </a:buClr>
              <a:buFontTx/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продукты и услуги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Clr>
                <a:srgbClr val="FF0000"/>
              </a:buClr>
              <a:buFontTx/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Технико-экономические показатели, анализ финансовой деятельности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Clr>
                <a:srgbClr val="FF0000"/>
              </a:buClr>
              <a:buFontTx/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внутренних возможностей предприятия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Анализ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предприятия.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Основные технико-экономические показатели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150"/>
          <p:cNvGraphicFramePr>
            <a:graphicFrameLocks noGrp="1"/>
          </p:cNvGraphicFramePr>
          <p:nvPr/>
        </p:nvGraphicFramePr>
        <p:xfrm>
          <a:off x="228600" y="2133600"/>
          <a:ext cx="8686801" cy="4352610"/>
        </p:xfrm>
        <a:graphic>
          <a:graphicData uri="http://schemas.openxmlformats.org/drawingml/2006/table">
            <a:tbl>
              <a:tblPr/>
              <a:tblGrid>
                <a:gridCol w="2781592"/>
                <a:gridCol w="876008"/>
                <a:gridCol w="762000"/>
                <a:gridCol w="803179"/>
                <a:gridCol w="932060"/>
                <a:gridCol w="932061"/>
                <a:gridCol w="800761"/>
                <a:gridCol w="799140"/>
              </a:tblGrid>
              <a:tr h="533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1год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2год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3год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Абсолютное отклонение, тыс.руб.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Относительное отклонение, %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 1 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к2 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 1 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 2 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Выручка от реализации,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31227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37399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34505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+6172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-2894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+19,8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-7,7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Себестоимость, тыс.руб. 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29010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34770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34771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+5760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+19,9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+0,002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от продаж, тыс.руб.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2217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2629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-266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+412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-2895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+18,5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-110,1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Рентабельность продаж, %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персонала, чел.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+7,6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+14,3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рубль реализации, коп.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93,0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+8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+8,6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ОПФ, тыс.руб.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3121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3544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+423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+62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+13,6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+1,7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Фондоотдача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-1,0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+6,0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-9,4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Производительность труда, тыс.руб.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1201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1242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+41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-156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+3,4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-12,5</a:t>
                      </a:r>
                    </a:p>
                  </a:txBody>
                  <a:tcPr marL="66805" marR="668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2286000"/>
            <a:ext cx="79248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состояния и тенденций развития отрасли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конъюнктуры рынка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конкурентной среды и оценка конкурентоспособности предприятия 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потребительского рынка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Сегментирование рынка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Анализ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рынка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572000" cy="4668838"/>
          </a:xfrm>
        </p:spPr>
        <p:txBody>
          <a:bodyPr>
            <a:normAutofit/>
          </a:bodyPr>
          <a:lstStyle/>
          <a:p>
            <a:pPr marL="419100" indent="-382588">
              <a:lnSpc>
                <a:spcPct val="60000"/>
              </a:lnSpc>
              <a:buFontTx/>
              <a:buNone/>
            </a:pPr>
            <a:r>
              <a:rPr lang="ru-RU" sz="1600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Целевой сценарий Стратегии включает приоритетные направления:</a:t>
            </a:r>
          </a:p>
          <a:p>
            <a:pPr marL="419100" indent="-382588">
              <a:lnSpc>
                <a:spcPct val="60000"/>
              </a:lnSpc>
              <a:buFontTx/>
              <a:buNone/>
            </a:pPr>
            <a:endParaRPr lang="ru-RU" sz="1600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Развитие кластера по транспортировке и глубокой переработке углеводородного сырья</a:t>
            </a:r>
          </a:p>
          <a:p>
            <a:pPr marL="419100" indent="-382588">
              <a:lnSpc>
                <a:spcPct val="60000"/>
              </a:lnSpc>
              <a:buFont typeface="Wingdings" pitchFamily="2" charset="2"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транспортно-логистического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кластера</a:t>
            </a: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рыбохозяйственного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кластера</a:t>
            </a: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Владивостокской агломерации</a:t>
            </a: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 инновационной деятельности</a:t>
            </a: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19100" indent="-382588">
              <a:lnSpc>
                <a:spcPct val="60000"/>
              </a:lnSpc>
              <a:buFont typeface="Wingdings" pitchFamily="2" charset="2"/>
              <a:buChar char="v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энергопроизводственно</a:t>
            </a:r>
            <a:r>
              <a:rPr lang="ru-RU" sz="1800" dirty="0" err="1"/>
              <a:t>го</a:t>
            </a:r>
            <a:r>
              <a:rPr lang="ru-RU" sz="1800" dirty="0"/>
              <a:t> кластера</a:t>
            </a:r>
          </a:p>
          <a:p>
            <a:pPr marL="419100" indent="-382588">
              <a:lnSpc>
                <a:spcPct val="80000"/>
              </a:lnSpc>
              <a:buFont typeface="Wingdings 2" pitchFamily="18" charset="2"/>
              <a:buChar char=""/>
            </a:pPr>
            <a:endParaRPr lang="ru-RU" sz="1800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4535488" y="1592263"/>
            <a:ext cx="4429125" cy="1357312"/>
          </a:xfrm>
          <a:prstGeom prst="wedgeRoundRectCallout">
            <a:avLst>
              <a:gd name="adj1" fmla="val -65877"/>
              <a:gd name="adj2" fmla="val 4672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824413" y="1665288"/>
            <a:ext cx="4171950" cy="1223962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Цель -  </a:t>
            </a:r>
            <a:r>
              <a:rPr lang="ru-RU" sz="14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интеграция </a:t>
            </a:r>
            <a:r>
              <a:rPr lang="ru-RU" sz="1400" dirty="0" err="1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транспортно-логистической</a:t>
            </a:r>
            <a:r>
              <a:rPr lang="ru-RU" sz="14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системы Дальнего Востока в АТР</a:t>
            </a:r>
          </a:p>
          <a:p>
            <a:pPr marL="273050" indent="-273050">
              <a:lnSpc>
                <a:spcPct val="80000"/>
              </a:lnSpc>
              <a:buFontTx/>
              <a:buNone/>
            </a:pPr>
            <a:r>
              <a:rPr lang="ru-RU" sz="1400" b="1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Направления: </a:t>
            </a:r>
          </a:p>
          <a:p>
            <a:pPr marL="273050" indent="-273050">
              <a:lnSpc>
                <a:spcPct val="80000"/>
              </a:lnSpc>
              <a:buFontTx/>
              <a:buChar char="-"/>
            </a:pPr>
            <a:r>
              <a:rPr lang="ru-RU" sz="14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увеличение пассажиропотока</a:t>
            </a:r>
          </a:p>
          <a:p>
            <a:pPr marL="273050" indent="-273050">
              <a:lnSpc>
                <a:spcPct val="80000"/>
              </a:lnSpc>
              <a:buFontTx/>
              <a:buChar char="-"/>
            </a:pPr>
            <a:r>
              <a:rPr lang="ru-RU" sz="14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- формирование собственных и привлеченных операторов 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787900" y="1125538"/>
            <a:ext cx="4105275" cy="510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700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Роль и место Владивостокского кластера в развитии края</a:t>
            </a:r>
          </a:p>
        </p:txBody>
      </p:sp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4267200" y="3048000"/>
            <a:ext cx="4732338" cy="1460500"/>
            <a:chOff x="4714875" y="3000375"/>
            <a:chExt cx="4429125" cy="1511300"/>
          </a:xfrm>
        </p:grpSpPr>
        <p:sp>
          <p:nvSpPr>
            <p:cNvPr id="17" name="Скругленная прямоугольная выноска 16"/>
            <p:cNvSpPr/>
            <p:nvPr/>
          </p:nvSpPr>
          <p:spPr bwMode="auto">
            <a:xfrm>
              <a:off x="4714875" y="3000375"/>
              <a:ext cx="4429125" cy="1500188"/>
            </a:xfrm>
            <a:prstGeom prst="wedgeRoundRectCallout">
              <a:avLst>
                <a:gd name="adj1" fmla="val -60343"/>
                <a:gd name="adj2" fmla="val 20272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5960" name="Rectangle 9"/>
            <p:cNvSpPr>
              <a:spLocks noChangeArrowheads="1"/>
            </p:cNvSpPr>
            <p:nvPr/>
          </p:nvSpPr>
          <p:spPr bwMode="auto">
            <a:xfrm>
              <a:off x="4857751" y="3000375"/>
              <a:ext cx="4171951" cy="1511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r>
                <a:rPr lang="ru-RU" sz="1400" b="1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Цель</a:t>
              </a:r>
              <a:r>
                <a:rPr lang="ru-RU" sz="1400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 -  формирование центра сотрудничества России и АТР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r>
                <a:rPr lang="ru-RU" sz="1400" b="1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Направления: 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FontTx/>
                <a:buChar char="-"/>
              </a:pPr>
              <a:r>
                <a:rPr lang="ru-RU" sz="1400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развитие городской среды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FontTx/>
                <a:buChar char="-"/>
              </a:pPr>
              <a:r>
                <a:rPr lang="ru-RU" sz="1400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инфраструктурное развитие агломерации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FontTx/>
                <a:buChar char="-"/>
              </a:pPr>
              <a:r>
                <a:rPr lang="ru-RU" sz="1400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Формирование соответствующей мировым стандартам инфраструктуры</a:t>
              </a:r>
              <a:endParaRPr lang="ru-RU" sz="14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25"/>
          <p:cNvGrpSpPr>
            <a:grpSpLocks/>
          </p:cNvGrpSpPr>
          <p:nvPr/>
        </p:nvGrpSpPr>
        <p:grpSpPr bwMode="auto">
          <a:xfrm>
            <a:off x="4535488" y="4652963"/>
            <a:ext cx="4429125" cy="1871662"/>
            <a:chOff x="4714875" y="4643438"/>
            <a:chExt cx="4429125" cy="1871662"/>
          </a:xfrm>
        </p:grpSpPr>
        <p:sp>
          <p:nvSpPr>
            <p:cNvPr id="19" name="Скругленная прямоугольная выноска 18"/>
            <p:cNvSpPr/>
            <p:nvPr/>
          </p:nvSpPr>
          <p:spPr bwMode="auto">
            <a:xfrm>
              <a:off x="4714875" y="4643438"/>
              <a:ext cx="4429125" cy="1714500"/>
            </a:xfrm>
            <a:prstGeom prst="wedgeRoundRectCallout">
              <a:avLst>
                <a:gd name="adj1" fmla="val -67405"/>
                <a:gd name="adj2" fmla="val -45732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5963" name="Rectangle 13"/>
            <p:cNvSpPr>
              <a:spLocks noChangeArrowheads="1"/>
            </p:cNvSpPr>
            <p:nvPr/>
          </p:nvSpPr>
          <p:spPr bwMode="auto">
            <a:xfrm>
              <a:off x="4857751" y="4643438"/>
              <a:ext cx="4171951" cy="1871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r>
                <a:rPr lang="ru-RU" sz="1400" b="1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Цель -  </a:t>
              </a:r>
              <a:r>
                <a:rPr lang="ru-RU" sz="1400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формирование новых видов деятельности на территории края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r>
                <a:rPr lang="ru-RU" sz="1400" b="1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Направления: 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FontTx/>
                <a:buChar char="-"/>
              </a:pPr>
              <a:r>
                <a:rPr lang="ru-RU" sz="1400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Формирование Дальневосточного Федерального университета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FontTx/>
                <a:buChar char="-"/>
              </a:pPr>
              <a:r>
                <a:rPr lang="ru-RU" sz="1400" dirty="0">
                  <a:solidFill>
                    <a:srgbClr val="080808"/>
                  </a:solidFill>
                  <a:latin typeface="Times New Roman" pitchFamily="18" charset="0"/>
                  <a:cs typeface="Times New Roman" pitchFamily="18" charset="0"/>
                </a:rPr>
                <a:t>Интеграция научных, образовательных институтов и предпринимательской среды в систему Дальнего Востока России и АТР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endParaRPr lang="ru-RU" sz="14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Группа 14"/>
          <p:cNvGrpSpPr>
            <a:grpSpLocks/>
          </p:cNvGrpSpPr>
          <p:nvPr/>
        </p:nvGrpSpPr>
        <p:grpSpPr bwMode="auto">
          <a:xfrm>
            <a:off x="214313" y="71438"/>
            <a:ext cx="8429625" cy="1000125"/>
            <a:chOff x="357158" y="142852"/>
            <a:chExt cx="8429684" cy="1000132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57158" y="142852"/>
              <a:ext cx="8429684" cy="100013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25966" name="Рисунок 19" descr="primorye.g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0034" y="142852"/>
              <a:ext cx="857256" cy="935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214438" y="142875"/>
            <a:ext cx="73580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b="1" dirty="0">
                <a:solidFill>
                  <a:srgbClr val="0303D7"/>
                </a:solidFill>
                <a:latin typeface="Times New Roman" pitchFamily="18" charset="0"/>
                <a:ea typeface="HY신명조"/>
                <a:cs typeface="Times New Roman" pitchFamily="18" charset="0"/>
              </a:rPr>
              <a:t>Место направления бизнеса в «Стратегии социально – экономического развития Приморского края до 2025 года»</a:t>
            </a:r>
          </a:p>
          <a:p>
            <a:pPr algn="ctr"/>
            <a:r>
              <a:rPr lang="ru-RU" altLang="ko-KR" sz="1200" b="1" dirty="0">
                <a:solidFill>
                  <a:schemeClr val="accent2"/>
                </a:solidFill>
                <a:latin typeface="Times New Roman" pitchFamily="18" charset="0"/>
                <a:ea typeface="HY신명조"/>
                <a:cs typeface="Times New Roman" pitchFamily="18" charset="0"/>
              </a:rPr>
              <a:t>(Закон Приморского края от 20.10.2008 г. № 324-КЗ)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79463E-6 L -0.00018 -0.06337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5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6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67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9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0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71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3" dur="indefinite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4" dur="indefinite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75" dur="indefinite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 animBg="1"/>
      <p:bldP spid="8196" grpId="0" build="p"/>
      <p:bldP spid="820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743200"/>
            <a:ext cx="8153400" cy="4225925"/>
          </a:xfrm>
          <a:prstGeom prst="rect">
            <a:avLst/>
          </a:prstGeom>
        </p:spPr>
        <p:txBody>
          <a:bodyPr/>
          <a:lstStyle/>
          <a:p>
            <a:pPr marL="457200" indent="-457200">
              <a:buClr>
                <a:srgbClr val="FF0000"/>
              </a:buClr>
              <a:buFontTx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количества фирм, предлагающих аналогичную продукцию, </a:t>
            </a:r>
            <a:endParaRPr lang="ru-RU" sz="22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Clr>
                <a:srgbClr val="FF0000"/>
              </a:buClr>
              <a:buFontTx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Определение вида конкуренции на рынке.</a:t>
            </a:r>
            <a:endParaRPr lang="ru-RU" sz="22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Clr>
                <a:srgbClr val="FF0000"/>
              </a:buClr>
              <a:buFontTx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Выявление ведущих конкурирующих фирм.</a:t>
            </a:r>
            <a:endParaRPr lang="ru-RU" sz="22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Clr>
                <a:srgbClr val="FF0000"/>
              </a:buClr>
              <a:buFontTx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организационной структуры конкурентов и их стабильности.</a:t>
            </a:r>
          </a:p>
          <a:p>
            <a:pPr marL="457200" indent="-457200">
              <a:buClr>
                <a:srgbClr val="FF0000"/>
              </a:buClr>
              <a:buFontTx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основной области конкуренции (цена,  качество, сервис, и т.д.)</a:t>
            </a:r>
          </a:p>
          <a:p>
            <a:pPr marL="457200" indent="-457200">
              <a:buClr>
                <a:srgbClr val="FF0000"/>
              </a:buClr>
              <a:buFontTx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Реалистическая оценка силы и слабости конкурирующих услуг и компаний. </a:t>
            </a:r>
            <a:r>
              <a:rPr lang="ru-RU" sz="2800" dirty="0" smtClean="0"/>
              <a:t>	</a:t>
            </a:r>
            <a:endParaRPr lang="ru-RU" sz="2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Анализ конкурентной среды и оценка конкурентоспособности предприятия</a:t>
            </a:r>
            <a:r>
              <a:rPr lang="ru-RU" sz="2400" dirty="0" smtClean="0">
                <a:solidFill>
                  <a:srgbClr val="2D2D8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 smtClean="0">
                <a:solidFill>
                  <a:srgbClr val="2D2D8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2D2D8A"/>
                </a:solidFill>
                <a:latin typeface="Times New Roman" pitchFamily="18" charset="0"/>
                <a:cs typeface="Times New Roman" pitchFamily="18" charset="0"/>
              </a:rPr>
              <a:t>Этапы анализа конкурентной среды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Общая характеристика предприятий-конкурентов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124"/>
          <p:cNvGraphicFramePr>
            <a:graphicFrameLocks/>
          </p:cNvGraphicFramePr>
          <p:nvPr/>
        </p:nvGraphicFramePr>
        <p:xfrm>
          <a:off x="228600" y="2438400"/>
          <a:ext cx="8713787" cy="3355659"/>
        </p:xfrm>
        <a:graphic>
          <a:graphicData uri="http://schemas.openxmlformats.org/drawingml/2006/table">
            <a:tbl>
              <a:tblPr/>
              <a:tblGrid>
                <a:gridCol w="1512887"/>
                <a:gridCol w="1260475"/>
                <a:gridCol w="1116013"/>
                <a:gridCol w="1152525"/>
                <a:gridCol w="3671887"/>
              </a:tblGrid>
              <a:tr h="6885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предприятия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нахождения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по видам товаров (услуг), руб.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 товаров  (услуг)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 № 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 №2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3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Предприятие №1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3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Предприятие №2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2514600"/>
            <a:ext cx="8382000" cy="2082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Сегментация потребительского</a:t>
            </a:r>
            <a:endParaRPr lang="ru-RU" altLang="zh-CN" sz="4000" b="1" baseline="0" dirty="0" smtClean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zh-CN" sz="4000" b="1" i="0" u="none" strike="noStrike" kern="120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рынка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Систематизация данных массового опроса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1936"/>
          <p:cNvGraphicFramePr>
            <a:graphicFrameLocks/>
          </p:cNvGraphicFramePr>
          <p:nvPr/>
        </p:nvGraphicFramePr>
        <p:xfrm>
          <a:off x="152400" y="1905000"/>
          <a:ext cx="8839200" cy="4752132"/>
        </p:xfrm>
        <a:graphic>
          <a:graphicData uri="http://schemas.openxmlformats.org/drawingml/2006/table">
            <a:tbl>
              <a:tblPr/>
              <a:tblGrid>
                <a:gridCol w="2056982"/>
                <a:gridCol w="2124901"/>
                <a:gridCol w="1295317"/>
                <a:gridCol w="1152200"/>
                <a:gridCol w="1219200"/>
                <a:gridCol w="990600"/>
              </a:tblGrid>
              <a:tr h="2976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Варианты ответа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 (лет)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0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18-20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21-25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31-35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Общий размер выборки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Отметьте магазины, которые вы чаще всего посещаете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Магазин 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17,3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25,5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9,38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Магазин №2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32,7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54,04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34,3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31,25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Магазин №3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20,4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5,96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14,3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37,5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магазины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21,87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407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Выберите из предложенных наиболее важные для Вас факторы выбора магазина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Месторасположение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19,62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28,8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11,5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5,8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Ассортимент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6,54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5,45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7,5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6,67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4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Удобство расположения товара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8,27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5,33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23,6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8,32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16,3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14,2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2,29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4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Профессионализм продавцов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27,2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28,4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11,5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16,7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55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0"/>
            <a:ext cx="8229600" cy="10001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Расчет объема продаж при позиционирования комплекса как спортивно-развлекательного центра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121"/>
          <p:cNvGraphicFramePr>
            <a:graphicFrameLocks/>
          </p:cNvGraphicFramePr>
          <p:nvPr/>
        </p:nvGraphicFramePr>
        <p:xfrm>
          <a:off x="381000" y="2057400"/>
          <a:ext cx="8513763" cy="4663440"/>
        </p:xfrm>
        <a:graphic>
          <a:graphicData uri="http://schemas.openxmlformats.org/drawingml/2006/table">
            <a:tbl>
              <a:tblPr/>
              <a:tblGrid>
                <a:gridCol w="2743200"/>
                <a:gridCol w="1486379"/>
                <a:gridCol w="1435260"/>
                <a:gridCol w="1416987"/>
                <a:gridCol w="1431937"/>
              </a:tblGrid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 и продукты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Единовременная вместимость, чел.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продаж, чел/мес.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 единицы обслуживания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продаж,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/мес.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Мини-аттракционы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5880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2060,0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Детское кафе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Мини-боулинг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Детские секции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Компьютерные игры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детский развлекательный центр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3780,0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Тренажерный зал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Аэробика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Оздоровительная гимнастика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фитнес-центр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1030,0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Дополнительные услуги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бар-бильярд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650,0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Парикмахерские услуги 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320,0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Аптечные услуги 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в день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1080,0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6860,0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0"/>
            <a:ext cx="8229600" cy="10001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Варианты позиционирования комплекса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33"/>
          <p:cNvGraphicFramePr>
            <a:graphicFrameLocks/>
          </p:cNvGraphicFramePr>
          <p:nvPr/>
        </p:nvGraphicFramePr>
        <p:xfrm>
          <a:off x="228600" y="1752600"/>
          <a:ext cx="8686801" cy="4900930"/>
        </p:xfrm>
        <a:graphic>
          <a:graphicData uri="http://schemas.openxmlformats.org/drawingml/2006/table">
            <a:tbl>
              <a:tblPr/>
              <a:tblGrid>
                <a:gridCol w="3048000"/>
                <a:gridCol w="2743200"/>
                <a:gridCol w="2895601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Позиционирование на детском развлекательном центре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Позиционирование на спортивно-развлекательном центре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Позиционирование на торгово-сервисном центре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Мини-аттракционы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Игровые автоматы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Детский развлекательный центр (максимальная площадь)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мини-аттракционы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детское кафе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игровые автоматы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Детский развлекательный центр (максимальная площадь)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мини-аттракционы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детское кафе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игровые автоматы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Мини-боулинг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Детские спортивные секции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Мини-боулинг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Мини-боулинг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27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Бассейн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Фитнес-центр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тренажерный зал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большой танцевальный зал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мини-зал для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оздоровительных гимнастик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сауна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солярий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детские спорт. Секции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Фитнес-центр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тренажерный зал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фитнес-зал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солярий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-"/>
                        <a:tabLst>
                          <a:tab pos="228600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сауна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Детское кафе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Бар- бильярд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Парикмахерская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Бильярд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 (ресторан)  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2286000"/>
            <a:ext cx="79248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Ценообразование</a:t>
            </a:r>
          </a:p>
          <a:p>
            <a:pPr>
              <a:buBlip>
                <a:blip r:embed="rId4"/>
              </a:buBlip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сбыта</a:t>
            </a:r>
          </a:p>
          <a:p>
            <a:pPr>
              <a:buBlip>
                <a:blip r:embed="rId4"/>
              </a:buBlip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Продвижение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Маркетинговый план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2286000"/>
            <a:ext cx="7924800" cy="4683125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Изучение рынка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Выбор цели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спроса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издержек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цен конкурентов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Выбор метода ценообразования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Выбор стратегии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Дифференциация цены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Установление цены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Этапы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ценообразования.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Методы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ценообразования.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2057400"/>
            <a:ext cx="8172450" cy="44005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1. На базе полной себестоимости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 = С </a:t>
            </a:r>
            <a:r>
              <a:rPr kumimoji="0" lang="ru-RU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х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(1+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Метод </a:t>
            </a:r>
            <a:r>
              <a:rPr kumimoji="0" lang="ru-RU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директ-костинг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 = (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FC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+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)/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+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VC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FC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постоянные издержки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– целевая прибыль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– объем продаж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VC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– переменные издержки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 единицу продукции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3. На основе переменных издержек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Rn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= (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+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FC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/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VC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VC x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(1 +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Rn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700" b="0" i="0" u="none" strike="noStrike" kern="120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Дифференциация цены.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3"/>
          <p:cNvGraphicFramePr>
            <a:graphicFrameLocks/>
          </p:cNvGraphicFramePr>
          <p:nvPr/>
        </p:nvGraphicFramePr>
        <p:xfrm>
          <a:off x="457200" y="2209800"/>
          <a:ext cx="8458200" cy="3931234"/>
        </p:xfrm>
        <a:graphic>
          <a:graphicData uri="http://schemas.openxmlformats.org/drawingml/2006/table">
            <a:tbl>
              <a:tblPr/>
              <a:tblGrid>
                <a:gridCol w="4229100"/>
                <a:gridCol w="4229100"/>
              </a:tblGrid>
              <a:tr h="340387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Факторы изменения цены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Варианты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182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зависимости от времени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сезон/несезон,  конец/начало недели, дни проведения выставок, ярмарок, праздники, каникулы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87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зависимости от сегментов рынка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молодежь, пенсионеры, бизнес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251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зависимости от формы оплаты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наличными,  кредитными  карточками,  безналичными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251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зависимости от времени оплаты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заблаговременной оплатой или в последний момент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87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оптовые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Оптовым посредникам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794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розничная  комиссия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Розничным посредникам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2286000"/>
            <a:ext cx="7924800" cy="4683125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 загрузки предприятия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 сезонности обслуживания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 плана сбыта в натуральном выражении в разрезе ассортимента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 плана сбыта в стоимостном выражении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План сбыта.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План сбыта предприятия (единиц).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127"/>
          <p:cNvGraphicFramePr>
            <a:graphicFrameLocks/>
          </p:cNvGraphicFramePr>
          <p:nvPr/>
        </p:nvGraphicFramePr>
        <p:xfrm>
          <a:off x="152403" y="2133600"/>
          <a:ext cx="8721722" cy="4189097"/>
        </p:xfrm>
        <a:graphic>
          <a:graphicData uri="http://schemas.openxmlformats.org/drawingml/2006/table">
            <a:tbl>
              <a:tblPr/>
              <a:tblGrid>
                <a:gridCol w="1318438"/>
                <a:gridCol w="542886"/>
                <a:gridCol w="542886"/>
                <a:gridCol w="542886"/>
                <a:gridCol w="542886"/>
                <a:gridCol w="542886"/>
                <a:gridCol w="539129"/>
                <a:gridCol w="546643"/>
                <a:gridCol w="542886"/>
                <a:gridCol w="542886"/>
                <a:gridCol w="577385"/>
                <a:gridCol w="533400"/>
                <a:gridCol w="533400"/>
                <a:gridCol w="873125"/>
              </a:tblGrid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 и услуги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 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46038" algn="l"/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 №2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46038" algn="l"/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 №3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46038" algn="l"/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 №4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46038" algn="l"/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2190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 №5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46038" algn="l"/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План сбыта в стоимостном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выражении.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167"/>
          <p:cNvGraphicFramePr>
            <a:graphicFrameLocks/>
          </p:cNvGraphicFramePr>
          <p:nvPr/>
        </p:nvGraphicFramePr>
        <p:xfrm>
          <a:off x="228600" y="2133600"/>
          <a:ext cx="8686800" cy="4267199"/>
        </p:xfrm>
        <a:graphic>
          <a:graphicData uri="http://schemas.openxmlformats.org/drawingml/2006/table">
            <a:tbl>
              <a:tblPr/>
              <a:tblGrid>
                <a:gridCol w="2327925"/>
                <a:gridCol w="1405875"/>
                <a:gridCol w="1676324"/>
                <a:gridCol w="1542734"/>
                <a:gridCol w="1733942"/>
              </a:tblGrid>
              <a:tr h="882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Товары (услуги)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 годовой объем обслуживания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цена единицы, руб.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Среднегодовая выручка, тыс.руб.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Аренда помещений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Кв.м/месяц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19674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61560,0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Питание в кафе по меню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11680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5256,0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Услуги бара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Чел/дней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1993,0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Доставка товара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заказ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1788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984,0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6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Интернет-кафе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чел/дней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19674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983,7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Продажа товара 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1993,0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7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Продажа товара №2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4320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432,0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План продвижения.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581400" y="2514600"/>
            <a:ext cx="1955800" cy="6207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</a:rPr>
              <a:t>Продвижение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844550" y="3343275"/>
            <a:ext cx="1512888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>
                <a:latin typeface="Times New Roman" pitchFamily="18" charset="0"/>
              </a:rPr>
              <a:t>Реклама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096000" y="3276600"/>
            <a:ext cx="2303463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</a:rPr>
              <a:t>Персональная продажа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628650" y="4711700"/>
            <a:ext cx="1828800" cy="5762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>
                <a:latin typeface="Times New Roman" pitchFamily="18" charset="0"/>
              </a:rPr>
              <a:t>Общественное мнение (</a:t>
            </a:r>
            <a:r>
              <a:rPr lang="en-US">
                <a:latin typeface="Times New Roman" pitchFamily="18" charset="0"/>
              </a:rPr>
              <a:t>PR</a:t>
            </a:r>
            <a:r>
              <a:rPr lang="ru-RU">
                <a:latin typeface="Times New Roman" pitchFamily="18" charset="0"/>
              </a:rPr>
              <a:t>)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096000" y="4876800"/>
            <a:ext cx="2376487" cy="5762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</a:rPr>
              <a:t>Стимулирование сбыта</a:t>
            </a: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H="1">
            <a:off x="2068513" y="2840038"/>
            <a:ext cx="1512887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>
            <a:off x="5524500" y="2840038"/>
            <a:ext cx="11430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 flipH="1">
            <a:off x="2284413" y="3127375"/>
            <a:ext cx="1728787" cy="15335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>
            <a:off x="4876800" y="3124200"/>
            <a:ext cx="1233487" cy="16779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Расчет общего бюджета программы продвижения.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147"/>
          <p:cNvGraphicFramePr>
            <a:graphicFrameLocks noGrp="1"/>
          </p:cNvGraphicFramePr>
          <p:nvPr/>
        </p:nvGraphicFramePr>
        <p:xfrm>
          <a:off x="228600" y="1987863"/>
          <a:ext cx="8686799" cy="4762701"/>
        </p:xfrm>
        <a:graphic>
          <a:graphicData uri="http://schemas.openxmlformats.org/drawingml/2006/table">
            <a:tbl>
              <a:tblPr/>
              <a:tblGrid>
                <a:gridCol w="1376393"/>
                <a:gridCol w="1376393"/>
                <a:gridCol w="890608"/>
                <a:gridCol w="1443864"/>
                <a:gridCol w="802897"/>
                <a:gridCol w="910849"/>
                <a:gridCol w="1079525"/>
                <a:gridCol w="806270"/>
              </a:tblGrid>
              <a:tr h="28214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Наименова-ние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затрат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выхо-дов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Длительность, сек/дней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недели, руб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на ед. вых.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Итого, руб.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Будн.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567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Реклама на телевидении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171000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ТНТ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76500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Реклама на радио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Лемма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 радио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Европа плюс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Журнал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Выбирай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612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Печатные издания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Дорогое удовольствие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27400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Телевизор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20800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Вл-к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19824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59472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Антенна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Наружная реклама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Рекламный  щит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67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-2698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642752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286000"/>
            <a:ext cx="8153400" cy="4683125"/>
          </a:xfrm>
          <a:prstGeom prst="rect">
            <a:avLst/>
          </a:prstGeom>
        </p:spPr>
        <p:txBody>
          <a:bodyPr/>
          <a:lstStyle/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1 Характеристика технологии производства продукции и услуг. </a:t>
            </a:r>
          </a:p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2 Обоснование строительных решений при возведении объектов по плану. </a:t>
            </a:r>
          </a:p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3 Оценка потребности в технологическом и торговом оборудовании. </a:t>
            </a:r>
          </a:p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4 Расчет потребности в сырье, материалах.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Производственный план.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Основные технологические характеристики объекта.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53"/>
          <p:cNvGraphicFramePr>
            <a:graphicFrameLocks/>
          </p:cNvGraphicFramePr>
          <p:nvPr/>
        </p:nvGraphicFramePr>
        <p:xfrm>
          <a:off x="228600" y="1828800"/>
          <a:ext cx="8686800" cy="4825427"/>
        </p:xfrm>
        <a:graphic>
          <a:graphicData uri="http://schemas.openxmlformats.org/drawingml/2006/table">
            <a:tbl>
              <a:tblPr/>
              <a:tblGrid>
                <a:gridCol w="2286000"/>
                <a:gridCol w="6400800"/>
              </a:tblGrid>
              <a:tr h="329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025525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Конструкции технологии/ Характеристики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здания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административное здание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 гостиницы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4225,7 м</a:t>
                      </a:r>
                      <a:r>
                        <a:rPr kumimoji="0" 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Потребность в строительстве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новое строительство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 эксплуатации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 строительства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каркасное домостроение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Фундамент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Монолит, железо-бетон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Монолитные, железо-бетон толщиной 250 мм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Стены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каркасно-монолитные с заполнением эко-блокамитолщина 400 мм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Кровля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скатная по металлическим стропилам металлическая черепица по деревянной обрешетке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стяжка бетонная керамогранит, ламинат, ковролин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Перегородки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кирпич, ГВЛ по металлическому каркасу толщина 100-120 мм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Пластиковые, стеклопакет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Двери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деревянные, металлические, пластиковые внутренние, противопожарные, входные и тамбурные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Схема монтажно-строительных работ.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91"/>
          <p:cNvGraphicFramePr>
            <a:graphicFrameLocks noGrp="1"/>
          </p:cNvGraphicFramePr>
          <p:nvPr/>
        </p:nvGraphicFramePr>
        <p:xfrm>
          <a:off x="228600" y="1981200"/>
          <a:ext cx="8610600" cy="4319589"/>
        </p:xfrm>
        <a:graphic>
          <a:graphicData uri="http://schemas.openxmlformats.org/drawingml/2006/table">
            <a:tbl>
              <a:tblPr/>
              <a:tblGrid>
                <a:gridCol w="3342880"/>
                <a:gridCol w="1066420"/>
                <a:gridCol w="851815"/>
                <a:gridCol w="1140707"/>
                <a:gridCol w="846863"/>
                <a:gridCol w="1361915"/>
              </a:tblGrid>
              <a:tr h="865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конструктивных элементов и видов работ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Оборудование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затраты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часть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Разборка и снос старого здания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3800000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3800000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Земляные работы- котлован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6000000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6000000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Дренажная система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4034501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2615390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398770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7048661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Устройство подпорной стенки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376426,68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878330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1254756,68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Фундаменты (монолитные)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17425278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23531820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3431860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44388958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Стены (монолит)-цоколь,1 этаж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480890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1278795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325900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2085585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Стены (сэндвич-панели)-2,3,4,5 этажи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1700496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7838160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433825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9972481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 (монолитные)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10512524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36944974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2362614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49820112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Первоначальный объем капитальных затрат по проекту.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26"/>
          <p:cNvGraphicFramePr>
            <a:graphicFrameLocks/>
          </p:cNvGraphicFramePr>
          <p:nvPr/>
        </p:nvGraphicFramePr>
        <p:xfrm>
          <a:off x="457200" y="2133600"/>
          <a:ext cx="8229600" cy="3962399"/>
        </p:xfrm>
        <a:graphic>
          <a:graphicData uri="http://schemas.openxmlformats.org/drawingml/2006/table">
            <a:tbl>
              <a:tblPr/>
              <a:tblGrid>
                <a:gridCol w="5194118"/>
                <a:gridCol w="3035482"/>
              </a:tblGrid>
              <a:tr h="59553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065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Проектные работы и согласование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9126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Аренда земли в предреализационный период (2008-2012 гг.)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2253,8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065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СМР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282 998,7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065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оборудования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20 393,2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39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306 645,7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286000"/>
            <a:ext cx="8153400" cy="4683125"/>
          </a:xfrm>
          <a:prstGeom prst="rect">
            <a:avLst/>
          </a:prstGeom>
        </p:spPr>
        <p:txBody>
          <a:bodyPr/>
          <a:lstStyle/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1 Характеристика технологии производства продукции и услуг. </a:t>
            </a:r>
          </a:p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2 Обоснование строительных решений при возведении объектов по плану. </a:t>
            </a:r>
          </a:p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3 Оценка потребности в технологическом и торговом оборудовании. </a:t>
            </a:r>
          </a:p>
          <a:p>
            <a:pPr marL="990600" lvl="1" indent="-519113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4 Расчет потребности в сырье, материалах.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Производственный план.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Критические события бизнес-плана.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96"/>
          <p:cNvGraphicFramePr>
            <a:graphicFrameLocks noGrp="1"/>
          </p:cNvGraphicFramePr>
          <p:nvPr/>
        </p:nvGraphicFramePr>
        <p:xfrm>
          <a:off x="304800" y="1981200"/>
          <a:ext cx="8381999" cy="4635886"/>
        </p:xfrm>
        <a:graphic>
          <a:graphicData uri="http://schemas.openxmlformats.org/drawingml/2006/table">
            <a:tbl>
              <a:tblPr/>
              <a:tblGrid>
                <a:gridCol w="3692052"/>
                <a:gridCol w="1920909"/>
                <a:gridCol w="1328357"/>
                <a:gridCol w="1440681"/>
              </a:tblGrid>
              <a:tr h="537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этапа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Продолжительность 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начала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окончания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Предпроектные работы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01.04.03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30.05.03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0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реконструкции столовой, согласование дизайн-проекта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01.06.03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30.08.03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Поиск источников финансирования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01.07.03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30.08.03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Ремонтные работы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01.10.03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31.10.03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Отделочные работы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01.11.03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оборудования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20.11.03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Оформление зала ресторана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2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Установка оборудования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Подбор персонала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2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продуктов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 объекта в эксплуатацию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31.12.03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31.12.03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286000"/>
            <a:ext cx="8153400" cy="4683125"/>
          </a:xfrm>
          <a:prstGeom prst="rect">
            <a:avLst/>
          </a:prstGeom>
        </p:spPr>
        <p:txBody>
          <a:bodyPr/>
          <a:lstStyle/>
          <a:p>
            <a:pPr marL="990600" lvl="1" indent="-519113">
              <a:buFont typeface="Wingdings" pitchFamily="2" charset="2"/>
              <a:buNone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1 Формирование себестоимости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</a:endParaRPr>
          </a:p>
          <a:p>
            <a:pPr marL="990600" lvl="1" indent="-519113">
              <a:buFont typeface="Wingdings" pitchFamily="2" charset="2"/>
              <a:buNone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2 Планирование прибылей и убытков. 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</a:endParaRPr>
          </a:p>
          <a:p>
            <a:pPr marL="990600" lvl="1" indent="-519113">
              <a:buFont typeface="Wingdings" pitchFamily="2" charset="2"/>
              <a:buNone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3 План движения денежных средств.</a:t>
            </a:r>
          </a:p>
          <a:p>
            <a:pPr marL="990600" lvl="1" indent="-519113">
              <a:buFont typeface="Wingdings" pitchFamily="2" charset="2"/>
              <a:buNone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4 Инвестиционный план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Финансовый план.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Формирование себестоимости.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2057400"/>
            <a:ext cx="8229600" cy="4525962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Прямые расходы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11" name="Group 60"/>
          <p:cNvGraphicFramePr>
            <a:graphicFrameLocks noGrp="1"/>
          </p:cNvGraphicFramePr>
          <p:nvPr/>
        </p:nvGraphicFramePr>
        <p:xfrm>
          <a:off x="609600" y="2514600"/>
          <a:ext cx="8077200" cy="3200399"/>
        </p:xfrm>
        <a:graphic>
          <a:graphicData uri="http://schemas.openxmlformats.org/drawingml/2006/table">
            <a:tbl>
              <a:tblPr/>
              <a:tblGrid>
                <a:gridCol w="4641216"/>
                <a:gridCol w="817778"/>
                <a:gridCol w="898566"/>
                <a:gridCol w="822723"/>
                <a:gridCol w="896917"/>
              </a:tblGrid>
              <a:tr h="417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затрат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4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Материалы и комплектующие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1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Расходы на текстиль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2308,2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515,8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515,8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871,1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1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Разовые принадлежности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1568,7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1568,7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1826,1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Расходные средства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306,9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306,9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306,9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Расходы на сырье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2694,6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3524,7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4401,8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2855,0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5132,6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5962,7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7452,5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Первоначальный объем капитальных затрат по проекту.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26"/>
          <p:cNvGraphicFramePr>
            <a:graphicFrameLocks/>
          </p:cNvGraphicFramePr>
          <p:nvPr/>
        </p:nvGraphicFramePr>
        <p:xfrm>
          <a:off x="457200" y="2133600"/>
          <a:ext cx="8229600" cy="3962399"/>
        </p:xfrm>
        <a:graphic>
          <a:graphicData uri="http://schemas.openxmlformats.org/drawingml/2006/table">
            <a:tbl>
              <a:tblPr/>
              <a:tblGrid>
                <a:gridCol w="5194118"/>
                <a:gridCol w="3035482"/>
              </a:tblGrid>
              <a:tr h="59553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065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Проектные работы и согласование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9126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Аренда земли в предреализационный период (2008-2012 гг.)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2253,8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065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СМР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282 998,7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065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оборудования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20 393,2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39"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306 645,7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Производственные затраты.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80"/>
          <p:cNvGraphicFramePr>
            <a:graphicFrameLocks noGrp="1"/>
          </p:cNvGraphicFramePr>
          <p:nvPr/>
        </p:nvGraphicFramePr>
        <p:xfrm>
          <a:off x="381000" y="1895488"/>
          <a:ext cx="8382000" cy="4573259"/>
        </p:xfrm>
        <a:graphic>
          <a:graphicData uri="http://schemas.openxmlformats.org/drawingml/2006/table">
            <a:tbl>
              <a:tblPr/>
              <a:tblGrid>
                <a:gridCol w="3262847"/>
                <a:gridCol w="1262615"/>
                <a:gridCol w="1557008"/>
                <a:gridCol w="1336214"/>
                <a:gridCol w="963316"/>
              </a:tblGrid>
              <a:tr h="388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затрат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2008г.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2009г.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Электроэнергия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Теплоэнергия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802,6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802,6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802,6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Холодное водоснабжение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Горячее водоснабжение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313,0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372,5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431,8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Обслуживание лифтов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Вывоз мусора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Текущий ремонт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622,8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622,8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Дезинфекция и дезинсекция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6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Отчисления по загрязнению окружающей среды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164,2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2716,6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2801,2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Административные расходы.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1" name="Group 105"/>
          <p:cNvGraphicFramePr>
            <a:graphicFrameLocks noGrp="1"/>
          </p:cNvGraphicFramePr>
          <p:nvPr/>
        </p:nvGraphicFramePr>
        <p:xfrm>
          <a:off x="381000" y="1904999"/>
          <a:ext cx="8591550" cy="4878007"/>
        </p:xfrm>
        <a:graphic>
          <a:graphicData uri="http://schemas.openxmlformats.org/drawingml/2006/table">
            <a:tbl>
              <a:tblPr/>
              <a:tblGrid>
                <a:gridCol w="4271963"/>
                <a:gridCol w="719137"/>
                <a:gridCol w="1223963"/>
                <a:gridCol w="1081087"/>
                <a:gridCol w="1295400"/>
              </a:tblGrid>
              <a:tr h="257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затрат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2008г.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2009г.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2010г.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2011г.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Телефонная связь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Интернет связь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110,9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133,9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156,8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Обслуживание оргтехники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Сопровождение программного обеспечения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121,5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121,5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121,5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Страхование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314,8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314,8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314,8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Банковские услуги по обслуживанию счета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Экваринг 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114,1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122,5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136,1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Инкассация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46,6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56,7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66,7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Пересчет торговой выручки в банке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38,2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54,7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Канцтовары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Униформа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 Медицинский осмотр персонала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13,7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15,1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 Лицензии и согласования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291,8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1181,4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1144,3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Расчет амортизационных начислений.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33"/>
          <p:cNvGraphicFramePr>
            <a:graphicFrameLocks/>
          </p:cNvGraphicFramePr>
          <p:nvPr/>
        </p:nvGraphicFramePr>
        <p:xfrm>
          <a:off x="457200" y="2438400"/>
          <a:ext cx="8291513" cy="2594293"/>
        </p:xfrm>
        <a:graphic>
          <a:graphicData uri="http://schemas.openxmlformats.org/drawingml/2006/table">
            <a:tbl>
              <a:tblPr/>
              <a:tblGrid>
                <a:gridCol w="1728788"/>
                <a:gridCol w="1439862"/>
                <a:gridCol w="2376488"/>
                <a:gridCol w="2746375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ОПФ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 амортизации %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Амортизационные отчисления, тыс. руб.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Остаточная стоимость на конец 2012 г., тыс. руб.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Здание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12314,47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603408,6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Торговое оборудование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6629,16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88073,1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18943,63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691481,73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Расчет прибылей и убытков.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135"/>
          <p:cNvGraphicFramePr>
            <a:graphicFrameLocks/>
          </p:cNvGraphicFramePr>
          <p:nvPr/>
        </p:nvGraphicFramePr>
        <p:xfrm>
          <a:off x="304800" y="1981200"/>
          <a:ext cx="8575675" cy="4630413"/>
        </p:xfrm>
        <a:graphic>
          <a:graphicData uri="http://schemas.openxmlformats.org/drawingml/2006/table">
            <a:tbl>
              <a:tblPr/>
              <a:tblGrid>
                <a:gridCol w="2743200"/>
                <a:gridCol w="685800"/>
                <a:gridCol w="1143000"/>
                <a:gridCol w="990600"/>
                <a:gridCol w="990600"/>
                <a:gridCol w="1044684"/>
                <a:gridCol w="977791"/>
              </a:tblGrid>
              <a:tr h="292500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Строка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 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 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 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 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 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 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Валовой объем продаж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00100" marR="0" lvl="1" indent="-3286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341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879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84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346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093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98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381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973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Налог на имущество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556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492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168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862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574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301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Административные издержки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028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668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959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776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979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Производственные издержки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355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429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249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277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Маркетинговые издержки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445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509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620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731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Зарплата персонала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374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012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19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813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794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974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Суммарные постоянные издержки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088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29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232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710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37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440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962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Амортизация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179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14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528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790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Другие издержки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757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Убытки предыдущих периодов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313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Прибыль до выплаты налога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313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266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156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244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289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44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015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Налогооблагаемая прибыль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313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266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156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244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289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44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015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  Налог на прибыль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231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448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057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803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0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Чистая прибыль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313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213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924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795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28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231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EW Report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212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81000" y="1447800"/>
            <a:ext cx="83058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3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 доходов и чистой прибыли по годам </a:t>
            </a:r>
          </a:p>
          <a:p>
            <a:pPr lvl="0">
              <a:spcBef>
                <a:spcPct val="0"/>
              </a:spcBef>
            </a:pPr>
            <a:r>
              <a:rPr lang="ru-RU" sz="23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 учетом инфляции)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9600" y="2209800"/>
            <a:ext cx="7620000" cy="4394027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2514600"/>
            <a:ext cx="8382000" cy="2082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Анализ эффективности проекта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Метод упрощенного расчета.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3400" y="1981200"/>
            <a:ext cx="8153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90000"/>
              </a:lnSpc>
              <a:buFont typeface="Wingdings" pitchFamily="2" charset="2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Общая прибыль за весь срок проекта 11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лет</a:t>
            </a:r>
          </a:p>
          <a:p>
            <a:pPr marL="571500" indent="-571500"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 =  349402.8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тыс.руб.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Доходность инвестиций - отношение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накопленной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прибыли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сумме инвестиций:</a:t>
            </a:r>
          </a:p>
          <a:p>
            <a:pPr marL="571500" indent="-571500">
              <a:lnSpc>
                <a:spcPct val="9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Срок окупаемости - сумма лет полного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покрытия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инвестиций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отношения непокрытого остатка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инвестиций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последнего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года к накопленной стоимости данного года. </a:t>
            </a:r>
          </a:p>
          <a:p>
            <a:pPr marL="571500" indent="-571500" algn="just">
              <a:lnSpc>
                <a:spcPct val="90000"/>
              </a:lnSpc>
              <a:buFont typeface="Wingdings" pitchFamily="2" charset="2"/>
              <a:buNone/>
            </a:pPr>
            <a:endParaRPr lang="ru-RU" sz="2400" dirty="0">
              <a:latin typeface="Arial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24200" y="3352800"/>
          <a:ext cx="2514599" cy="680632"/>
        </p:xfrm>
        <a:graphic>
          <a:graphicData uri="http://schemas.openxmlformats.org/presentationml/2006/ole">
            <p:oleObj spid="_x0000_s3074" name="Формула" r:id="rId5" imgW="1497950" imgH="406224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438400" y="5029200"/>
          <a:ext cx="4392613" cy="671512"/>
        </p:xfrm>
        <a:graphic>
          <a:graphicData uri="http://schemas.openxmlformats.org/presentationml/2006/ole">
            <p:oleObj spid="_x0000_s3075" name="Формула" r:id="rId6" imgW="25905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Метод дисконтированного расчета.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2209800"/>
            <a:ext cx="8153400" cy="34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внутренняя норма рентабельности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Internal Rate of Return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IRR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чистая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приведенная стоимость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Present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NPV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окупаемости проекта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Discount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Payback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Period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DPV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индекс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рентабельности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71500" indent="-571500" algn="just">
              <a:lnSpc>
                <a:spcPct val="90000"/>
              </a:lnSpc>
              <a:buFont typeface="Wingdings" pitchFamily="2" charset="2"/>
              <a:buNone/>
            </a:pPr>
            <a:endParaRPr lang="ru-RU" sz="24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Дисконтирование.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3400" y="2590800"/>
            <a:ext cx="8001000" cy="263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Метод дисконтирования заключается в приведении экономических показателей разных лет к сопоставимому во времени виду с помощью коэффициента дисконтирования, основанного на формуле сложных процентов </a:t>
            </a:r>
          </a:p>
          <a:p>
            <a:pPr marL="571500" indent="-571500" algn="just">
              <a:lnSpc>
                <a:spcPct val="90000"/>
              </a:lnSpc>
              <a:buFont typeface="Wingdings" pitchFamily="2" charset="2"/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Расчет чистой приведенной стоимости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56"/>
          <p:cNvGraphicFramePr>
            <a:graphicFrameLocks/>
          </p:cNvGraphicFramePr>
          <p:nvPr/>
        </p:nvGraphicFramePr>
        <p:xfrm>
          <a:off x="457200" y="1981200"/>
          <a:ext cx="8229600" cy="4059846"/>
        </p:xfrm>
        <a:graphic>
          <a:graphicData uri="http://schemas.openxmlformats.org/drawingml/2006/table">
            <a:tbl>
              <a:tblPr/>
              <a:tblGrid>
                <a:gridCol w="1152525"/>
                <a:gridCol w="2276475"/>
                <a:gridCol w="1828800"/>
                <a:gridCol w="2971800"/>
              </a:tblGrid>
              <a:tr h="31403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Денежные поступления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(14%)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приведенная стоимость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57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337726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296185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770070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597567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57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892085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602157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950106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562462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57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1084940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563083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4041927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2621454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7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-2725643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-2390389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98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1316284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231065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Внутренняя норма рентабельности.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2057400"/>
            <a:ext cx="8458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5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Рассчитывается путем определения ставки дисконтирования, при которой приведенная стоимость поступлений равняется приведенной стоимости затрат.</a:t>
            </a:r>
          </a:p>
          <a:p>
            <a:pPr>
              <a:buBlip>
                <a:blip r:embed="rId5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Значение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IRR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должно превышать условную стоимость капитала инвестора, например ставку по долгосрочным банковским кредитам. </a:t>
            </a:r>
          </a:p>
          <a:p>
            <a:pPr>
              <a:buBlip>
                <a:blip r:embed="rId5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Внутренняя норма рентабельности в размере 24,14% является решением уравнения: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62000" y="5257800"/>
          <a:ext cx="1703388" cy="838200"/>
        </p:xfrm>
        <a:graphic>
          <a:graphicData uri="http://schemas.openxmlformats.org/presentationml/2006/ole">
            <p:oleObj spid="_x0000_s4098" name="Формула" r:id="rId6" imgW="1129810" imgH="444307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438400" y="5257800"/>
          <a:ext cx="6449260" cy="838199"/>
        </p:xfrm>
        <a:graphic>
          <a:graphicData uri="http://schemas.openxmlformats.org/presentationml/2006/ole">
            <p:oleObj spid="_x0000_s4099" name="Формула" r:id="rId7" imgW="33274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Индекс рентабельности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(IP)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2514600"/>
            <a:ext cx="84582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Индекс рентабельности –отношение суммы поступлений к стоимости инвестиционных затрат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IP = F </a:t>
            </a:r>
            <a: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Inv</a:t>
            </a:r>
            <a:endParaRPr lang="ru-RU" sz="3200" b="1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IP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2621454 : 2390369 = 1.10 &gt; 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Интегральные показатели эффективности проекта.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35"/>
          <p:cNvGraphicFramePr>
            <a:graphicFrameLocks/>
          </p:cNvGraphicFramePr>
          <p:nvPr/>
        </p:nvGraphicFramePr>
        <p:xfrm>
          <a:off x="457200" y="2057400"/>
          <a:ext cx="8229600" cy="4416426"/>
        </p:xfrm>
        <a:graphic>
          <a:graphicData uri="http://schemas.openxmlformats.org/drawingml/2006/table">
            <a:tbl>
              <a:tblPr/>
              <a:tblGrid>
                <a:gridCol w="4054475"/>
                <a:gridCol w="2087562"/>
                <a:gridCol w="2087563"/>
              </a:tblGrid>
              <a:tr h="5323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 дисконта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дисконтом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653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Ставка дисконтирования, %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653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 окупаемости, мес.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821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прибыльности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1,55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1,10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915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Чистый приведенный доход, долл. США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1316284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231065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359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Внутренняя норма рентабельности, %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24,14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24,14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График возврата инвестиций.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2000" y="2155824"/>
            <a:ext cx="7391400" cy="4060367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Анализ чувствительности проекта на изменение цены.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113"/>
          <p:cNvGraphicFramePr>
            <a:graphicFrameLocks/>
          </p:cNvGraphicFramePr>
          <p:nvPr/>
        </p:nvGraphicFramePr>
        <p:xfrm>
          <a:off x="457200" y="1981200"/>
          <a:ext cx="8229600" cy="4558988"/>
        </p:xfrm>
        <a:graphic>
          <a:graphicData uri="http://schemas.openxmlformats.org/drawingml/2006/table">
            <a:tbl>
              <a:tblPr/>
              <a:tblGrid>
                <a:gridCol w="1166812"/>
                <a:gridCol w="1074738"/>
                <a:gridCol w="1381125"/>
                <a:gridCol w="1228725"/>
                <a:gridCol w="1074737"/>
                <a:gridCol w="1228725"/>
                <a:gridCol w="1074738"/>
              </a:tblGrid>
              <a:tr h="3190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Изменение уровня сбыта и цены, 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цена товара, руб.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Среднегодо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вой уровень сбыта, тыс.руб.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 дисконта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дисконтом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8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окупаемос-ти, мес.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NPV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окупаемос-ти, мес.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NPV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6484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104950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786724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164262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4987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96877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642169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118694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+15%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4156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92840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569891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95900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88804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497614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73093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3285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84767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425336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50273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80731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353059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27441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-5 %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76694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280781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4591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72657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208504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-18278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2660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68621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136226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-41169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64584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61839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-64350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2190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56511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-91010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-111399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Анализ чувствительности проекта на изменение </a:t>
            </a:r>
            <a: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расходов</a:t>
            </a:r>
            <a: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235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86"/>
          <p:cNvGraphicFramePr>
            <a:graphicFrameLocks/>
          </p:cNvGraphicFramePr>
          <p:nvPr/>
        </p:nvGraphicFramePr>
        <p:xfrm>
          <a:off x="457200" y="1981200"/>
          <a:ext cx="8229600" cy="4343402"/>
        </p:xfrm>
        <a:graphic>
          <a:graphicData uri="http://schemas.openxmlformats.org/drawingml/2006/table">
            <a:tbl>
              <a:tblPr/>
              <a:tblGrid>
                <a:gridCol w="1627958"/>
                <a:gridCol w="1841863"/>
                <a:gridCol w="1534886"/>
                <a:gridCol w="1843496"/>
                <a:gridCol w="1381397"/>
              </a:tblGrid>
              <a:tr h="31858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Изменение объема общих расходов, 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 дисконта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дисконтом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окупаемости, мес.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NPV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окупаемости, мес.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NPV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214089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-14382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260412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-424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+15%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283574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6548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9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306736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13516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329897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20481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353059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27441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9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-5 %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376220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34395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399382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41347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422543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48295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9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445705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55240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492028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62180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Риски.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2209800"/>
            <a:ext cx="8153400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Правовые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Организационные (социальные)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Рыночные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Технические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Финансово-экономические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Экологические</a:t>
            </a:r>
          </a:p>
          <a:p>
            <a:pPr marL="571500" indent="-571500" algn="just">
              <a:lnSpc>
                <a:spcPct val="90000"/>
              </a:lnSpc>
              <a:buFont typeface="Wingdings" pitchFamily="2" charset="2"/>
              <a:buNone/>
            </a:pPr>
            <a:endParaRPr lang="ru-RU" sz="24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Анализ рисков.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3"/>
          <p:cNvGraphicFramePr>
            <a:graphicFrameLocks/>
          </p:cNvGraphicFramePr>
          <p:nvPr/>
        </p:nvGraphicFramePr>
        <p:xfrm>
          <a:off x="381000" y="1981200"/>
          <a:ext cx="8305800" cy="4392613"/>
        </p:xfrm>
        <a:graphic>
          <a:graphicData uri="http://schemas.openxmlformats.org/drawingml/2006/table">
            <a:tbl>
              <a:tblPr/>
              <a:tblGrid>
                <a:gridCol w="4032735"/>
                <a:gridCol w="4273065"/>
              </a:tblGrid>
              <a:tr h="582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риска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Отрицательное влияние на прибыль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Строительная стадия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Платежеспособность заказчика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объема заемных средств и снижение чистой прибыли из-за выплат процентов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Непредвиденные затраты, в том числе из-за инфляции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объема заемных средств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Недостатки проектно-изыскательных работ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 стоимости реконструкции, затяжка с вводом мощностей в эксплуатацию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Несвоевременная поставка оборудования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сроков строительства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Анализ рисков.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Group 41"/>
          <p:cNvGraphicFramePr>
            <a:graphicFrameLocks/>
          </p:cNvGraphicFramePr>
          <p:nvPr/>
        </p:nvGraphicFramePr>
        <p:xfrm>
          <a:off x="381000" y="1981200"/>
          <a:ext cx="8229600" cy="4114800"/>
        </p:xfrm>
        <a:graphic>
          <a:graphicData uri="http://schemas.openxmlformats.org/drawingml/2006/table">
            <a:tbl>
              <a:tblPr/>
              <a:tblGrid>
                <a:gridCol w="3995737"/>
                <a:gridCol w="4233863"/>
              </a:tblGrid>
              <a:tr h="4865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риска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Отрицательное влияние на прибыль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60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Финансово-экономические риски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Неустойчивость спроса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Падение спроса с ростом цен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Появление альтернативного продукта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спроса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цен конкурентами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цен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0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производства у конкурентов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Падение продаж или снижение цен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 налогов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Уменьшение чистой прибыли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7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Платежеспособность потребителей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Падение продаж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Анализ рисков.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Group 46"/>
          <p:cNvGraphicFramePr>
            <a:graphicFrameLocks noGrp="1"/>
          </p:cNvGraphicFramePr>
          <p:nvPr/>
        </p:nvGraphicFramePr>
        <p:xfrm>
          <a:off x="381000" y="1905000"/>
          <a:ext cx="8343900" cy="4813315"/>
        </p:xfrm>
        <a:graphic>
          <a:graphicData uri="http://schemas.openxmlformats.org/drawingml/2006/table">
            <a:tbl>
              <a:tblPr/>
              <a:tblGrid>
                <a:gridCol w="4051905"/>
                <a:gridCol w="4291995"/>
              </a:tblGrid>
              <a:tr h="378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риски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Трудности с набором квалифицированных работников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затрат на комплектование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9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местных властей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Дополнительные затраты на выполнение их требований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Недостаточный уровень зарплаты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Текучесть кадров, снижение производительности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инфраструктура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 непроизводственных затрат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80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Технические риски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9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Нестабильность качества сырья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Уменьшение объемов производства, увеличение расхода сырья, снижение качества продуктов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9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Отсутсвие резерва мощности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Невозможность покрытия пикового спроса, потери производства при авариях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Постепенный износ оборудования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затрат на ремонт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49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Экологические риски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Выбросы в атмосферу и сбросы в воду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очистное оборудование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Складирование отходов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вывоз и утилизацию отходов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3600</Words>
  <PresentationFormat>Экран (4:3)</PresentationFormat>
  <Paragraphs>1525</Paragraphs>
  <Slides>56</Slides>
  <Notes>56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8" baseType="lpstr">
      <vt:lpstr>Office Theme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35</cp:revision>
  <dcterms:created xsi:type="dcterms:W3CDTF">2017-08-14T15:09:51Z</dcterms:created>
  <dcterms:modified xsi:type="dcterms:W3CDTF">2017-09-12T14:04:14Z</dcterms:modified>
</cp:coreProperties>
</file>