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83" r:id="rId3"/>
    <p:sldId id="260" r:id="rId4"/>
    <p:sldId id="284" r:id="rId5"/>
    <p:sldId id="274" r:id="rId6"/>
    <p:sldId id="275" r:id="rId7"/>
    <p:sldId id="276" r:id="rId8"/>
    <p:sldId id="265" r:id="rId9"/>
    <p:sldId id="277" r:id="rId10"/>
    <p:sldId id="266" r:id="rId11"/>
    <p:sldId id="267" r:id="rId12"/>
    <p:sldId id="285" r:id="rId13"/>
    <p:sldId id="268" r:id="rId14"/>
    <p:sldId id="278" r:id="rId15"/>
    <p:sldId id="279" r:id="rId16"/>
    <p:sldId id="269" r:id="rId17"/>
    <p:sldId id="281" r:id="rId18"/>
    <p:sldId id="282" r:id="rId19"/>
    <p:sldId id="286" r:id="rId20"/>
    <p:sldId id="287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50" autoAdjust="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A311-0B68-420A-9048-AC9CC462354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802D20-9F9F-4648-92FC-460CC8D89A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457201" y="2133600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Тема 1. </a:t>
            </a:r>
          </a:p>
          <a:p>
            <a:r>
              <a:rPr lang="ru-RU" sz="40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r>
              <a:rPr lang="ru-RU" sz="4800" b="1" dirty="0" smtClean="0">
                <a:solidFill>
                  <a:srgbClr val="025C78"/>
                </a:solidFill>
              </a:rPr>
              <a:t/>
            </a:r>
            <a:br>
              <a:rPr lang="ru-RU" sz="4800" b="1" dirty="0" smtClean="0">
                <a:solidFill>
                  <a:srgbClr val="025C78"/>
                </a:solidFill>
              </a:rPr>
            </a:b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191000"/>
            <a:ext cx="2590800" cy="1845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457200" y="1447800"/>
            <a:ext cx="8686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r>
              <a:rPr lang="ru-RU" sz="4800" b="1" dirty="0" smtClean="0">
                <a:solidFill>
                  <a:srgbClr val="025C78"/>
                </a:solidFill>
              </a:rPr>
              <a:t/>
            </a:r>
            <a:br>
              <a:rPr lang="ru-RU" sz="4800" b="1" dirty="0" smtClean="0">
                <a:solidFill>
                  <a:srgbClr val="025C78"/>
                </a:solidFill>
              </a:rPr>
            </a:b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457200" y="2667000"/>
            <a:ext cx="86868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Blip>
                <a:blip r:embed="rId4"/>
              </a:buBlip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Понятие экономики СКС и туризма. </a:t>
            </a:r>
          </a:p>
          <a:p>
            <a:pPr>
              <a:buBlip>
                <a:blip r:embed="rId4"/>
              </a:buBlip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Основные определения туризма как межотраслевого экономического комплекса. </a:t>
            </a:r>
          </a:p>
          <a:p>
            <a:pPr>
              <a:buBlip>
                <a:blip r:embed="rId4"/>
              </a:buBlip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Факторы воздействия на туризм: внешние и внутренние. </a:t>
            </a:r>
          </a:p>
          <a:p>
            <a:pPr>
              <a:buBlip>
                <a:blip r:embed="rId4"/>
              </a:buBlip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Основные направления предпринимательской деятельности. </a:t>
            </a:r>
          </a:p>
          <a:p>
            <a:pPr>
              <a:buBlip>
                <a:blip r:embed="rId4"/>
              </a:buBlip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Экономические методы и приемы, используемые в деятельности предприятия.</a:t>
            </a:r>
          </a:p>
          <a:p>
            <a:r>
              <a:rPr lang="ru-RU" sz="4800" b="1" dirty="0" smtClean="0">
                <a:solidFill>
                  <a:srgbClr val="025C78"/>
                </a:solidFill>
              </a:rPr>
              <a:t/>
            </a:r>
            <a:br>
              <a:rPr lang="ru-RU" sz="4800" b="1" dirty="0" smtClean="0">
                <a:solidFill>
                  <a:srgbClr val="025C78"/>
                </a:solidFill>
              </a:rPr>
            </a:b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981200"/>
            <a:ext cx="8153400" cy="4378325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«экономика»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рассматривается в двух значениях: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народное хозяйство, включающее отрасли материального производства и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непрозводственной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сферы.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научная дисциплина, занимающаяся изучением отраслей хозяйства страны или отдельных регионов, а также отдельных секторов и элементов производства.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Структурно экономика делится на: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макроэкономику (охватывает экономические процессы в масштабах территориальных границ);</a:t>
            </a:r>
          </a:p>
          <a:p>
            <a:pPr marL="457200" indent="-457200">
              <a:lnSpc>
                <a:spcPct val="80000"/>
              </a:lnSpc>
              <a:buFontTx/>
              <a:buChar char="-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микроэкономику (связана с поведением отдельных экономических субъектов на отдельных рынках).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3400" y="1371600"/>
            <a:ext cx="8153400" cy="9239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457200" y="1447801"/>
            <a:ext cx="86868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Понятие экономики СКС и туризма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4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457200" y="1981200"/>
            <a:ext cx="8686800" cy="477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Экономика СКС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это наука, призванная изучать экономические отношения, складывающиеся в процессе воспроизводства социальных благ, выступающих как в вещественной форме, так и в форме услуг.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экономики туризма</a:t>
            </a:r>
            <a:r>
              <a:rPr lang="ru-RU" sz="2400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экономическия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отношения, которые возникают и развиваются в сфере туризма в процессе производства, распределения и потребления туристских продуктов и услуг, предназначенных для удовлетворения потребностей потребителя. </a:t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	Основные элементы экономики СКС: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личная свобода;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экономическая дееспособность;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справедливость. </a:t>
            </a:r>
            <a:r>
              <a:rPr lang="ru-RU" sz="24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895600"/>
            <a:ext cx="8153400" cy="34639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прямая 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воздействие экономики СКС на экономику страны, культуру производства. Рост СКС решает проблему безработицы (в развитых странах 60-70% занятых размещено в СКС);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4"/>
              </a:buBlip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обратная –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развитие экономики в стране воздействует на социальную сферу. СКС производит общественные блага. 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3400" y="1371600"/>
            <a:ext cx="8153400" cy="9239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1000" y="1828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Прямая и обратная связь между СКС и экономикой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590800"/>
            <a:ext cx="8153400" cy="34639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продукт труда занятых в СКС - услуга, которая одновременно является действием и результатом этого действия (процесс и продукт совпадают);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размещение производительных сил: в связи с необходимостью доступности СКС учреждения территориально 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рассредоточенны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низкий уровень концентрации производства: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Преобладание малых предприятий.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3400" y="1371600"/>
            <a:ext cx="8153400" cy="9239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1000" y="1828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функционирования СКС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3124200"/>
            <a:ext cx="7924800" cy="407352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Межотраслевой комплекс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интеграционная структура, характеризующая взаимодействие различных отраслей и их элементов, разных стадий производ­ства и распределения продукта.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Межотраслевой туристско-рекреационный комплекс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3400" y="19812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Основные определения туризма как межотраслевого экономического комплекса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33400" y="1371600"/>
            <a:ext cx="8153400" cy="9239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683125"/>
          </a:xfrm>
          <a:prstGeom prst="rect">
            <a:avLst/>
          </a:prstGeom>
        </p:spPr>
        <p:txBody>
          <a:bodyPr/>
          <a:lstStyle/>
          <a:p>
            <a:r>
              <a:rPr lang="ru-RU" sz="24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Кластер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группа географически сконцентрированных взаимосвязанных компаний (поставщики, производители, провайдеры) и организаций (образовательные заведения, органы государственного управления), действующие в определенной сфере и взаимодополняющие друг друга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(М. Портер).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Туристско-рекреационный кластер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сконцентрированная на определенной территории группа социальных институтов сферы туризма и гостеприимства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828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Туристский кластер.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2000" y="13716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 noChangeAspect="1"/>
          </p:cNvGrpSpPr>
          <p:nvPr/>
        </p:nvGrpSpPr>
        <p:grpSpPr bwMode="auto">
          <a:xfrm>
            <a:off x="-152400" y="255587"/>
            <a:ext cx="9296400" cy="6602413"/>
            <a:chOff x="1126" y="920"/>
            <a:chExt cx="8916" cy="6706"/>
          </a:xfrm>
        </p:grpSpPr>
        <p:sp>
          <p:nvSpPr>
            <p:cNvPr id="23560" name="AutoShape 8"/>
            <p:cNvSpPr>
              <a:spLocks noChangeAspect="1" noChangeArrowheads="1"/>
            </p:cNvSpPr>
            <p:nvPr/>
          </p:nvSpPr>
          <p:spPr bwMode="auto">
            <a:xfrm>
              <a:off x="1126" y="920"/>
              <a:ext cx="8916" cy="6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1" name="Oval 9"/>
            <p:cNvSpPr>
              <a:spLocks noChangeArrowheads="1"/>
            </p:cNvSpPr>
            <p:nvPr/>
          </p:nvSpPr>
          <p:spPr bwMode="auto">
            <a:xfrm>
              <a:off x="2983" y="2732"/>
              <a:ext cx="5929" cy="292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/>
            <a:lstStyle/>
            <a:p>
              <a:endParaRPr lang="ru-RU"/>
            </a:p>
          </p:txBody>
        </p:sp>
        <p:sp>
          <p:nvSpPr>
            <p:cNvPr id="23562" name="AutoShape 10"/>
            <p:cNvSpPr>
              <a:spLocks noChangeArrowheads="1"/>
            </p:cNvSpPr>
            <p:nvPr/>
          </p:nvSpPr>
          <p:spPr bwMode="auto">
            <a:xfrm>
              <a:off x="4872" y="2555"/>
              <a:ext cx="2036" cy="65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Специализированные услуги</a:t>
              </a:r>
              <a:endParaRPr lang="ru-RU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3" name="AutoShape 11"/>
            <p:cNvSpPr>
              <a:spLocks noChangeArrowheads="1"/>
            </p:cNvSpPr>
            <p:nvPr/>
          </p:nvSpPr>
          <p:spPr bwMode="auto">
            <a:xfrm>
              <a:off x="2701" y="3150"/>
              <a:ext cx="1976" cy="55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Комплектующие и обеспечивающие услуги</a:t>
              </a:r>
              <a:endParaRPr lang="ru-RU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4" name="AutoShape 12"/>
            <p:cNvSpPr>
              <a:spLocks noChangeArrowheads="1"/>
            </p:cNvSpPr>
            <p:nvPr/>
          </p:nvSpPr>
          <p:spPr bwMode="auto">
            <a:xfrm>
              <a:off x="7359" y="3150"/>
              <a:ext cx="1834" cy="55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Поддерживающие</a:t>
              </a:r>
            </a:p>
            <a:p>
              <a:r>
                <a:rPr lang="ru-RU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отрасли</a:t>
              </a:r>
              <a:endParaRPr lang="ru-RU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5" name="AutoShape 13"/>
            <p:cNvSpPr>
              <a:spLocks noChangeArrowheads="1"/>
            </p:cNvSpPr>
            <p:nvPr/>
          </p:nvSpPr>
          <p:spPr bwMode="auto">
            <a:xfrm>
              <a:off x="2418" y="3986"/>
              <a:ext cx="1239" cy="41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2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Транспорт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6" name="AutoShape 14"/>
            <p:cNvSpPr>
              <a:spLocks noChangeArrowheads="1"/>
            </p:cNvSpPr>
            <p:nvPr/>
          </p:nvSpPr>
          <p:spPr bwMode="auto">
            <a:xfrm>
              <a:off x="7924" y="3986"/>
              <a:ext cx="1403" cy="41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7" name="AutoShape 15"/>
            <p:cNvSpPr>
              <a:spLocks noChangeArrowheads="1"/>
            </p:cNvSpPr>
            <p:nvPr/>
          </p:nvSpPr>
          <p:spPr bwMode="auto">
            <a:xfrm>
              <a:off x="2746" y="4822"/>
              <a:ext cx="1620" cy="41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2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Инфраструктура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8" name="AutoShape 16"/>
            <p:cNvSpPr>
              <a:spLocks noChangeArrowheads="1"/>
            </p:cNvSpPr>
            <p:nvPr/>
          </p:nvSpPr>
          <p:spPr bwMode="auto">
            <a:xfrm>
              <a:off x="6998" y="4845"/>
              <a:ext cx="1553" cy="5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Регулирование и учет</a:t>
              </a:r>
              <a:endParaRPr lang="ru-RU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9" name="AutoShape 17"/>
            <p:cNvSpPr>
              <a:spLocks noChangeArrowheads="1"/>
            </p:cNvSpPr>
            <p:nvPr/>
          </p:nvSpPr>
          <p:spPr bwMode="auto">
            <a:xfrm>
              <a:off x="4112" y="5519"/>
              <a:ext cx="1695" cy="55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2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Человеческие ресурсы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0" name="AutoShape 18"/>
            <p:cNvSpPr>
              <a:spLocks noChangeArrowheads="1"/>
            </p:cNvSpPr>
            <p:nvPr/>
          </p:nvSpPr>
          <p:spPr bwMode="auto">
            <a:xfrm>
              <a:off x="6230" y="5519"/>
              <a:ext cx="1882" cy="5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2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Профессиональные объединения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1" name="AutoShape 19"/>
            <p:cNvSpPr>
              <a:spLocks noChangeArrowheads="1"/>
            </p:cNvSpPr>
            <p:nvPr/>
          </p:nvSpPr>
          <p:spPr bwMode="auto">
            <a:xfrm>
              <a:off x="4253" y="3847"/>
              <a:ext cx="1553" cy="8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Маркетинг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2" name="AutoShape 20"/>
            <p:cNvSpPr>
              <a:spLocks noChangeArrowheads="1"/>
            </p:cNvSpPr>
            <p:nvPr/>
          </p:nvSpPr>
          <p:spPr bwMode="auto">
            <a:xfrm>
              <a:off x="6089" y="3847"/>
              <a:ext cx="1553" cy="8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Ресурсы</a:t>
              </a:r>
              <a:endParaRPr lang="ru-RU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3" name="AutoShape 21"/>
            <p:cNvSpPr>
              <a:spLocks noChangeArrowheads="1"/>
            </p:cNvSpPr>
            <p:nvPr/>
          </p:nvSpPr>
          <p:spPr bwMode="auto">
            <a:xfrm>
              <a:off x="5383" y="3290"/>
              <a:ext cx="1270" cy="41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Ядро кластера</a:t>
              </a:r>
              <a:endParaRPr lang="ru-RU" sz="1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4" name="AutoShape 22"/>
            <p:cNvSpPr>
              <a:spLocks noChangeArrowheads="1"/>
            </p:cNvSpPr>
            <p:nvPr/>
          </p:nvSpPr>
          <p:spPr bwMode="auto">
            <a:xfrm>
              <a:off x="5242" y="4822"/>
              <a:ext cx="1411" cy="55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500" b="1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Размещение,</a:t>
              </a:r>
            </a:p>
            <a:p>
              <a:pPr algn="ctr"/>
              <a:r>
                <a:rPr lang="ru-RU" sz="1500" b="1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питание</a:t>
              </a:r>
              <a:endParaRPr lang="ru-RU" sz="15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5" name="AutoShape 23"/>
            <p:cNvSpPr>
              <a:spLocks noChangeArrowheads="1"/>
            </p:cNvSpPr>
            <p:nvPr/>
          </p:nvSpPr>
          <p:spPr bwMode="auto">
            <a:xfrm>
              <a:off x="4536" y="1059"/>
              <a:ext cx="2824" cy="139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Традиционные маршруты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Центры развлечений и отдыха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Музеи под открытым небом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Тематические парки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Сувенирная промышленность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Экскурсионное обслуживание</a:t>
              </a:r>
            </a:p>
            <a:p>
              <a:r>
                <a:rPr lang="ru-RU" sz="1000" dirty="0" err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Медицинско-оздоровительные</a:t>
              </a:r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услуги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Аренда транспортных средств и снаряжения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6" name="AutoShape 24"/>
            <p:cNvSpPr>
              <a:spLocks noChangeArrowheads="1"/>
            </p:cNvSpPr>
            <p:nvPr/>
          </p:nvSpPr>
          <p:spPr bwMode="auto">
            <a:xfrm>
              <a:off x="1995" y="1477"/>
              <a:ext cx="2117" cy="139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Материально-техническое снабжение гостиниц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Проектировочные, строительные услуги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Дизайн и материалы сувениров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Продукты питания для кафе, гостиниц и т.п.</a:t>
              </a:r>
            </a:p>
            <a:p>
              <a:r>
                <a:rPr lang="ru-RU" sz="1000" dirty="0" err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Интерент-провайдинг</a:t>
              </a:r>
              <a:endParaRPr lang="ru-RU" sz="1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1000" dirty="0"/>
            </a:p>
          </p:txBody>
        </p:sp>
        <p:sp>
          <p:nvSpPr>
            <p:cNvPr id="23577" name="AutoShape 25"/>
            <p:cNvSpPr>
              <a:spLocks noChangeArrowheads="1"/>
            </p:cNvSpPr>
            <p:nvPr/>
          </p:nvSpPr>
          <p:spPr bwMode="auto">
            <a:xfrm>
              <a:off x="7642" y="1477"/>
              <a:ext cx="2117" cy="139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Транспорт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Культура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Медицина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Торговля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Сельское хозяйство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Стройматериалы и строительство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Безопасность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АЗС, СТО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78" name="AutoShape 26"/>
            <p:cNvSpPr>
              <a:spLocks noChangeArrowheads="1"/>
            </p:cNvSpPr>
            <p:nvPr/>
          </p:nvSpPr>
          <p:spPr bwMode="auto">
            <a:xfrm>
              <a:off x="1418" y="4518"/>
              <a:ext cx="1227" cy="9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Аэропорт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Авиакомпании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Пункты пропуска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Ж/</a:t>
              </a:r>
              <a:r>
                <a:rPr lang="ru-RU" sz="1000" dirty="0" err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сообщения</a:t>
              </a:r>
            </a:p>
            <a:p>
              <a:endParaRPr lang="ru-RU" sz="1000" dirty="0"/>
            </a:p>
          </p:txBody>
        </p:sp>
        <p:sp>
          <p:nvSpPr>
            <p:cNvPr id="23579" name="AutoShape 27"/>
            <p:cNvSpPr>
              <a:spLocks noChangeArrowheads="1"/>
            </p:cNvSpPr>
            <p:nvPr/>
          </p:nvSpPr>
          <p:spPr bwMode="auto">
            <a:xfrm>
              <a:off x="1936" y="5990"/>
              <a:ext cx="1620" cy="130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Коммунальные сети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Энергосистема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Транспортная система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Коммуникационная система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80" name="AutoShape 28"/>
            <p:cNvSpPr>
              <a:spLocks noChangeArrowheads="1"/>
            </p:cNvSpPr>
            <p:nvPr/>
          </p:nvSpPr>
          <p:spPr bwMode="auto">
            <a:xfrm>
              <a:off x="3830" y="6215"/>
              <a:ext cx="1852" cy="108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Высшие и средние учебные заведения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Обучение иностранным языкам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Курсы подготовки 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81" name="AutoShape 29"/>
            <p:cNvSpPr>
              <a:spLocks noChangeArrowheads="1"/>
            </p:cNvSpPr>
            <p:nvPr/>
          </p:nvSpPr>
          <p:spPr bwMode="auto">
            <a:xfrm>
              <a:off x="6188" y="6154"/>
              <a:ext cx="1924" cy="114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РСТ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ТОМИ «Окно в Евразию»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РГА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Ассоциация рестораторов и </a:t>
              </a:r>
              <a:r>
                <a:rPr lang="ru-RU" sz="1000" dirty="0" err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отельеров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82" name="AutoShape 30"/>
            <p:cNvSpPr>
              <a:spLocks noChangeArrowheads="1"/>
            </p:cNvSpPr>
            <p:nvPr/>
          </p:nvSpPr>
          <p:spPr bwMode="auto">
            <a:xfrm>
              <a:off x="8213" y="5990"/>
              <a:ext cx="1554" cy="130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Федеральное агентство по туризму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Системы сертификации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Законодательство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83" name="AutoShape 31"/>
            <p:cNvSpPr>
              <a:spLocks noChangeArrowheads="1"/>
            </p:cNvSpPr>
            <p:nvPr/>
          </p:nvSpPr>
          <p:spPr bwMode="auto">
            <a:xfrm>
              <a:off x="8618" y="4543"/>
              <a:ext cx="1278" cy="83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Внутренние и въездные</a:t>
              </a:r>
            </a:p>
            <a:p>
              <a:r>
                <a:rPr lang="ru-RU" sz="1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покупатели </a:t>
              </a:r>
              <a:r>
                <a:rPr lang="ru-RU" sz="1000" dirty="0" err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турпоездок</a:t>
              </a:r>
              <a:endParaRPr lang="ru-RU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84" name="AutoShape 32"/>
            <p:cNvSpPr>
              <a:spLocks noChangeArrowheads="1"/>
            </p:cNvSpPr>
            <p:nvPr/>
          </p:nvSpPr>
          <p:spPr bwMode="auto">
            <a:xfrm>
              <a:off x="3265" y="2871"/>
              <a:ext cx="142" cy="279"/>
            </a:xfrm>
            <a:prstGeom prst="upArrow">
              <a:avLst>
                <a:gd name="adj1" fmla="val 50000"/>
                <a:gd name="adj2" fmla="val 4912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5" name="AutoShape 33"/>
            <p:cNvSpPr>
              <a:spLocks noChangeArrowheads="1"/>
            </p:cNvSpPr>
            <p:nvPr/>
          </p:nvSpPr>
          <p:spPr bwMode="auto">
            <a:xfrm>
              <a:off x="5948" y="2453"/>
              <a:ext cx="141" cy="139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6" name="AutoShape 34"/>
            <p:cNvSpPr>
              <a:spLocks noChangeArrowheads="1"/>
            </p:cNvSpPr>
            <p:nvPr/>
          </p:nvSpPr>
          <p:spPr bwMode="auto">
            <a:xfrm>
              <a:off x="8348" y="2871"/>
              <a:ext cx="142" cy="278"/>
            </a:xfrm>
            <a:prstGeom prst="upArrow">
              <a:avLst>
                <a:gd name="adj1" fmla="val 50000"/>
                <a:gd name="adj2" fmla="val 4894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7" name="AutoShape 35"/>
            <p:cNvSpPr>
              <a:spLocks noChangeArrowheads="1"/>
            </p:cNvSpPr>
            <p:nvPr/>
          </p:nvSpPr>
          <p:spPr bwMode="auto">
            <a:xfrm>
              <a:off x="4536" y="6076"/>
              <a:ext cx="141" cy="13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8" name="AutoShape 36"/>
            <p:cNvSpPr>
              <a:spLocks noChangeArrowheads="1"/>
            </p:cNvSpPr>
            <p:nvPr/>
          </p:nvSpPr>
          <p:spPr bwMode="auto">
            <a:xfrm>
              <a:off x="7077" y="6076"/>
              <a:ext cx="141" cy="13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9" name="AutoShape 37"/>
            <p:cNvSpPr>
              <a:spLocks noChangeArrowheads="1"/>
            </p:cNvSpPr>
            <p:nvPr/>
          </p:nvSpPr>
          <p:spPr bwMode="auto">
            <a:xfrm>
              <a:off x="3050" y="5336"/>
              <a:ext cx="142" cy="279"/>
            </a:xfrm>
            <a:prstGeom prst="downArrow">
              <a:avLst>
                <a:gd name="adj1" fmla="val 50000"/>
                <a:gd name="adj2" fmla="val 4912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90" name="AutoShape 38"/>
            <p:cNvSpPr>
              <a:spLocks noChangeArrowheads="1"/>
            </p:cNvSpPr>
            <p:nvPr/>
          </p:nvSpPr>
          <p:spPr bwMode="auto">
            <a:xfrm>
              <a:off x="8416" y="5500"/>
              <a:ext cx="141" cy="278"/>
            </a:xfrm>
            <a:prstGeom prst="downArrow">
              <a:avLst>
                <a:gd name="adj1" fmla="val 50000"/>
                <a:gd name="adj2" fmla="val 4929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91" name="AutoShape 39"/>
            <p:cNvSpPr>
              <a:spLocks noChangeArrowheads="1"/>
            </p:cNvSpPr>
            <p:nvPr/>
          </p:nvSpPr>
          <p:spPr bwMode="auto">
            <a:xfrm rot="10800000">
              <a:off x="2136" y="4125"/>
              <a:ext cx="282" cy="278"/>
            </a:xfrm>
            <a:custGeom>
              <a:avLst/>
              <a:gdLst>
                <a:gd name="G0" fmla="+- 9257 0 0"/>
                <a:gd name="G1" fmla="+- 18514 0 0"/>
                <a:gd name="G2" fmla="+- 7200 0 0"/>
                <a:gd name="G3" fmla="*/ 9257 1 2"/>
                <a:gd name="G4" fmla="+- G3 10800 0"/>
                <a:gd name="G5" fmla="+- 21600 9257 18514"/>
                <a:gd name="G6" fmla="+- 18514 7200 0"/>
                <a:gd name="G7" fmla="*/ G6 1 2"/>
                <a:gd name="G8" fmla="*/ 185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8514 1 2"/>
                <a:gd name="G15" fmla="+- G5 0 G4"/>
                <a:gd name="G16" fmla="+- G0 0 G4"/>
                <a:gd name="G17" fmla="*/ G2 G15 G16"/>
                <a:gd name="T0" fmla="*/ 15429 w 21600"/>
                <a:gd name="T1" fmla="*/ 0 h 21600"/>
                <a:gd name="T2" fmla="*/ 9257 w 21600"/>
                <a:gd name="T3" fmla="*/ 7200 h 21600"/>
                <a:gd name="T4" fmla="*/ 0 w 21600"/>
                <a:gd name="T5" fmla="*/ 18001 h 21600"/>
                <a:gd name="T6" fmla="*/ 9257 w 21600"/>
                <a:gd name="T7" fmla="*/ 21600 h 21600"/>
                <a:gd name="T8" fmla="*/ 18514 w 21600"/>
                <a:gd name="T9" fmla="*/ 15000 h 21600"/>
                <a:gd name="T10" fmla="*/ 21600 w 21600"/>
                <a:gd name="T11" fmla="*/ 720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228600" y="2743200"/>
            <a:ext cx="3581400" cy="27432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4800600" y="2743200"/>
            <a:ext cx="3733800" cy="27432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895600"/>
            <a:ext cx="2971800" cy="3962400"/>
          </a:xfrm>
          <a:prstGeom prst="rect">
            <a:avLst/>
          </a:prstGeom>
        </p:spPr>
        <p:txBody>
          <a:bodyPr/>
          <a:lstStyle/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Природно-географические факторы</a:t>
            </a:r>
          </a:p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Природно-климатические факторы</a:t>
            </a:r>
          </a:p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Культурно-исторические факторы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676400" y="1447801"/>
            <a:ext cx="5181600" cy="6096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Факторы воздействия на туризм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8233349">
            <a:off x="1418474" y="2015536"/>
            <a:ext cx="609600" cy="152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2238819">
            <a:off x="6156008" y="1997967"/>
            <a:ext cx="609600" cy="152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05000" y="1905000"/>
            <a:ext cx="4343400" cy="4571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>
          <a:xfrm>
            <a:off x="5181600" y="2895600"/>
            <a:ext cx="2971800" cy="3844925"/>
          </a:xfrm>
          <a:prstGeom prst="rect">
            <a:avLst/>
          </a:prstGeom>
        </p:spPr>
        <p:txBody>
          <a:bodyPr/>
          <a:lstStyle/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Демографические факторы</a:t>
            </a:r>
          </a:p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Социально-экономические факторы</a:t>
            </a:r>
          </a:p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 факторы</a:t>
            </a:r>
          </a:p>
          <a:p>
            <a:pPr fontAlgn="base"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Политические факторы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5800" y="24384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Статичные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019800" y="24384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Динамичные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133599"/>
            <a:ext cx="8153400" cy="47244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 typeface="Wingdings" pitchFamily="2" charset="2"/>
              <a:buNone/>
            </a:pP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Финансово-экономические: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улучшение (ухудшение) экономической и финансовой ситуации;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увеличение (снижение) персонального дохода;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высокая (низкая) туристская активность в зависимости от выделенной на отдых части доходов;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возрастание (снижение) доли общественно-выделяемых средств на  покрытие расходов на туризм и путешествия.</a:t>
            </a:r>
          </a:p>
          <a:p>
            <a:pPr algn="ctr">
              <a:lnSpc>
                <a:spcPct val="150000"/>
              </a:lnSpc>
              <a:buFont typeface="Wingdings" pitchFamily="2" charset="2"/>
              <a:buNone/>
            </a:pP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Социально-экономические: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уровень образования, культуры, эстетических потребностей населения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676400"/>
            <a:ext cx="8229600" cy="6191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Экономические факторы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0" y="2133599"/>
            <a:ext cx="8763000" cy="4724401"/>
          </a:xfrm>
          <a:prstGeom prst="rect">
            <a:avLst/>
          </a:prstGeom>
        </p:spPr>
        <p:txBody>
          <a:bodyPr/>
          <a:lstStyle/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Процессы спроса, предложение и распределение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турпродукта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(например, рост индивидуального туризма);</a:t>
            </a:r>
          </a:p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Возрастание роли сегментации рынка. </a:t>
            </a:r>
          </a:p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Увеличение расстояний путешествий, рост краткосрочного пребывания, возрастание диверсификации туристского развития  и т.д.;</a:t>
            </a:r>
          </a:p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Возрастание роли координации деятельности в туризме и процессов монополизации (усиление горизонтальных интеграций, т.е. рост партнерских отношений крупных фирм со средним и мелким бизнесом; вертикальные интеграции через создание стратегических туристских союзов; глобализация туристского бизнеса и т.д.);</a:t>
            </a:r>
          </a:p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Возрастание роли частного туристского бизнеса (создаются условия, при которых на рынке действует ограниченное число больших транснациональных операторов и значительное количество родственных малых предприятий – агентов, осуществляется эффективная реализация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турпродукта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на основе профессионального маркетинга, что в свою очередь поражает потребность в повышении квалификации персонала). </a:t>
            </a:r>
          </a:p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Возрастание роли СМИ и связи с общественностью  в продвижении, рекламе и реализации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турпродуктов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33400" indent="-533400">
              <a:lnSpc>
                <a:spcPct val="80000"/>
              </a:lnSpc>
              <a:buBlip>
                <a:blip r:embed="rId4"/>
              </a:buBlip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Возрастание роли кадров в туризме (увеличение численности работников, развитие профессионально-квалификационной структуры, повышение значения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профподготовки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улучшение организации труда и т.д.);</a:t>
            </a:r>
          </a:p>
          <a:p>
            <a:pPr>
              <a:lnSpc>
                <a:spcPct val="150000"/>
              </a:lnSpc>
            </a:pP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17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3400" y="1600200"/>
            <a:ext cx="8229600" cy="6191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 туристского рынка (эндогенные факторы)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2000" y="12192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52600" y="2590800"/>
            <a:ext cx="6858000" cy="4267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- 30% мировой торговли услугами,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- 10% мир ВВП,7% мир инвестиций,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- 14% мир потребительских расходов,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- 11% всех налоговых поступлений. </a:t>
            </a:r>
            <a:endParaRPr lang="ru-RU" sz="28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0" y="1981200"/>
            <a:ext cx="7848600" cy="3143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сферу туризма приходится: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0"/>
            <a:ext cx="1062457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43000" y="2057400"/>
            <a:ext cx="7467600" cy="4800600"/>
          </a:xfrm>
          <a:prstGeom prst="rect">
            <a:avLst/>
          </a:prstGeom>
        </p:spPr>
        <p:txBody>
          <a:bodyPr/>
          <a:lstStyle/>
          <a:p>
            <a:r>
              <a:rPr lang="ru-RU" sz="2800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 экспорт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вывоз из страны туристских впечатлений, которые сопровождаются одновременно ввозом туристом денег в данную страну. </a:t>
            </a:r>
          </a:p>
          <a:p>
            <a:r>
              <a:rPr lang="ru-RU" sz="2800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 импорт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ввоз в страну впечатлений	и вывоз денег.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86000"/>
            <a:ext cx="8153400" cy="457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 экономического воздействия расходов туристов производится с помощью мультипликатора. </a:t>
            </a:r>
          </a:p>
          <a:p>
            <a:pPr>
              <a:lnSpc>
                <a:spcPct val="90000"/>
              </a:lnSpc>
            </a:pPr>
            <a:r>
              <a:rPr lang="ru-RU" sz="22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Мультипликатор туризма</a:t>
            </a:r>
            <a:r>
              <a:rPr lang="ru-RU" sz="2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отношение дохода от туристской деятельности к туристским расходам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 мультипликатора означает, что средства, вложенные в </a:t>
            </a:r>
            <a:r>
              <a:rPr lang="ru-RU" sz="2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турдеятельность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опосредованно влияют на отраслевую и территориальную структуру хозяйства.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 мультипликатора тем больше, чем больше местная экономика способна производить товары и услуги, которые пользуются спросом у туристов и чем больше доля расходов предприятий туристкой </a:t>
            </a:r>
            <a:r>
              <a:rPr lang="ru-RU" sz="2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дестинации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их работников на покупку товаров и услуг местных производителей</a:t>
            </a:r>
            <a:endPara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676400"/>
            <a:ext cx="8229600" cy="6191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Мультипликатор туризма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667000"/>
            <a:ext cx="8153400" cy="3124200"/>
          </a:xfrm>
          <a:prstGeom prst="rect">
            <a:avLst/>
          </a:prstGeom>
        </p:spPr>
        <p:txBody>
          <a:bodyPr/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Предпринимательская деятельность это система социально-экономических отношений,  возникающих в процессе планирования, производства и реализации туристской продукции и услуг.</a:t>
            </a:r>
          </a:p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В основе этих отношений лежат процессы и закономерности, имеющие много общего в системе рыночных отношений предприятий различной направленности.</a:t>
            </a: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752600"/>
            <a:ext cx="8229600" cy="5429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Основные направления предпринимательской деятельности</a:t>
            </a:r>
          </a:p>
          <a:p>
            <a:pPr lvl="0">
              <a:spcBef>
                <a:spcPct val="0"/>
              </a:spcBef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Картинки по запросу предпринимательская деятельность 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2657" y="4495800"/>
            <a:ext cx="2431343" cy="2019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8200" y="2590800"/>
            <a:ext cx="7924800" cy="32004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Выбор организационно-правовой формы предприятия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Стратегическое и текущее планирование.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маркетингом.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организационными процессами.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Планирование закупочной деятельности сырья и материалов.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оплаты труда, мотивация и стимулирование трудовой деятельности.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Нормирование и научная организация труда.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основным и оборотным капиталом.</a:t>
            </a:r>
          </a:p>
          <a:p>
            <a:pPr>
              <a:buBlip>
                <a:blip r:embed="rId4"/>
              </a:buBlip>
            </a:pPr>
            <a:r>
              <a:rPr lang="ru-RU" sz="19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Калькулирование</a:t>
            </a: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затрат и расчет себестоимости продукции (услуг).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налогами на предприятии.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экономического анализа.</a:t>
            </a:r>
          </a:p>
          <a:p>
            <a:pPr>
              <a:buBlip>
                <a:blip r:embed="rId4"/>
              </a:buBlip>
            </a:pPr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Бизнес-планирование.</a:t>
            </a: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752600"/>
            <a:ext cx="8229600" cy="5429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предпринимательской деятельности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752600"/>
            <a:ext cx="8229600" cy="838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Экономические методы и приемы, используемые в деятельности предприятия.</a:t>
            </a:r>
          </a:p>
          <a:p>
            <a:pPr lvl="0">
              <a:spcBef>
                <a:spcPct val="0"/>
              </a:spcBef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81000" y="3124200"/>
            <a:ext cx="2362200" cy="12192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3276600" y="3124200"/>
            <a:ext cx="2362200" cy="12192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6172200" y="3048000"/>
            <a:ext cx="2362200" cy="1295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33400" y="3505200"/>
            <a:ext cx="205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Blip>
                <a:blip r:embed="rId4"/>
              </a:buBlip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Общенаучные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352800" y="3352800"/>
            <a:ext cx="236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Blip>
                <a:blip r:embed="rId4"/>
              </a:buBlip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Аналитико-прогностические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72200" y="3505200"/>
            <a:ext cx="236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Blip>
                <a:blip r:embed="rId4"/>
              </a:buBlip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Заимствованные</a:t>
            </a:r>
          </a:p>
        </p:txBody>
      </p:sp>
      <p:sp>
        <p:nvSpPr>
          <p:cNvPr id="21" name="Стрелка вправо 20"/>
          <p:cNvSpPr/>
          <p:nvPr/>
        </p:nvSpPr>
        <p:spPr>
          <a:xfrm rot="8233349">
            <a:off x="1266074" y="2853737"/>
            <a:ext cx="609600" cy="152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2885317">
            <a:off x="6828674" y="2777537"/>
            <a:ext cx="609600" cy="152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4267200" y="2819400"/>
            <a:ext cx="457200" cy="152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819400"/>
            <a:ext cx="5181600" cy="3124200"/>
          </a:xfrm>
          <a:prstGeom prst="rect">
            <a:avLst/>
          </a:prstGeom>
        </p:spPr>
        <p:txBody>
          <a:bodyPr/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2400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Общенаучные: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системный анализ;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комплексный подход;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программно-целевое планирование.</a:t>
            </a: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752600"/>
            <a:ext cx="8229600" cy="838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Экономические методы и приемы, используемые в деятельности предприятия.</a:t>
            </a:r>
          </a:p>
          <a:p>
            <a:pPr lvl="0">
              <a:spcBef>
                <a:spcPct val="0"/>
              </a:spcBef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752600"/>
            <a:ext cx="8229600" cy="838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Экономические методы и приемы, используемые в деятельности предприятия.</a:t>
            </a:r>
          </a:p>
          <a:p>
            <a:pPr lvl="0">
              <a:spcBef>
                <a:spcPct val="0"/>
              </a:spcBef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28600" y="2743200"/>
            <a:ext cx="8763000" cy="3200400"/>
          </a:xfrm>
          <a:prstGeom prst="rect">
            <a:avLst/>
          </a:prstGeom>
        </p:spPr>
        <p:txBody>
          <a:bodyPr/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Аналитико-прогностические: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линейное программирование – выбор благоприятного решения;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теория массового обслуживания – построение очередности работ;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теория связи – увязка производственной мощности и возможностей сбыта;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теория вероятностей – вероятность наступления определенного события и предпочтительное решение;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экономико-статистические методы;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экономико-математическое моделирование – описание связей между событиями;</a:t>
            </a:r>
          </a:p>
          <a:p>
            <a:r>
              <a:rPr lang="ru-RU" sz="2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экспертиза.</a:t>
            </a:r>
          </a:p>
          <a:p>
            <a:endParaRPr lang="ru-RU" sz="23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3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3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752600"/>
            <a:ext cx="8229600" cy="838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Экономические методы и приемы, используемые в деятельности предприятия.</a:t>
            </a:r>
          </a:p>
          <a:p>
            <a:pPr lvl="0">
              <a:spcBef>
                <a:spcPct val="0"/>
              </a:spcBef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12954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понятия и определения экономики и предпринимательства.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33400" y="2514600"/>
            <a:ext cx="8382000" cy="3810000"/>
          </a:xfrm>
          <a:prstGeom prst="rect">
            <a:avLst/>
          </a:prstGeom>
        </p:spPr>
        <p:txBody>
          <a:bodyPr/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2400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Заимствованные из различных областей знаний: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социология – распространение информации, отношение потребителей, методы анкетирования, панельного обслуживания;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психология – тестирование, мотивационный анализ;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антропология – исследование рыночной среды с учетом национальных, культурных особенностей при моделировании потребительских товаров;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экология, эстетика, дизайн и т.д.</a:t>
            </a: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7043</TotalTime>
  <Words>1176</Words>
  <PresentationFormat>Экран (4:3)</PresentationFormat>
  <Paragraphs>244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530</cp:revision>
  <dcterms:created xsi:type="dcterms:W3CDTF">2017-08-14T15:09:51Z</dcterms:created>
  <dcterms:modified xsi:type="dcterms:W3CDTF">2017-08-21T14:36:51Z</dcterms:modified>
</cp:coreProperties>
</file>