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B5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02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80F99A-EA5D-4597-898B-FD6CD14E7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800F5-C2F2-451A-A817-F2FADD682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5C3998-3EA6-483F-B2EC-BBCDCECCA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AF517-EA85-4D39-999B-32A4132151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3328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DCBA8E-ADAE-4D54-AFC6-349DBB5E3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AC6E90-CA05-4EF4-869F-E1D40FB45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FE9E66-19D6-421C-A768-2978B32FA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CE556-ECA0-47F5-802F-B2C4B2B1E82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43640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15E59-8E47-4B2B-BAD2-4CC7F762F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479DF-8EE3-480A-BD17-06F64ED8D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7F5D46-63FB-48DF-AAE8-4ADF6D38F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606D2-35CB-4D7F-94DF-40AE9466D80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1434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14635C6-C3C9-4166-BC87-9BF100B67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32A6545-29C4-4CF0-ABEF-B8BF0E844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88CD036-8291-43A7-A741-D9B7E3412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E587E-6A14-4469-8651-AFAF253493D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2193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E92CD79-143E-421E-967C-9B082F70A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AF93F65-6CE9-4C9A-9970-60E65CD4B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E3DF53D-3A30-4A8E-898C-AF22DA4CB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307D5-0EF6-4CFD-9D7D-37B045AC26D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89678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B7FAE30-6461-4D4F-84CD-7735C66EF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DE948C1-C635-4552-A892-9B9F9B2A8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B7C5249-C500-4A28-8CBE-0810EF01D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3D6AD-C900-47ED-BBDC-57227D62B12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75221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2405390-AEE4-4C7D-9A50-88F6FB2B6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F791956-141B-49B2-A23B-8F9D3FCF0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0317B70-83E8-48DF-98DE-A71A5AD34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61556-3DA6-477B-B070-5BF2E8F6956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11964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129281"/>
            <a:ext cx="2551461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D11E7AF-67DA-4EA2-8242-5627D6311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4B9520B-96CF-4B2D-BC3E-694A8103C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A8F7BB-6BE9-42D7-8178-F2B01DB3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43D07-7199-49AF-9B44-E4533C89FBC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2693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9908B72-4EA8-4B7B-A005-C31B9BB72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B3A55D-36C8-4937-9207-0BE7372C0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141FA11-22A0-4005-A2E7-AF7E1AD27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FFFA7-E212-4804-8D41-6407B385066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78143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540FB91-42D8-4116-969D-FBC014AB9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98C9CFC-C89B-407C-B254-1158AD8D4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113BC41-7F41-4AD6-A48F-55AA3353F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18BC9-C3A4-456C-A78F-42BD5FF8C11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46921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ABE15-EB58-481E-8444-5C754753C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95262-D291-489A-A816-99CF98CFD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4F9C40-0510-4053-A06D-4F98742FA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04366-8337-4EA7-B600-0D3ED23F194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69276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>
            <a:extLst>
              <a:ext uri="{FF2B5EF4-FFF2-40B4-BE49-F238E27FC236}">
                <a16:creationId xmlns:a16="http://schemas.microsoft.com/office/drawing/2014/main" id="{64193FC3-A993-4130-B369-9F0E8AD26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688" y="971550"/>
            <a:ext cx="600075" cy="197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r" eaLnBrk="1" hangingPunct="1"/>
            <a:r>
              <a:rPr lang="en-US" altLang="ru-RU" sz="12200">
                <a:solidFill>
                  <a:srgbClr val="EF53A5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53ABA9CD-7382-4541-AFD9-3C737B9F83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9288" y="2613025"/>
            <a:ext cx="601662" cy="197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r" eaLnBrk="1" hangingPunct="1"/>
            <a:r>
              <a:rPr lang="en-US" altLang="ru-RU" sz="12200">
                <a:solidFill>
                  <a:srgbClr val="EF53A5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8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48177" y="3771174"/>
            <a:ext cx="5461159" cy="342174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CD335B1-7BF2-4E5A-8F54-319384DE9EA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69688DC-5F95-4E09-9581-15820AABFB3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8BADF17-4A84-4FE2-94B1-22A121A473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B5FB1-9111-411A-84B4-1A7331A3E96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55634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3124201"/>
            <a:ext cx="6620968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BF4A7-6FFF-46A7-8FFC-7AFF9D2F4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FBFE9B-8EE6-4E83-86FB-5F1EE5816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768FC-D46A-41F0-B03C-6E01B9803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69A0E-299D-497C-8D5E-74DA1B9F405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173071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16">
            <a:extLst>
              <a:ext uri="{FF2B5EF4-FFF2-40B4-BE49-F238E27FC236}">
                <a16:creationId xmlns:a16="http://schemas.microsoft.com/office/drawing/2014/main" id="{38A20DCE-CE36-438D-8E3B-B87C96E3EC6D}"/>
              </a:ext>
            </a:extLst>
          </p:cNvPr>
          <p:cNvCxnSpPr/>
          <p:nvPr/>
        </p:nvCxnSpPr>
        <p:spPr>
          <a:xfrm>
            <a:off x="2795588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7">
            <a:extLst>
              <a:ext uri="{FF2B5EF4-FFF2-40B4-BE49-F238E27FC236}">
                <a16:creationId xmlns:a16="http://schemas.microsoft.com/office/drawing/2014/main" id="{5389F841-B0BB-4B4D-BCD1-B8DF5A0E5910}"/>
              </a:ext>
            </a:extLst>
          </p:cNvPr>
          <p:cNvCxnSpPr/>
          <p:nvPr/>
        </p:nvCxnSpPr>
        <p:spPr>
          <a:xfrm>
            <a:off x="5222875" y="2133600"/>
            <a:ext cx="0" cy="3967163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BAB4BDAF-56E8-4B9E-AAB7-FEF21F5A083F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BF7646D-6FC7-47A0-8E6A-66E88D704C4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1C57582-9D2A-4AB9-A0F1-9A922CA3FAB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765E6-2C37-438E-9F67-735EFD9EBD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868336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6">
            <a:extLst>
              <a:ext uri="{FF2B5EF4-FFF2-40B4-BE49-F238E27FC236}">
                <a16:creationId xmlns:a16="http://schemas.microsoft.com/office/drawing/2014/main" id="{6B29B748-35CD-4FC7-8551-F7201D06776B}"/>
              </a:ext>
            </a:extLst>
          </p:cNvPr>
          <p:cNvCxnSpPr/>
          <p:nvPr/>
        </p:nvCxnSpPr>
        <p:spPr>
          <a:xfrm>
            <a:off x="2795588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7">
            <a:extLst>
              <a:ext uri="{FF2B5EF4-FFF2-40B4-BE49-F238E27FC236}">
                <a16:creationId xmlns:a16="http://schemas.microsoft.com/office/drawing/2014/main" id="{3E4C1B78-DACA-4EDC-8FAB-9F2D4B752B5A}"/>
              </a:ext>
            </a:extLst>
          </p:cNvPr>
          <p:cNvCxnSpPr/>
          <p:nvPr/>
        </p:nvCxnSpPr>
        <p:spPr>
          <a:xfrm>
            <a:off x="5222875" y="2133600"/>
            <a:ext cx="0" cy="3967163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2F70AA2-AAEE-4EE8-98AD-C34E58E299B4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E939E695-65CD-4C27-879F-685AB26F775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6560BE3D-1FBB-4EF5-81E4-CF3B4A45BB30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BD992-5C1E-42D9-A62A-2D79EA15727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885900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9ED230-81FA-4DF5-A55A-3C72C1295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673AC9-BD20-4D21-859B-8709AD6C6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A78AFE-C86F-4988-B2D7-D5BD4B653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EB419-8FD6-4909-9C95-36C59E1C8AB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566306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CB88C-1ECA-48ED-9F59-8567B07B9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290B8-4025-49E2-8BA4-634A16D66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BAA9A-02A2-4507-9448-D4B04B578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95F68-D43F-420A-9644-B213DDE28C9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85279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BFB2D6-59FD-4B7F-9109-C12F9F4D5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1A5526-64D9-4999-B9FB-A0C001CC1D2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907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D948018-E5A3-4561-B5EB-80449D21C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3943350"/>
            <a:ext cx="8229600" cy="21907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4CB1256-1CB1-45B8-9046-9310F4EDB0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58148B-4BB5-4EFB-808A-2C4C3D0C85E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Дата 5">
            <a:extLst>
              <a:ext uri="{FF2B5EF4-FFF2-40B4-BE49-F238E27FC236}">
                <a16:creationId xmlns:a16="http://schemas.microsoft.com/office/drawing/2014/main" id="{283209A9-9D0A-4585-81F4-A88FD4319385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5CB6579F-AAF8-453C-8902-4EAB97578A8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18859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861149D5-676F-470D-A78F-709001EA2BB7}"/>
              </a:ext>
            </a:extLst>
          </p:cNvPr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7ACFF16-E59B-4D02-909E-82CC55F76748}"/>
              </a:ext>
            </a:extLst>
          </p:cNvPr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4000"/>
                </a:schemeClr>
              </a:gs>
              <a:gs pos="73000">
                <a:schemeClr val="accent5">
                  <a:alpha val="0"/>
                </a:schemeClr>
              </a:gs>
              <a:gs pos="36000">
                <a:schemeClr val="accent5"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9B11161-EC22-4A33-A184-F82EF4D2E91F}"/>
              </a:ext>
            </a:extLst>
          </p:cNvPr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4000"/>
                </a:schemeClr>
              </a:gs>
              <a:gs pos="66000">
                <a:schemeClr val="accent5">
                  <a:alpha val="0"/>
                </a:schemeClr>
              </a:gs>
              <a:gs pos="36000">
                <a:schemeClr val="accent5"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E739886-BAC8-45FA-B2C9-BF7219CE4465}"/>
              </a:ext>
            </a:extLst>
          </p:cNvPr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D681EAA-70FE-41C8-9893-6548CFDCB8C8}"/>
              </a:ext>
            </a:extLst>
          </p:cNvPr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BCC5D94-E2EE-46F8-866C-5B36FFC73115}"/>
              </a:ext>
            </a:extLst>
          </p:cNvPr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2" name="Title Placeholder 1">
            <a:extLst>
              <a:ext uri="{FF2B5EF4-FFF2-40B4-BE49-F238E27FC236}">
                <a16:creationId xmlns:a16="http://schemas.microsoft.com/office/drawing/2014/main" id="{D7061636-0F56-43EF-A1AD-637F7DBA47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84188" y="452438"/>
            <a:ext cx="7056437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43" name="Text Placeholder 2">
            <a:extLst>
              <a:ext uri="{FF2B5EF4-FFF2-40B4-BE49-F238E27FC236}">
                <a16:creationId xmlns:a16="http://schemas.microsoft.com/office/drawing/2014/main" id="{BF07A2B0-DBBF-4BEC-8CEE-3DE0FA8960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2052638"/>
            <a:ext cx="6711950" cy="419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EA16C-DBCB-4DEE-8DAF-3509FC83AE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7494588" y="1828800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A84FE-AF69-4ADB-A07E-1C061A333F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6233318" y="3263107"/>
            <a:ext cx="3859213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F75C8-04C0-49BE-8F20-97B11CA3CE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766050" y="295275"/>
            <a:ext cx="628650" cy="768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1" b="0" i="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5695370-A6D8-4855-B22D-AB62A4FEE07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9" r:id="rId12"/>
    <p:sldLayoutId id="2147483806" r:id="rId13"/>
    <p:sldLayoutId id="2147483810" r:id="rId14"/>
    <p:sldLayoutId id="2147483811" r:id="rId15"/>
    <p:sldLayoutId id="2147483807" r:id="rId16"/>
    <p:sldLayoutId id="2147483808" r:id="rId17"/>
    <p:sldLayoutId id="2147483812" r:id="rId18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rgbClr val="EF53A5"/>
        </a:buClr>
        <a:buSzPct val="80000"/>
        <a:buFont typeface="Wingdings 3" panose="05040102010807070707" pitchFamily="18" charset="2"/>
        <a:buChar char=""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rgbClr val="EF53A5"/>
        </a:buClr>
        <a:buSzPct val="80000"/>
        <a:buFont typeface="Wingdings 3" panose="05040102010807070707" pitchFamily="18" charset="2"/>
        <a:buChar char=""/>
        <a:defRPr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rgbClr val="EF53A5"/>
        </a:buClr>
        <a:buSzPct val="80000"/>
        <a:buFont typeface="Wingdings 3" panose="05040102010807070707" pitchFamily="18" charset="2"/>
        <a:buChar char=""/>
        <a:defRPr sz="160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rgbClr val="EF53A5"/>
        </a:buClr>
        <a:buSzPct val="80000"/>
        <a:buFont typeface="Wingdings 3" panose="05040102010807070707" pitchFamily="18" charset="2"/>
        <a:buChar char=""/>
        <a:defRPr sz="140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rgbClr val="EF53A5"/>
        </a:buClr>
        <a:buSzPct val="80000"/>
        <a:buFont typeface="Wingdings 3" panose="05040102010807070707" pitchFamily="18" charset="2"/>
        <a:buChar char=""/>
        <a:defRPr sz="140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F4E6DCC-0B4D-435A-87B3-A96475D1232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66775" y="1447800"/>
            <a:ext cx="7808913" cy="3328988"/>
          </a:xfrm>
        </p:spPr>
        <p:txBody>
          <a:bodyPr/>
          <a:lstStyle/>
          <a:p>
            <a:r>
              <a:rPr lang="ru-RU" altLang="ru-RU" sz="6400" b="1" dirty="0">
                <a:solidFill>
                  <a:srgbClr val="F5B543"/>
                </a:solidFill>
              </a:rPr>
              <a:t>Стиль руководства (лидерство)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4F7EA4E7-5593-4E3F-903A-EDAA32899E9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66775" y="4776788"/>
            <a:ext cx="6619875" cy="86201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3" charset="2"/>
              <a:buNone/>
              <a:defRPr/>
            </a:pPr>
            <a:r>
              <a:rPr lang="ru-RU" altLang="ru-RU" dirty="0"/>
              <a:t>Тема 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4381324-DE53-4A5A-A079-5DCA0F85F4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4188" y="452438"/>
            <a:ext cx="7056437" cy="815975"/>
          </a:xfrm>
        </p:spPr>
        <p:txBody>
          <a:bodyPr/>
          <a:lstStyle/>
          <a:p>
            <a:r>
              <a:rPr lang="ru-RU" altLang="ru-RU" b="1">
                <a:solidFill>
                  <a:srgbClr val="F5B543"/>
                </a:solidFill>
              </a:rPr>
              <a:t>План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ED851C41-84FF-41A5-A371-7EB7647AB0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750" y="1341438"/>
            <a:ext cx="6999288" cy="4906962"/>
          </a:xfrm>
        </p:spPr>
        <p:txBody>
          <a:bodyPr/>
          <a:lstStyle/>
          <a:p>
            <a:r>
              <a:rPr lang="ru-RU" altLang="ru-RU"/>
              <a:t>Понятие лидерства</a:t>
            </a:r>
          </a:p>
          <a:p>
            <a:r>
              <a:rPr lang="ru-RU" altLang="ru-RU"/>
              <a:t>Отличие менеджера от лидера</a:t>
            </a:r>
          </a:p>
          <a:p>
            <a:r>
              <a:rPr lang="ru-RU" altLang="ru-RU"/>
              <a:t>Подход к лидерству с позиции личностных качеств</a:t>
            </a:r>
          </a:p>
          <a:p>
            <a:r>
              <a:rPr lang="ru-RU" altLang="ru-RU"/>
              <a:t>Поведенческий подход к лидерству</a:t>
            </a:r>
          </a:p>
          <a:p>
            <a:r>
              <a:rPr lang="ru-RU" altLang="ru-RU"/>
              <a:t>Ситуационный подход к лидерству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>
            <a:extLst>
              <a:ext uri="{FF2B5EF4-FFF2-40B4-BE49-F238E27FC236}">
                <a16:creationId xmlns:a16="http://schemas.microsoft.com/office/drawing/2014/main" id="{B7DCD40F-6BBA-4901-AAA8-3AB530078A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4475"/>
            <a:ext cx="8385175" cy="6064250"/>
          </a:xfrm>
        </p:spPr>
        <p:txBody>
          <a:bodyPr/>
          <a:lstStyle/>
          <a:p>
            <a:r>
              <a:rPr lang="ru-RU" altLang="ru-RU" b="1" u="sng">
                <a:solidFill>
                  <a:srgbClr val="F5B543"/>
                </a:solidFill>
              </a:rPr>
              <a:t>Лидерство</a:t>
            </a:r>
            <a:r>
              <a:rPr lang="ru-RU" altLang="ru-RU"/>
              <a:t> </a:t>
            </a:r>
            <a:r>
              <a:rPr lang="ru-RU" altLang="ru-RU" b="1">
                <a:solidFill>
                  <a:schemeClr val="tx1"/>
                </a:solidFill>
              </a:rPr>
              <a:t>– это способность влиять на людей, чтобы побудить их работать в направлении достижения целей, предполагает наличие отношений «лидер – последователь»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93F3085-A668-41EB-9C77-DFE6ED21BA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r>
              <a:rPr lang="ru-RU" altLang="ru-RU" sz="4000" b="1">
                <a:solidFill>
                  <a:srgbClr val="F5B543"/>
                </a:solidFill>
              </a:rPr>
              <a:t>Отличия в работе:</a:t>
            </a:r>
          </a:p>
        </p:txBody>
      </p:sp>
      <p:graphicFrame>
        <p:nvGraphicFramePr>
          <p:cNvPr id="44061" name="Group 29">
            <a:extLst>
              <a:ext uri="{FF2B5EF4-FFF2-40B4-BE49-F238E27FC236}">
                <a16:creationId xmlns:a16="http://schemas.microsoft.com/office/drawing/2014/main" id="{F933E33B-1F93-4BE0-AB4E-9E2B50C1C51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9388" y="1125538"/>
          <a:ext cx="8785225" cy="5483225"/>
        </p:xfrm>
        <a:graphic>
          <a:graphicData uri="http://schemas.openxmlformats.org/drawingml/2006/table">
            <a:tbl>
              <a:tblPr/>
              <a:tblGrid>
                <a:gridCol w="4392612">
                  <a:extLst>
                    <a:ext uri="{9D8B030D-6E8A-4147-A177-3AD203B41FA5}">
                      <a16:colId xmlns:a16="http://schemas.microsoft.com/office/drawing/2014/main" val="549695011"/>
                    </a:ext>
                  </a:extLst>
                </a:gridCol>
                <a:gridCol w="4392613">
                  <a:extLst>
                    <a:ext uri="{9D8B030D-6E8A-4147-A177-3AD203B41FA5}">
                      <a16:colId xmlns:a16="http://schemas.microsoft.com/office/drawing/2014/main" val="1356555287"/>
                    </a:ext>
                  </a:extLst>
                </a:gridCol>
              </a:tblGrid>
              <a:tr h="6668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Менеджер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Лидер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1647347"/>
                  </a:ext>
                </a:extLst>
              </a:tr>
              <a:tr h="48163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Работает как администратор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Поручает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Работает по целям других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Контролирует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Работает как профессионал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Принимает решения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Делает дело правильно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Стремится к тому, чтобы его уважали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Работает как инноватор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Вдохновляет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Работает по своим целям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Доверяет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Работает как профессионал и энтузиаст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Добивается реализации решений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Делает правильное дело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Стремится к тому, чтобы его обожали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09444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">
            <a:extLst>
              <a:ext uri="{FF2B5EF4-FFF2-40B4-BE49-F238E27FC236}">
                <a16:creationId xmlns:a16="http://schemas.microsoft.com/office/drawing/2014/main" id="{5471B5A1-CD8C-49A4-9559-6F03EF960F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274638"/>
            <a:ext cx="8291512" cy="1282700"/>
          </a:xfrm>
        </p:spPr>
        <p:txBody>
          <a:bodyPr/>
          <a:lstStyle/>
          <a:p>
            <a:r>
              <a:rPr lang="ru-RU" altLang="ru-RU" sz="3600">
                <a:solidFill>
                  <a:schemeClr val="tx1"/>
                </a:solidFill>
              </a:rPr>
              <a:t>Исторически сложилось </a:t>
            </a:r>
            <a:r>
              <a:rPr lang="ru-RU" altLang="ru-RU" sz="3600">
                <a:solidFill>
                  <a:srgbClr val="F5B543"/>
                </a:solidFill>
              </a:rPr>
              <a:t>три подхода</a:t>
            </a:r>
          </a:p>
        </p:txBody>
      </p:sp>
      <p:sp>
        <p:nvSpPr>
          <p:cNvPr id="46086" name="Rectangle 6">
            <a:extLst>
              <a:ext uri="{FF2B5EF4-FFF2-40B4-BE49-F238E27FC236}">
                <a16:creationId xmlns:a16="http://schemas.microsoft.com/office/drawing/2014/main" id="{AD2733AA-2BC6-4742-9F2A-327007DC870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28775"/>
            <a:ext cx="8229600" cy="4505325"/>
          </a:xfrm>
        </p:spPr>
        <p:txBody>
          <a:bodyPr rtlCol="0">
            <a:normAutofit lnSpcReduction="1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3" charset="2"/>
              <a:buChar char=""/>
              <a:defRPr/>
            </a:pPr>
            <a:r>
              <a:rPr lang="ru-RU" altLang="ru-RU" sz="2800" b="1" u="sng">
                <a:solidFill>
                  <a:srgbClr val="F5B543"/>
                </a:solidFill>
              </a:rPr>
              <a:t>Подход с позиции личных качеств</a:t>
            </a:r>
            <a:r>
              <a:rPr lang="ru-RU" altLang="ru-RU" sz="2800">
                <a:solidFill>
                  <a:srgbClr val="F5B543"/>
                </a:solidFill>
              </a:rPr>
              <a:t> </a:t>
            </a:r>
            <a:r>
              <a:rPr lang="ru-RU" altLang="ru-RU" sz="2800"/>
              <a:t>утверждает, что лидеры имеют уникальный набор качеств, обладание которым позволит любому человеку стать лидером</a:t>
            </a:r>
            <a:endParaRPr lang="ru-RU" altLang="ru-RU" sz="2800" b="1" u="sng">
              <a:solidFill>
                <a:srgbClr val="F5B543"/>
              </a:solidFill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3" charset="2"/>
              <a:buChar char=""/>
              <a:defRPr/>
            </a:pPr>
            <a:r>
              <a:rPr lang="ru-RU" altLang="ru-RU" sz="2800" b="1" u="sng">
                <a:solidFill>
                  <a:srgbClr val="F5B543"/>
                </a:solidFill>
              </a:rPr>
              <a:t>Поведенческий подход</a:t>
            </a:r>
            <a:r>
              <a:rPr lang="ru-RU" altLang="ru-RU" sz="2800"/>
              <a:t> рассматривает лидерство с точки зрения различных моделей поведения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3" charset="2"/>
              <a:buChar char=""/>
              <a:defRPr/>
            </a:pPr>
            <a:r>
              <a:rPr lang="ru-RU" altLang="ru-RU" sz="2800" b="1" u="sng">
                <a:solidFill>
                  <a:srgbClr val="F5B543"/>
                </a:solidFill>
              </a:rPr>
              <a:t>Ситуационный подход</a:t>
            </a:r>
            <a:r>
              <a:rPr lang="ru-RU" altLang="ru-RU" sz="2800"/>
              <a:t> объясняет эффективность лидерства через влияние внешних факторов, не принимая во внимание личность лидера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C1B6AAD-F6CE-4A7A-BB4A-AE89E75995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008063"/>
          </a:xfrm>
        </p:spPr>
        <p:txBody>
          <a:bodyPr/>
          <a:lstStyle/>
          <a:p>
            <a:r>
              <a:rPr lang="ru-RU" altLang="ru-RU" sz="4000" b="1">
                <a:solidFill>
                  <a:srgbClr val="F5B543"/>
                </a:solidFill>
              </a:rPr>
              <a:t>Подход с позиции личных качеств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D01C4791-A246-4D84-80C0-01D787F48B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1412875"/>
            <a:ext cx="8229600" cy="52578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sz="3600" b="1" u="sng">
                <a:solidFill>
                  <a:srgbClr val="F5B543"/>
                </a:solidFill>
              </a:rPr>
              <a:t>Личные качества</a:t>
            </a:r>
            <a:r>
              <a:rPr lang="ru-RU" altLang="ru-RU" sz="3600"/>
              <a:t> – множество атрибутов индивида, включая различные аспекты его личности, темперамент, потребности, мотивы и ценности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3600" b="1" u="sng">
                <a:solidFill>
                  <a:srgbClr val="F5B543"/>
                </a:solidFill>
              </a:rPr>
              <a:t>Навыки</a:t>
            </a:r>
            <a:r>
              <a:rPr lang="ru-RU" altLang="ru-RU" sz="3600"/>
              <a:t> – способность эффективно выполнять различные виды познавательной или поведенческой деятельности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49D3B046-7AE6-45BA-8FB2-93DED0BE6E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576262"/>
          </a:xfrm>
        </p:spPr>
        <p:txBody>
          <a:bodyPr/>
          <a:lstStyle/>
          <a:p>
            <a:r>
              <a:rPr lang="ru-RU" altLang="ru-RU" sz="3200" b="1">
                <a:solidFill>
                  <a:srgbClr val="F5B543"/>
                </a:solidFill>
              </a:rPr>
              <a:t>Черты, необходимые лидеру</a:t>
            </a:r>
          </a:p>
        </p:txBody>
      </p:sp>
      <p:graphicFrame>
        <p:nvGraphicFramePr>
          <p:cNvPr id="50212" name="Group 36">
            <a:extLst>
              <a:ext uri="{FF2B5EF4-FFF2-40B4-BE49-F238E27FC236}">
                <a16:creationId xmlns:a16="http://schemas.microsoft.com/office/drawing/2014/main" id="{FB017E1A-6E2E-4131-93DD-2D1402E1C7C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9388" y="908050"/>
          <a:ext cx="8785225" cy="5907088"/>
        </p:xfrm>
        <a:graphic>
          <a:graphicData uri="http://schemas.openxmlformats.org/drawingml/2006/table">
            <a:tbl>
              <a:tblPr/>
              <a:tblGrid>
                <a:gridCol w="2928937">
                  <a:extLst>
                    <a:ext uri="{9D8B030D-6E8A-4147-A177-3AD203B41FA5}">
                      <a16:colId xmlns:a16="http://schemas.microsoft.com/office/drawing/2014/main" val="355179965"/>
                    </a:ext>
                  </a:extLst>
                </a:gridCol>
                <a:gridCol w="2927350">
                  <a:extLst>
                    <a:ext uri="{9D8B030D-6E8A-4147-A177-3AD203B41FA5}">
                      <a16:colId xmlns:a16="http://schemas.microsoft.com/office/drawing/2014/main" val="3631573299"/>
                    </a:ext>
                  </a:extLst>
                </a:gridCol>
                <a:gridCol w="2928938">
                  <a:extLst>
                    <a:ext uri="{9D8B030D-6E8A-4147-A177-3AD203B41FA5}">
                      <a16:colId xmlns:a16="http://schemas.microsoft.com/office/drawing/2014/main" val="2517713374"/>
                    </a:ext>
                  </a:extLst>
                </a:gridCol>
              </a:tblGrid>
              <a:tr h="7011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Интеллектуальные способности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Черты характера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Приобретенные навыки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2851981"/>
                  </a:ext>
                </a:extLst>
              </a:tr>
              <a:tr h="520597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Ум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Способность логично мыслить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Образование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Знание дела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Рассудительность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Проницательность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Эрудированность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Концептуальность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Интуитивность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Оригинальность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Речевая развитость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Любопытство и познавательность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Инициативность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Энергичность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Креативность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Смелость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Гибкость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Честность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Самоуверенность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Уравновешенность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Независимость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Самостоятельность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Амбициозность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Потребность в достижениях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Работоспособность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Обязательность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Умение организовывать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Умение убеждать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Умение брать на себя риск и ответственность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Умение заручаться поддержкой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Умение разбираться в людях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Умение завоевывать популярность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Такт и дипломатичность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altLang="ru-RU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Умение быть надежным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71376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1AE440F7-D5AE-4B5D-A306-AC3C64E213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>
                <a:solidFill>
                  <a:srgbClr val="F5B543"/>
                </a:solidFill>
              </a:rPr>
              <a:t>Поведенческий подход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1CED60D-B536-430E-AEE9-73E6741FDBD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5138" y="1125538"/>
            <a:ext cx="8229600" cy="219075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600" b="1" u="sng">
                <a:solidFill>
                  <a:srgbClr val="F5B543"/>
                </a:solidFill>
              </a:rPr>
              <a:t>Стиль поведения</a:t>
            </a:r>
            <a:r>
              <a:rPr lang="ru-RU" altLang="ru-RU" sz="2600"/>
              <a:t> – это привычная манера поведения руководителя по отношению к подчиненным, чтобы оказать на них влияние и побудить их к достижению целей</a:t>
            </a:r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800" b="1">
                <a:solidFill>
                  <a:srgbClr val="F5B543"/>
                </a:solidFill>
              </a:rPr>
              <a:t>Теории Х и У Дугласа МакГрегора:</a:t>
            </a:r>
          </a:p>
        </p:txBody>
      </p:sp>
      <p:graphicFrame>
        <p:nvGraphicFramePr>
          <p:cNvPr id="51228" name="Group 28">
            <a:extLst>
              <a:ext uri="{FF2B5EF4-FFF2-40B4-BE49-F238E27FC236}">
                <a16:creationId xmlns:a16="http://schemas.microsoft.com/office/drawing/2014/main" id="{6639D0F0-D51C-407E-B3B2-A48BC69BDE9D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79388" y="3316288"/>
          <a:ext cx="8785225" cy="3168650"/>
        </p:xfrm>
        <a:graphic>
          <a:graphicData uri="http://schemas.openxmlformats.org/drawingml/2006/table">
            <a:tbl>
              <a:tblPr/>
              <a:tblGrid>
                <a:gridCol w="4392612">
                  <a:extLst>
                    <a:ext uri="{9D8B030D-6E8A-4147-A177-3AD203B41FA5}">
                      <a16:colId xmlns:a16="http://schemas.microsoft.com/office/drawing/2014/main" val="412887351"/>
                    </a:ext>
                  </a:extLst>
                </a:gridCol>
                <a:gridCol w="4392613">
                  <a:extLst>
                    <a:ext uri="{9D8B030D-6E8A-4147-A177-3AD203B41FA5}">
                      <a16:colId xmlns:a16="http://schemas.microsoft.com/office/drawing/2014/main" val="2153688464"/>
                    </a:ext>
                  </a:extLst>
                </a:gridCol>
              </a:tblGrid>
              <a:tr h="51795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Теория Х</a:t>
                      </a: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Теория У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3086968"/>
                  </a:ext>
                </a:extLst>
              </a:tr>
              <a:tr h="26506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Люди от природы ленивы и не любят работать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Нужен жесткий подход для достижения результата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Среднестатистический человек не стремится к самостоятельности и желает, чтобы им руководили</a:t>
                      </a: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Люди от природы любят и хотят работать хорошо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Каждый человек талантлив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В любой деятельности нужна свобода для  творчества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5B54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Среднестатистический человек стремится к ответственности</a:t>
                      </a:r>
                      <a:endParaRPr kumimoji="0" lang="ru-RU" altLang="ru-RU" sz="2100" b="0" i="0" u="none" strike="noStrike" cap="none" normalizeH="0" baseline="0" dirty="0">
                        <a:ln>
                          <a:noFill/>
                        </a:ln>
                        <a:solidFill>
                          <a:srgbClr val="F5B543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851965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6A31667-49C2-42BE-BA6E-8BE6676A8E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74638"/>
            <a:ext cx="8218487" cy="1066800"/>
          </a:xfrm>
        </p:spPr>
        <p:txBody>
          <a:bodyPr/>
          <a:lstStyle/>
          <a:p>
            <a:r>
              <a:rPr lang="ru-RU" altLang="ru-RU" sz="3400" b="1">
                <a:solidFill>
                  <a:srgbClr val="F5B543"/>
                </a:solidFill>
              </a:rPr>
              <a:t>Содержание стилей по Курту Левину:</a:t>
            </a:r>
          </a:p>
        </p:txBody>
      </p:sp>
      <p:sp>
        <p:nvSpPr>
          <p:cNvPr id="14339" name="Rectangle 4">
            <a:extLst>
              <a:ext uri="{FF2B5EF4-FFF2-40B4-BE49-F238E27FC236}">
                <a16:creationId xmlns:a16="http://schemas.microsoft.com/office/drawing/2014/main" id="{4A989619-BC25-4F95-9F56-0C781034D0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557338"/>
            <a:ext cx="8281988" cy="503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ru-RU" altLang="ru-RU" sz="3600" b="1"/>
              <a:t>Авторитарный стиль</a:t>
            </a:r>
          </a:p>
          <a:p>
            <a:pPr eaLnBrk="1" hangingPunct="1"/>
            <a:endParaRPr lang="ru-RU" altLang="ru-RU" sz="3600" b="1"/>
          </a:p>
          <a:p>
            <a:pPr eaLnBrk="1" hangingPunct="1"/>
            <a:endParaRPr lang="ru-RU" altLang="ru-RU" sz="3600" b="1"/>
          </a:p>
          <a:p>
            <a:pPr eaLnBrk="1" hangingPunct="1"/>
            <a:endParaRPr lang="ru-RU" altLang="ru-RU" sz="3600" b="1"/>
          </a:p>
          <a:p>
            <a:pPr eaLnBrk="1" hangingPunct="1"/>
            <a:r>
              <a:rPr lang="ru-RU" altLang="ru-RU" sz="3600" b="1"/>
              <a:t>Демократический стиль</a:t>
            </a:r>
          </a:p>
          <a:p>
            <a:pPr eaLnBrk="1" hangingPunct="1"/>
            <a:endParaRPr lang="ru-RU" altLang="ru-RU" sz="3600" b="1"/>
          </a:p>
          <a:p>
            <a:pPr eaLnBrk="1" hangingPunct="1"/>
            <a:endParaRPr lang="ru-RU" altLang="ru-RU" sz="3600" b="1"/>
          </a:p>
          <a:p>
            <a:pPr eaLnBrk="1" hangingPunct="1"/>
            <a:endParaRPr lang="ru-RU" altLang="ru-RU" sz="3600" b="1"/>
          </a:p>
          <a:p>
            <a:pPr eaLnBrk="1" hangingPunct="1"/>
            <a:r>
              <a:rPr lang="ru-RU" altLang="ru-RU" sz="3600" b="1"/>
              <a:t>Либеральный стиль</a:t>
            </a:r>
          </a:p>
        </p:txBody>
      </p:sp>
      <p:sp>
        <p:nvSpPr>
          <p:cNvPr id="14340" name="Rectangle 5">
            <a:extLst>
              <a:ext uri="{FF2B5EF4-FFF2-40B4-BE49-F238E27FC236}">
                <a16:creationId xmlns:a16="http://schemas.microsoft.com/office/drawing/2014/main" id="{5B81A5B3-423C-46B0-89A0-8E8153E1A7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8125" y="1628775"/>
            <a:ext cx="1728788" cy="863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1" name="Oval 6">
            <a:extLst>
              <a:ext uri="{FF2B5EF4-FFF2-40B4-BE49-F238E27FC236}">
                <a16:creationId xmlns:a16="http://schemas.microsoft.com/office/drawing/2014/main" id="{D661F7F8-143A-4630-9497-617470220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1125538"/>
            <a:ext cx="360362" cy="287337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2" name="Oval 7">
            <a:extLst>
              <a:ext uri="{FF2B5EF4-FFF2-40B4-BE49-F238E27FC236}">
                <a16:creationId xmlns:a16="http://schemas.microsoft.com/office/drawing/2014/main" id="{1387498E-AD4C-4A99-BE4A-BC89F806D0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5825" y="1125538"/>
            <a:ext cx="360363" cy="287337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3" name="Oval 8">
            <a:extLst>
              <a:ext uri="{FF2B5EF4-FFF2-40B4-BE49-F238E27FC236}">
                <a16:creationId xmlns:a16="http://schemas.microsoft.com/office/drawing/2014/main" id="{BDA34F1E-2AB8-4471-8825-9AF9ED8A8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2088" y="1125538"/>
            <a:ext cx="360362" cy="287337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4" name="Oval 9">
            <a:extLst>
              <a:ext uri="{FF2B5EF4-FFF2-40B4-BE49-F238E27FC236}">
                <a16:creationId xmlns:a16="http://schemas.microsoft.com/office/drawing/2014/main" id="{9B4099D9-469E-4D0B-8A89-771A267C9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9788" y="1557338"/>
            <a:ext cx="360362" cy="287337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5" name="Oval 10">
            <a:extLst>
              <a:ext uri="{FF2B5EF4-FFF2-40B4-BE49-F238E27FC236}">
                <a16:creationId xmlns:a16="http://schemas.microsoft.com/office/drawing/2014/main" id="{0BF3ADF6-2552-4279-A29D-077917D821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9788" y="2133600"/>
            <a:ext cx="360362" cy="287338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6" name="Oval 11">
            <a:extLst>
              <a:ext uri="{FF2B5EF4-FFF2-40B4-BE49-F238E27FC236}">
                <a16:creationId xmlns:a16="http://schemas.microsoft.com/office/drawing/2014/main" id="{1262381A-487C-4D17-914C-C5D0C58DDF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708275"/>
            <a:ext cx="360362" cy="287338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7" name="Oval 12">
            <a:extLst>
              <a:ext uri="{FF2B5EF4-FFF2-40B4-BE49-F238E27FC236}">
                <a16:creationId xmlns:a16="http://schemas.microsoft.com/office/drawing/2014/main" id="{2A8BB50E-7311-4121-A693-8DE76CEDB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5825" y="2708275"/>
            <a:ext cx="360363" cy="287338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8" name="Oval 13">
            <a:extLst>
              <a:ext uri="{FF2B5EF4-FFF2-40B4-BE49-F238E27FC236}">
                <a16:creationId xmlns:a16="http://schemas.microsoft.com/office/drawing/2014/main" id="{0A14774D-9006-4EE1-907F-AEC6FCFF8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5113" y="2708275"/>
            <a:ext cx="360362" cy="287338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9" name="Oval 14">
            <a:extLst>
              <a:ext uri="{FF2B5EF4-FFF2-40B4-BE49-F238E27FC236}">
                <a16:creationId xmlns:a16="http://schemas.microsoft.com/office/drawing/2014/main" id="{F9CBBFCA-B5E9-4D9A-834B-077E61E755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1844675"/>
            <a:ext cx="504825" cy="503238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ru-RU" altLang="ru-RU" sz="2000">
                <a:solidFill>
                  <a:srgbClr val="0000CC"/>
                </a:solidFill>
                <a:latin typeface="Arial Black" panose="020B0A04020102020204" pitchFamily="34" charset="0"/>
              </a:rPr>
              <a:t>Р</a:t>
            </a:r>
          </a:p>
        </p:txBody>
      </p:sp>
      <p:sp>
        <p:nvSpPr>
          <p:cNvPr id="14350" name="Rectangle 39">
            <a:extLst>
              <a:ext uri="{FF2B5EF4-FFF2-40B4-BE49-F238E27FC236}">
                <a16:creationId xmlns:a16="http://schemas.microsoft.com/office/drawing/2014/main" id="{EB439E90-FB48-4418-8722-2DD904311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3789363"/>
            <a:ext cx="1728787" cy="863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51" name="Oval 40">
            <a:extLst>
              <a:ext uri="{FF2B5EF4-FFF2-40B4-BE49-F238E27FC236}">
                <a16:creationId xmlns:a16="http://schemas.microsoft.com/office/drawing/2014/main" id="{A034F0F8-5BD0-4A27-A968-C52D541E5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1000" y="3286125"/>
            <a:ext cx="360363" cy="287338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52" name="Oval 41">
            <a:extLst>
              <a:ext uri="{FF2B5EF4-FFF2-40B4-BE49-F238E27FC236}">
                <a16:creationId xmlns:a16="http://schemas.microsoft.com/office/drawing/2014/main" id="{1800EBDD-D30D-41C0-BC93-D5853068B6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25" y="3716338"/>
            <a:ext cx="360363" cy="287337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53" name="Oval 42">
            <a:extLst>
              <a:ext uri="{FF2B5EF4-FFF2-40B4-BE49-F238E27FC236}">
                <a16:creationId xmlns:a16="http://schemas.microsoft.com/office/drawing/2014/main" id="{712EEEA1-A91F-43D4-BF89-6AE3BB6B69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3525" y="3286125"/>
            <a:ext cx="360363" cy="287338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54" name="Oval 43">
            <a:extLst>
              <a:ext uri="{FF2B5EF4-FFF2-40B4-BE49-F238E27FC236}">
                <a16:creationId xmlns:a16="http://schemas.microsoft.com/office/drawing/2014/main" id="{1D5E0FCC-FCF1-4B29-96DE-591DB76EBB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1225" y="3717925"/>
            <a:ext cx="360363" cy="287338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55" name="Oval 44">
            <a:extLst>
              <a:ext uri="{FF2B5EF4-FFF2-40B4-BE49-F238E27FC236}">
                <a16:creationId xmlns:a16="http://schemas.microsoft.com/office/drawing/2014/main" id="{FC546EF3-7974-4459-BE25-39BC98E04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1225" y="4294188"/>
            <a:ext cx="360363" cy="287337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56" name="Oval 45">
            <a:extLst>
              <a:ext uri="{FF2B5EF4-FFF2-40B4-BE49-F238E27FC236}">
                <a16:creationId xmlns:a16="http://schemas.microsoft.com/office/drawing/2014/main" id="{DFF55940-44EA-4F0E-B023-F7EC932C08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4724400"/>
            <a:ext cx="360362" cy="287338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57" name="Oval 46">
            <a:extLst>
              <a:ext uri="{FF2B5EF4-FFF2-40B4-BE49-F238E27FC236}">
                <a16:creationId xmlns:a16="http://schemas.microsoft.com/office/drawing/2014/main" id="{928D5048-589C-4847-A1B4-920E5A100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0288" y="4724400"/>
            <a:ext cx="360362" cy="287338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58" name="Oval 47">
            <a:extLst>
              <a:ext uri="{FF2B5EF4-FFF2-40B4-BE49-F238E27FC236}">
                <a16:creationId xmlns:a16="http://schemas.microsoft.com/office/drawing/2014/main" id="{82F25216-C99C-4D75-9431-60A9BD90A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6550" y="4724400"/>
            <a:ext cx="360363" cy="287338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59" name="Oval 48">
            <a:extLst>
              <a:ext uri="{FF2B5EF4-FFF2-40B4-BE49-F238E27FC236}">
                <a16:creationId xmlns:a16="http://schemas.microsoft.com/office/drawing/2014/main" id="{B8CC51DD-16C4-42C6-9BAD-CC638C072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5825" y="3213100"/>
            <a:ext cx="504825" cy="503238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ru-RU" altLang="ru-RU" sz="2000">
                <a:solidFill>
                  <a:srgbClr val="0000CC"/>
                </a:solidFill>
                <a:latin typeface="Arial Black" panose="020B0A04020102020204" pitchFamily="34" charset="0"/>
              </a:rPr>
              <a:t>Р</a:t>
            </a:r>
          </a:p>
        </p:txBody>
      </p:sp>
      <p:sp>
        <p:nvSpPr>
          <p:cNvPr id="14360" name="Oval 50">
            <a:extLst>
              <a:ext uri="{FF2B5EF4-FFF2-40B4-BE49-F238E27FC236}">
                <a16:creationId xmlns:a16="http://schemas.microsoft.com/office/drawing/2014/main" id="{4F15A8DB-1F17-49E7-A6C0-EA0A2E344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25" y="4292600"/>
            <a:ext cx="360363" cy="287338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61" name="Rectangle 51">
            <a:extLst>
              <a:ext uri="{FF2B5EF4-FFF2-40B4-BE49-F238E27FC236}">
                <a16:creationId xmlns:a16="http://schemas.microsoft.com/office/drawing/2014/main" id="{E4F7DFBA-4E36-4059-8D87-BD3D5E70D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5491163"/>
            <a:ext cx="1728787" cy="863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62" name="Oval 52">
            <a:extLst>
              <a:ext uri="{FF2B5EF4-FFF2-40B4-BE49-F238E27FC236}">
                <a16:creationId xmlns:a16="http://schemas.microsoft.com/office/drawing/2014/main" id="{487B91C2-EE68-47F4-8AE6-43C84FCF0B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5157788"/>
            <a:ext cx="360362" cy="287337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63" name="Oval 53">
            <a:extLst>
              <a:ext uri="{FF2B5EF4-FFF2-40B4-BE49-F238E27FC236}">
                <a16:creationId xmlns:a16="http://schemas.microsoft.com/office/drawing/2014/main" id="{1DA9344D-C00F-45AB-A1CE-72BA56CF3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25" y="5418138"/>
            <a:ext cx="360363" cy="287337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64" name="Oval 54">
            <a:extLst>
              <a:ext uri="{FF2B5EF4-FFF2-40B4-BE49-F238E27FC236}">
                <a16:creationId xmlns:a16="http://schemas.microsoft.com/office/drawing/2014/main" id="{07FC63D8-E6FA-4CE4-9678-1C1AD4094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7988" y="5157788"/>
            <a:ext cx="360362" cy="287337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65" name="Oval 55">
            <a:extLst>
              <a:ext uri="{FF2B5EF4-FFF2-40B4-BE49-F238E27FC236}">
                <a16:creationId xmlns:a16="http://schemas.microsoft.com/office/drawing/2014/main" id="{E3E1ADA8-8352-4AB6-97AA-1CB06D5BA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1225" y="5419725"/>
            <a:ext cx="360363" cy="287338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66" name="Oval 56">
            <a:extLst>
              <a:ext uri="{FF2B5EF4-FFF2-40B4-BE49-F238E27FC236}">
                <a16:creationId xmlns:a16="http://schemas.microsoft.com/office/drawing/2014/main" id="{74D624D4-4CD0-48EE-AC22-EA7011B8E2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1225" y="5995988"/>
            <a:ext cx="360363" cy="287337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67" name="Oval 57">
            <a:extLst>
              <a:ext uri="{FF2B5EF4-FFF2-40B4-BE49-F238E27FC236}">
                <a16:creationId xmlns:a16="http://schemas.microsoft.com/office/drawing/2014/main" id="{49A3EBD3-ECAA-45E1-B561-8303B9F82E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1000" y="6570663"/>
            <a:ext cx="360363" cy="287337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68" name="Oval 58">
            <a:extLst>
              <a:ext uri="{FF2B5EF4-FFF2-40B4-BE49-F238E27FC236}">
                <a16:creationId xmlns:a16="http://schemas.microsoft.com/office/drawing/2014/main" id="{B8DCFDE5-614E-4E84-82AC-5952F8628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7263" y="6570663"/>
            <a:ext cx="360362" cy="287337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69" name="Oval 59">
            <a:extLst>
              <a:ext uri="{FF2B5EF4-FFF2-40B4-BE49-F238E27FC236}">
                <a16:creationId xmlns:a16="http://schemas.microsoft.com/office/drawing/2014/main" id="{0616ED00-397C-42AF-9DD7-D70DF83A3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6550" y="6570663"/>
            <a:ext cx="360363" cy="287337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70" name="Oval 60">
            <a:extLst>
              <a:ext uri="{FF2B5EF4-FFF2-40B4-BE49-F238E27FC236}">
                <a16:creationId xmlns:a16="http://schemas.microsoft.com/office/drawing/2014/main" id="{C0C18F89-4B3D-4D45-AF6B-D53EFB2F1D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6165850"/>
            <a:ext cx="504825" cy="503238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ru-RU" altLang="ru-RU" sz="2000">
                <a:solidFill>
                  <a:srgbClr val="0000CC"/>
                </a:solidFill>
                <a:latin typeface="Arial Black" panose="020B0A04020102020204" pitchFamily="34" charset="0"/>
              </a:rPr>
              <a:t>Р</a:t>
            </a:r>
          </a:p>
        </p:txBody>
      </p:sp>
      <p:sp>
        <p:nvSpPr>
          <p:cNvPr id="14371" name="Oval 61">
            <a:extLst>
              <a:ext uri="{FF2B5EF4-FFF2-40B4-BE49-F238E27FC236}">
                <a16:creationId xmlns:a16="http://schemas.microsoft.com/office/drawing/2014/main" id="{5F780E1F-8736-4E90-A714-46405B2039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25" y="5994400"/>
            <a:ext cx="360363" cy="287338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72" name="Oval 62">
            <a:extLst>
              <a:ext uri="{FF2B5EF4-FFF2-40B4-BE49-F238E27FC236}">
                <a16:creationId xmlns:a16="http://schemas.microsoft.com/office/drawing/2014/main" id="{08F2F086-4F06-4254-9521-9FAF70A202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0288" y="5157788"/>
            <a:ext cx="360362" cy="288925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DEA09FBA-7E8D-4A2A-B8A3-27BC3B4906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0525" y="73025"/>
            <a:ext cx="8147050" cy="417513"/>
          </a:xfrm>
        </p:spPr>
        <p:txBody>
          <a:bodyPr/>
          <a:lstStyle/>
          <a:p>
            <a:r>
              <a:rPr lang="ru-RU" altLang="ru-RU" sz="2400" b="1">
                <a:solidFill>
                  <a:srgbClr val="F5B543"/>
                </a:solidFill>
              </a:rPr>
              <a:t>Управленческая решетка Блейка и Моутона</a:t>
            </a:r>
          </a:p>
        </p:txBody>
      </p:sp>
      <p:sp>
        <p:nvSpPr>
          <p:cNvPr id="15363" name="Text Box 4">
            <a:extLst>
              <a:ext uri="{FF2B5EF4-FFF2-40B4-BE49-F238E27FC236}">
                <a16:creationId xmlns:a16="http://schemas.microsoft.com/office/drawing/2014/main" id="{4227C94B-2F91-4869-B82A-977D3636DD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6461125"/>
            <a:ext cx="4105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ru-RU" altLang="ru-RU" sz="2000">
                <a:solidFill>
                  <a:srgbClr val="FFFFCC"/>
                </a:solidFill>
                <a:latin typeface="Arial Black" panose="020B0A04020102020204" pitchFamily="34" charset="0"/>
              </a:rPr>
              <a:t>И н т е р е с  к  р а б о т е</a:t>
            </a:r>
          </a:p>
        </p:txBody>
      </p:sp>
      <p:sp>
        <p:nvSpPr>
          <p:cNvPr id="15364" name="Text Box 5">
            <a:extLst>
              <a:ext uri="{FF2B5EF4-FFF2-40B4-BE49-F238E27FC236}">
                <a16:creationId xmlns:a16="http://schemas.microsoft.com/office/drawing/2014/main" id="{F810EEB3-BAFA-42E5-9DE7-053F1A507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6237288"/>
            <a:ext cx="1244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FFFF66"/>
                </a:solidFill>
              </a:rPr>
              <a:t>низкий</a:t>
            </a:r>
          </a:p>
        </p:txBody>
      </p:sp>
      <p:sp>
        <p:nvSpPr>
          <p:cNvPr id="15365" name="Text Box 6">
            <a:extLst>
              <a:ext uri="{FF2B5EF4-FFF2-40B4-BE49-F238E27FC236}">
                <a16:creationId xmlns:a16="http://schemas.microsoft.com/office/drawing/2014/main" id="{FFB9B2CE-5FFD-4FEA-A32E-F548A48FA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6550" y="6308725"/>
            <a:ext cx="1187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>
                <a:solidFill>
                  <a:srgbClr val="FFFF66"/>
                </a:solidFill>
              </a:rPr>
              <a:t>высокий</a:t>
            </a:r>
          </a:p>
        </p:txBody>
      </p:sp>
      <p:sp>
        <p:nvSpPr>
          <p:cNvPr id="15366" name="Rectangle 7">
            <a:extLst>
              <a:ext uri="{FF2B5EF4-FFF2-40B4-BE49-F238E27FC236}">
                <a16:creationId xmlns:a16="http://schemas.microsoft.com/office/drawing/2014/main" id="{2F959869-F41F-4D81-A651-3C210A892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92150"/>
            <a:ext cx="1184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FFFF66"/>
                </a:solidFill>
              </a:rPr>
              <a:t>высокий</a:t>
            </a:r>
          </a:p>
        </p:txBody>
      </p:sp>
      <p:sp>
        <p:nvSpPr>
          <p:cNvPr id="15367" name="Text Box 8">
            <a:extLst>
              <a:ext uri="{FF2B5EF4-FFF2-40B4-BE49-F238E27FC236}">
                <a16:creationId xmlns:a16="http://schemas.microsoft.com/office/drawing/2014/main" id="{D56DFD42-D407-4B01-B98E-D415312AE032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989012" y="3014663"/>
            <a:ext cx="37433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ru-RU" altLang="ru-RU" sz="2000">
                <a:solidFill>
                  <a:srgbClr val="FFFFCC"/>
                </a:solidFill>
                <a:latin typeface="Arial Black" panose="020B0A04020102020204" pitchFamily="34" charset="0"/>
              </a:rPr>
              <a:t>И н т е р е с  к  л ю д я м</a:t>
            </a:r>
          </a:p>
        </p:txBody>
      </p:sp>
      <p:graphicFrame>
        <p:nvGraphicFramePr>
          <p:cNvPr id="55305" name="Group 9">
            <a:extLst>
              <a:ext uri="{FF2B5EF4-FFF2-40B4-BE49-F238E27FC236}">
                <a16:creationId xmlns:a16="http://schemas.microsoft.com/office/drawing/2014/main" id="{411840AD-E1D8-42EA-B102-79F4F716F766}"/>
              </a:ext>
            </a:extLst>
          </p:cNvPr>
          <p:cNvGraphicFramePr>
            <a:graphicFrameLocks noGrp="1"/>
          </p:cNvGraphicFramePr>
          <p:nvPr/>
        </p:nvGraphicFramePr>
        <p:xfrm>
          <a:off x="1692275" y="620713"/>
          <a:ext cx="7416800" cy="5257800"/>
        </p:xfrm>
        <a:graphic>
          <a:graphicData uri="http://schemas.openxmlformats.org/drawingml/2006/table">
            <a:tbl>
              <a:tblPr/>
              <a:tblGrid>
                <a:gridCol w="755650">
                  <a:extLst>
                    <a:ext uri="{9D8B030D-6E8A-4147-A177-3AD203B41FA5}">
                      <a16:colId xmlns:a16="http://schemas.microsoft.com/office/drawing/2014/main" val="676890989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3471852790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20805753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79507686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3126726317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795237687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3722159588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4179129393"/>
                    </a:ext>
                  </a:extLst>
                </a:gridCol>
                <a:gridCol w="1052512">
                  <a:extLst>
                    <a:ext uri="{9D8B030D-6E8A-4147-A177-3AD203B41FA5}">
                      <a16:colId xmlns:a16="http://schemas.microsoft.com/office/drawing/2014/main" val="2289532475"/>
                    </a:ext>
                  </a:extLst>
                </a:gridCol>
              </a:tblGrid>
              <a:tr h="576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1.9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9.9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251180"/>
                  </a:ext>
                </a:extLst>
              </a:tr>
              <a:tr h="593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 Black" panose="020B0A040201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 Black" panose="020B0A040201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513620"/>
                  </a:ext>
                </a:extLst>
              </a:tr>
              <a:tr h="590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 Black" panose="020B0A040201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 Black" panose="020B0A040201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51261"/>
                  </a:ext>
                </a:extLst>
              </a:tr>
              <a:tr h="593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9119662"/>
                  </a:ext>
                </a:extLst>
              </a:tr>
              <a:tr h="525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5.5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2281324"/>
                  </a:ext>
                </a:extLst>
              </a:tr>
              <a:tr h="566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576200"/>
                  </a:ext>
                </a:extLst>
              </a:tr>
              <a:tr h="590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645185"/>
                  </a:ext>
                </a:extLst>
              </a:tr>
              <a:tr h="644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229489"/>
                  </a:ext>
                </a:extLst>
              </a:tr>
              <a:tr h="576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1.1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9.1</a:t>
                      </a:r>
                      <a:r>
                        <a:rPr kumimoji="0" lang="ru-RU" alt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364404"/>
                  </a:ext>
                </a:extLst>
              </a:tr>
            </a:tbl>
          </a:graphicData>
        </a:graphic>
      </p:graphicFrame>
      <p:sp>
        <p:nvSpPr>
          <p:cNvPr id="15470" name="Text Box 118">
            <a:extLst>
              <a:ext uri="{FF2B5EF4-FFF2-40B4-BE49-F238E27FC236}">
                <a16:creationId xmlns:a16="http://schemas.microsoft.com/office/drawing/2014/main" id="{4D8C664F-44FA-4CDF-8BED-8178A5895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476250"/>
            <a:ext cx="306387" cy="543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F5B543"/>
                </a:solidFill>
              </a:rPr>
              <a:t>9</a:t>
            </a:r>
          </a:p>
          <a:p>
            <a:pPr eaLnBrk="1" hangingPunct="1"/>
            <a:endParaRPr lang="ru-RU" altLang="ru-RU" b="1">
              <a:solidFill>
                <a:srgbClr val="F5B543"/>
              </a:solidFill>
            </a:endParaRPr>
          </a:p>
          <a:p>
            <a:pPr eaLnBrk="1" hangingPunct="1"/>
            <a:r>
              <a:rPr lang="ru-RU" altLang="ru-RU" b="1">
                <a:solidFill>
                  <a:srgbClr val="F5B543"/>
                </a:solidFill>
              </a:rPr>
              <a:t>8</a:t>
            </a:r>
          </a:p>
          <a:p>
            <a:pPr eaLnBrk="1" hangingPunct="1"/>
            <a:endParaRPr lang="ru-RU" altLang="ru-RU" b="1">
              <a:solidFill>
                <a:srgbClr val="F5B543"/>
              </a:solidFill>
            </a:endParaRPr>
          </a:p>
          <a:p>
            <a:pPr eaLnBrk="1" hangingPunct="1"/>
            <a:endParaRPr lang="ru-RU" altLang="ru-RU" sz="800" b="1">
              <a:solidFill>
                <a:srgbClr val="F5B543"/>
              </a:solidFill>
            </a:endParaRPr>
          </a:p>
          <a:p>
            <a:pPr eaLnBrk="1" hangingPunct="1"/>
            <a:r>
              <a:rPr lang="ru-RU" altLang="ru-RU" b="1">
                <a:solidFill>
                  <a:srgbClr val="F5B543"/>
                </a:solidFill>
              </a:rPr>
              <a:t>7</a:t>
            </a:r>
          </a:p>
          <a:p>
            <a:pPr eaLnBrk="1" hangingPunct="1"/>
            <a:endParaRPr lang="ru-RU" altLang="ru-RU" b="1">
              <a:solidFill>
                <a:srgbClr val="F5B543"/>
              </a:solidFill>
            </a:endParaRPr>
          </a:p>
          <a:p>
            <a:pPr eaLnBrk="1" hangingPunct="1"/>
            <a:r>
              <a:rPr lang="ru-RU" altLang="ru-RU" b="1">
                <a:solidFill>
                  <a:srgbClr val="F5B543"/>
                </a:solidFill>
              </a:rPr>
              <a:t>6</a:t>
            </a:r>
          </a:p>
          <a:p>
            <a:pPr eaLnBrk="1" hangingPunct="1"/>
            <a:endParaRPr lang="ru-RU" altLang="ru-RU" sz="800" b="1">
              <a:solidFill>
                <a:srgbClr val="F5B543"/>
              </a:solidFill>
            </a:endParaRPr>
          </a:p>
          <a:p>
            <a:pPr eaLnBrk="1" hangingPunct="1"/>
            <a:endParaRPr lang="ru-RU" altLang="ru-RU" sz="800" b="1">
              <a:solidFill>
                <a:srgbClr val="F5B543"/>
              </a:solidFill>
            </a:endParaRPr>
          </a:p>
          <a:p>
            <a:pPr eaLnBrk="1" hangingPunct="1"/>
            <a:endParaRPr lang="ru-RU" altLang="ru-RU" sz="800" b="1">
              <a:solidFill>
                <a:srgbClr val="F5B543"/>
              </a:solidFill>
            </a:endParaRPr>
          </a:p>
          <a:p>
            <a:pPr eaLnBrk="1" hangingPunct="1"/>
            <a:r>
              <a:rPr lang="ru-RU" altLang="ru-RU" b="1">
                <a:solidFill>
                  <a:srgbClr val="F5B543"/>
                </a:solidFill>
              </a:rPr>
              <a:t>5</a:t>
            </a:r>
          </a:p>
          <a:p>
            <a:pPr eaLnBrk="1" hangingPunct="1"/>
            <a:endParaRPr lang="ru-RU" altLang="ru-RU" sz="800" b="1">
              <a:solidFill>
                <a:srgbClr val="F5B543"/>
              </a:solidFill>
            </a:endParaRPr>
          </a:p>
          <a:p>
            <a:pPr eaLnBrk="1" hangingPunct="1"/>
            <a:endParaRPr lang="ru-RU" altLang="ru-RU" sz="800" b="1">
              <a:solidFill>
                <a:srgbClr val="F5B543"/>
              </a:solidFill>
            </a:endParaRPr>
          </a:p>
          <a:p>
            <a:pPr eaLnBrk="1" hangingPunct="1"/>
            <a:endParaRPr lang="ru-RU" altLang="ru-RU" sz="800" b="1">
              <a:solidFill>
                <a:srgbClr val="F5B543"/>
              </a:solidFill>
            </a:endParaRPr>
          </a:p>
          <a:p>
            <a:pPr eaLnBrk="1" hangingPunct="1"/>
            <a:r>
              <a:rPr lang="ru-RU" altLang="ru-RU" b="1">
                <a:solidFill>
                  <a:srgbClr val="F5B543"/>
                </a:solidFill>
              </a:rPr>
              <a:t>4</a:t>
            </a:r>
          </a:p>
          <a:p>
            <a:pPr eaLnBrk="1" hangingPunct="1"/>
            <a:endParaRPr lang="ru-RU" altLang="ru-RU" sz="800" b="1">
              <a:solidFill>
                <a:srgbClr val="F5B543"/>
              </a:solidFill>
            </a:endParaRPr>
          </a:p>
          <a:p>
            <a:pPr eaLnBrk="1" hangingPunct="1"/>
            <a:endParaRPr lang="ru-RU" altLang="ru-RU" sz="800" b="1">
              <a:solidFill>
                <a:srgbClr val="F5B543"/>
              </a:solidFill>
            </a:endParaRPr>
          </a:p>
          <a:p>
            <a:pPr eaLnBrk="1" hangingPunct="1"/>
            <a:endParaRPr lang="ru-RU" altLang="ru-RU" sz="800" b="1">
              <a:solidFill>
                <a:srgbClr val="F5B543"/>
              </a:solidFill>
            </a:endParaRPr>
          </a:p>
          <a:p>
            <a:pPr eaLnBrk="1" hangingPunct="1"/>
            <a:r>
              <a:rPr lang="ru-RU" altLang="ru-RU" b="1">
                <a:solidFill>
                  <a:srgbClr val="F5B543"/>
                </a:solidFill>
              </a:rPr>
              <a:t>3</a:t>
            </a:r>
          </a:p>
          <a:p>
            <a:pPr eaLnBrk="1" hangingPunct="1"/>
            <a:endParaRPr lang="ru-RU" altLang="ru-RU" b="1">
              <a:solidFill>
                <a:srgbClr val="F5B543"/>
              </a:solidFill>
            </a:endParaRPr>
          </a:p>
          <a:p>
            <a:pPr eaLnBrk="1" hangingPunct="1"/>
            <a:r>
              <a:rPr lang="ru-RU" altLang="ru-RU" b="1">
                <a:solidFill>
                  <a:srgbClr val="F5B543"/>
                </a:solidFill>
              </a:rPr>
              <a:t>2</a:t>
            </a:r>
          </a:p>
          <a:p>
            <a:pPr eaLnBrk="1" hangingPunct="1"/>
            <a:r>
              <a:rPr lang="ru-RU" altLang="ru-RU" b="1">
                <a:solidFill>
                  <a:srgbClr val="F5B543"/>
                </a:solidFill>
              </a:rPr>
              <a:t> </a:t>
            </a:r>
          </a:p>
          <a:p>
            <a:pPr eaLnBrk="1" hangingPunct="1"/>
            <a:r>
              <a:rPr lang="ru-RU" altLang="ru-RU" b="1">
                <a:solidFill>
                  <a:srgbClr val="F5B543"/>
                </a:solidFill>
              </a:rPr>
              <a:t>1</a:t>
            </a:r>
          </a:p>
          <a:p>
            <a:pPr eaLnBrk="1" hangingPunct="1"/>
            <a:endParaRPr lang="ru-RU" altLang="ru-RU" b="1">
              <a:solidFill>
                <a:srgbClr val="FFFF00"/>
              </a:solidFill>
            </a:endParaRPr>
          </a:p>
        </p:txBody>
      </p:sp>
      <p:sp>
        <p:nvSpPr>
          <p:cNvPr id="15471" name="Text Box 119">
            <a:extLst>
              <a:ext uri="{FF2B5EF4-FFF2-40B4-BE49-F238E27FC236}">
                <a16:creationId xmlns:a16="http://schemas.microsoft.com/office/drawing/2014/main" id="{C09AD73C-3FAC-4C3F-84FB-B901AD01C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5949950"/>
            <a:ext cx="71643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/>
              <a:t>     </a:t>
            </a:r>
            <a:r>
              <a:rPr lang="ru-RU" altLang="ru-RU" b="1">
                <a:solidFill>
                  <a:srgbClr val="F5B543"/>
                </a:solidFill>
              </a:rPr>
              <a:t>1           2           3           4           5          6          7           8          9</a:t>
            </a:r>
          </a:p>
        </p:txBody>
      </p:sp>
      <p:sp>
        <p:nvSpPr>
          <p:cNvPr id="15472" name="Text Box 120">
            <a:extLst>
              <a:ext uri="{FF2B5EF4-FFF2-40B4-BE49-F238E27FC236}">
                <a16:creationId xmlns:a16="http://schemas.microsoft.com/office/drawing/2014/main" id="{B34B789F-3966-4511-92E2-C9CA776D07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6075" y="4652963"/>
            <a:ext cx="24479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ru-RU" altLang="ru-RU" sz="2400">
                <a:solidFill>
                  <a:srgbClr val="0000CC"/>
                </a:solidFill>
                <a:latin typeface="Arial Black" panose="020B0A04020102020204" pitchFamily="34" charset="0"/>
              </a:rPr>
              <a:t>Управление</a:t>
            </a:r>
          </a:p>
          <a:p>
            <a:pPr algn="ctr" eaLnBrk="1" hangingPunct="1"/>
            <a:r>
              <a:rPr lang="ru-RU" altLang="ru-RU" sz="2400">
                <a:solidFill>
                  <a:srgbClr val="0000CC"/>
                </a:solidFill>
                <a:latin typeface="Arial Black" panose="020B0A04020102020204" pitchFamily="34" charset="0"/>
              </a:rPr>
              <a:t>работой</a:t>
            </a:r>
          </a:p>
        </p:txBody>
      </p:sp>
      <p:sp>
        <p:nvSpPr>
          <p:cNvPr id="15473" name="Text Box 121">
            <a:extLst>
              <a:ext uri="{FF2B5EF4-FFF2-40B4-BE49-F238E27FC236}">
                <a16:creationId xmlns:a16="http://schemas.microsoft.com/office/drawing/2014/main" id="{6655164A-D47B-42C5-9D89-098B1253A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4581525"/>
            <a:ext cx="27559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ru-RU" altLang="ru-RU" sz="2400">
                <a:solidFill>
                  <a:srgbClr val="0000CC"/>
                </a:solidFill>
                <a:latin typeface="Arial Black" panose="020B0A04020102020204" pitchFamily="34" charset="0"/>
              </a:rPr>
              <a:t>Ослабленное</a:t>
            </a:r>
          </a:p>
          <a:p>
            <a:pPr algn="ctr" eaLnBrk="1" hangingPunct="1"/>
            <a:r>
              <a:rPr lang="ru-RU" altLang="ru-RU" sz="2400">
                <a:solidFill>
                  <a:srgbClr val="0000CC"/>
                </a:solidFill>
                <a:latin typeface="Arial Black" panose="020B0A04020102020204" pitchFamily="34" charset="0"/>
              </a:rPr>
              <a:t>управление</a:t>
            </a:r>
          </a:p>
        </p:txBody>
      </p:sp>
      <p:sp>
        <p:nvSpPr>
          <p:cNvPr id="15474" name="Text Box 122">
            <a:extLst>
              <a:ext uri="{FF2B5EF4-FFF2-40B4-BE49-F238E27FC236}">
                <a16:creationId xmlns:a16="http://schemas.microsoft.com/office/drawing/2014/main" id="{6183FE4D-EF0C-493A-B407-C0C2B525C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3429000"/>
            <a:ext cx="2540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ru-RU" altLang="ru-RU" sz="2400">
                <a:solidFill>
                  <a:srgbClr val="0000CC"/>
                </a:solidFill>
                <a:latin typeface="Arial Black" panose="020B0A04020102020204" pitchFamily="34" charset="0"/>
              </a:rPr>
              <a:t>Управление</a:t>
            </a:r>
          </a:p>
          <a:p>
            <a:pPr algn="ctr" eaLnBrk="1" hangingPunct="1"/>
            <a:r>
              <a:rPr lang="ru-RU" altLang="ru-RU" sz="2400">
                <a:solidFill>
                  <a:srgbClr val="0000CC"/>
                </a:solidFill>
                <a:latin typeface="Arial Black" panose="020B0A04020102020204" pitchFamily="34" charset="0"/>
              </a:rPr>
              <a:t>посередине</a:t>
            </a:r>
          </a:p>
        </p:txBody>
      </p:sp>
      <p:sp>
        <p:nvSpPr>
          <p:cNvPr id="15475" name="Text Box 123">
            <a:extLst>
              <a:ext uri="{FF2B5EF4-FFF2-40B4-BE49-F238E27FC236}">
                <a16:creationId xmlns:a16="http://schemas.microsoft.com/office/drawing/2014/main" id="{ADE86A6B-4852-49E9-B07B-DB01B914B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1052513"/>
            <a:ext cx="23749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ru-RU" altLang="ru-RU" sz="2400">
                <a:solidFill>
                  <a:srgbClr val="0000CC"/>
                </a:solidFill>
                <a:latin typeface="Arial Black" panose="020B0A04020102020204" pitchFamily="34" charset="0"/>
              </a:rPr>
              <a:t>Управление загородным клубом</a:t>
            </a:r>
          </a:p>
        </p:txBody>
      </p:sp>
      <p:sp>
        <p:nvSpPr>
          <p:cNvPr id="15476" name="Text Box 124">
            <a:extLst>
              <a:ext uri="{FF2B5EF4-FFF2-40B4-BE49-F238E27FC236}">
                <a16:creationId xmlns:a16="http://schemas.microsoft.com/office/drawing/2014/main" id="{5F1E2259-1F0A-4FC1-B563-73DA90D22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688" y="1125538"/>
            <a:ext cx="24479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ru-RU" altLang="ru-RU" sz="2400">
                <a:solidFill>
                  <a:srgbClr val="0000CC"/>
                </a:solidFill>
                <a:latin typeface="Arial Black" panose="020B0A04020102020204" pitchFamily="34" charset="0"/>
              </a:rPr>
              <a:t>Управление</a:t>
            </a:r>
          </a:p>
          <a:p>
            <a:pPr algn="ctr" eaLnBrk="1" hangingPunct="1"/>
            <a:r>
              <a:rPr lang="ru-RU" altLang="ru-RU" sz="2400">
                <a:solidFill>
                  <a:srgbClr val="0000CC"/>
                </a:solidFill>
                <a:latin typeface="Arial Black" panose="020B0A04020102020204" pitchFamily="34" charset="0"/>
              </a:rPr>
              <a:t>командой</a:t>
            </a:r>
          </a:p>
        </p:txBody>
      </p:sp>
      <p:sp>
        <p:nvSpPr>
          <p:cNvPr id="15477" name="Text Box 246">
            <a:extLst>
              <a:ext uri="{FF2B5EF4-FFF2-40B4-BE49-F238E27FC236}">
                <a16:creationId xmlns:a16="http://schemas.microsoft.com/office/drawing/2014/main" id="{E0C790DA-2F01-4A9F-8203-6388F2D6E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516563"/>
            <a:ext cx="1244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FFFF66"/>
                </a:solidFill>
              </a:rPr>
              <a:t>низкий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8B2CCD4E-6BC1-40BE-8664-45D7DF8F93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r>
              <a:rPr lang="ru-RU" altLang="ru-RU" sz="3200" b="1">
                <a:solidFill>
                  <a:srgbClr val="F5B543"/>
                </a:solidFill>
              </a:rPr>
              <a:t>Стили управления согласно управленческой решетке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1CEC2331-6D88-45AD-9612-E216AFF7B4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None/>
              <a:defRPr/>
            </a:pPr>
            <a:r>
              <a:rPr lang="ru-RU" altLang="ru-RU" sz="2800" b="1" u="sng">
                <a:solidFill>
                  <a:srgbClr val="F5B543"/>
                </a:solidFill>
              </a:rPr>
              <a:t>1.1 Ослабленное управление</a:t>
            </a:r>
            <a:r>
              <a:rPr lang="ru-RU" altLang="ru-RU" sz="2800"/>
              <a:t> – приложение минимальных усилий во всех направлениях в попытке сохранения занимаемой должности</a:t>
            </a:r>
          </a:p>
          <a:p>
            <a:pPr fontAlgn="auto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None/>
              <a:defRPr/>
            </a:pPr>
            <a:r>
              <a:rPr lang="ru-RU" altLang="ru-RU" sz="2800" b="1" u="sng">
                <a:solidFill>
                  <a:srgbClr val="F5B543"/>
                </a:solidFill>
              </a:rPr>
              <a:t>1.9 Управление загородным клубом</a:t>
            </a:r>
            <a:r>
              <a:rPr lang="ru-RU" altLang="ru-RU" sz="2800"/>
              <a:t> – вдумчивое и внимательное отношение к потребностям и нуждам людей в целях установления отношений удовлетворенности, ведущих к созданию удобной и дружественной атмосферы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6373F7A1-A1EE-4D9E-9EE8-2B78714CB0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b="1">
                <a:solidFill>
                  <a:srgbClr val="F5B543"/>
                </a:solidFill>
              </a:rPr>
              <a:t>Стили управления согласно управленческой решетке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FADD497A-1EEC-4FDC-A6F4-4EE88A6136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97450"/>
          </a:xfrm>
        </p:spPr>
        <p:txBody>
          <a:bodyPr rtlCol="0">
            <a:normAutofit lnSpcReduction="1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None/>
              <a:defRPr/>
            </a:pPr>
            <a:r>
              <a:rPr lang="ru-RU" altLang="ru-RU" sz="2600" b="1" u="sng">
                <a:solidFill>
                  <a:srgbClr val="F5B543"/>
                </a:solidFill>
              </a:rPr>
              <a:t>9.1 Управление работой</a:t>
            </a:r>
            <a:r>
              <a:rPr lang="ru-RU" altLang="ru-RU" sz="2600"/>
              <a:t> – приоритет максимизации производственных результатов, при этом подчиненным диктуется то, что и как они должны делать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None/>
              <a:defRPr/>
            </a:pPr>
            <a:r>
              <a:rPr lang="ru-RU" altLang="ru-RU" sz="2600" b="1" u="sng">
                <a:solidFill>
                  <a:srgbClr val="F5B543"/>
                </a:solidFill>
              </a:rPr>
              <a:t>5.5 Управление по середине</a:t>
            </a:r>
            <a:r>
              <a:rPr lang="ru-RU" altLang="ru-RU" sz="2600"/>
              <a:t> (организационное управление) адекватное выполнение работы основывается на балансе усилий по выполнению работы и приемлемой социально-психологической атмосферы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None/>
              <a:defRPr/>
            </a:pPr>
            <a:r>
              <a:rPr lang="ru-RU" altLang="ru-RU" sz="2600" b="1" u="sng">
                <a:solidFill>
                  <a:srgbClr val="F5B543"/>
                </a:solidFill>
              </a:rPr>
              <a:t>9.9 Управление командой</a:t>
            </a:r>
            <a:r>
              <a:rPr lang="ru-RU" altLang="ru-RU" sz="2600"/>
              <a:t> – эффективность работы исходит из обязательств людей и взаимодействия, отношения строятся на доверии и уважении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4512F8DA-DE03-4226-B958-9433B4D006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7054850" cy="1401762"/>
          </a:xfrm>
        </p:spPr>
        <p:txBody>
          <a:bodyPr/>
          <a:lstStyle/>
          <a:p>
            <a:r>
              <a:rPr lang="ru-RU" altLang="ru-RU" sz="4000" b="1">
                <a:solidFill>
                  <a:srgbClr val="F5B543"/>
                </a:solidFill>
              </a:rPr>
              <a:t>Модель ситуационного лидерства Фидлера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D766B261-2E08-4307-997C-53EC3E389CE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97450"/>
          </a:xfrm>
        </p:spPr>
        <p:txBody>
          <a:bodyPr rtlCol="0">
            <a:normAutofit lnSpcReduction="1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None/>
              <a:defRPr/>
            </a:pPr>
            <a:r>
              <a:rPr lang="ru-RU" altLang="ru-RU" sz="2700" b="1">
                <a:solidFill>
                  <a:srgbClr val="F5B543"/>
                </a:solidFill>
              </a:rPr>
              <a:t>Согласно ситуационному подходу</a:t>
            </a:r>
            <a:r>
              <a:rPr lang="ru-RU" altLang="ru-RU" sz="2700" b="1"/>
              <a:t> </a:t>
            </a:r>
            <a:r>
              <a:rPr lang="ru-RU" altLang="ru-RU" sz="2700"/>
              <a:t>лидерское поведение должно быть различным в различных ситуациях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None/>
              <a:defRPr/>
            </a:pPr>
            <a:r>
              <a:rPr lang="ru-RU" altLang="ru-RU" sz="2700" b="1">
                <a:solidFill>
                  <a:srgbClr val="F5B543"/>
                </a:solidFill>
              </a:rPr>
              <a:t>Согласно теории Фидлера</a:t>
            </a:r>
            <a:r>
              <a:rPr lang="ru-RU" altLang="ru-RU" sz="2700"/>
              <a:t> лидерский стиль остается постоянным и почти не меняется от ситуации к ситуации, т.к. в стиле отражены основы мотивации индивида: мотивированность на отношения и мотивированность на работу. </a:t>
            </a:r>
            <a:r>
              <a:rPr lang="ru-RU" altLang="ru-RU" sz="2700" b="1" u="sng">
                <a:solidFill>
                  <a:srgbClr val="F5B543"/>
                </a:solidFill>
              </a:rPr>
              <a:t>Благоприятность ситуации</a:t>
            </a:r>
            <a:r>
              <a:rPr lang="ru-RU" altLang="ru-RU" sz="2700"/>
              <a:t> определяется как степень, с которой ситуация позволяет лидеру ее контролировать и оказывать влияние на последователей.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7EB3FE87-6C6E-47AD-A004-1730F2D9F7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067550" cy="1282700"/>
          </a:xfrm>
        </p:spPr>
        <p:txBody>
          <a:bodyPr/>
          <a:lstStyle/>
          <a:p>
            <a:r>
              <a:rPr lang="ru-RU" altLang="ru-RU" sz="3500" b="1">
                <a:solidFill>
                  <a:srgbClr val="F5B543"/>
                </a:solidFill>
              </a:rPr>
              <a:t>Лидерские стили согласно модели Фидлера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F08EAFE9-A8C2-49D3-B611-2157FE555D7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700213"/>
            <a:ext cx="8229600" cy="4968875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/>
              <a:t>Для определения стиля лидерства Фидлер предлагал построить профиль </a:t>
            </a:r>
            <a:r>
              <a:rPr lang="ru-RU" altLang="ru-RU" b="1">
                <a:solidFill>
                  <a:srgbClr val="F5B543"/>
                </a:solidFill>
              </a:rPr>
              <a:t>наименее предпочитаемого работника (НПР)</a:t>
            </a:r>
            <a:r>
              <a:rPr lang="ru-RU" altLang="ru-RU" b="1"/>
              <a:t>, </a:t>
            </a:r>
            <a:r>
              <a:rPr lang="ru-RU" altLang="ru-RU"/>
              <a:t>согласно 8-бальной шкале по следующим качествам:</a:t>
            </a:r>
          </a:p>
          <a:p>
            <a:r>
              <a:rPr lang="ru-RU" altLang="ru-RU">
                <a:solidFill>
                  <a:srgbClr val="F5B543"/>
                </a:solidFill>
              </a:rPr>
              <a:t>открытый – сдержанный;</a:t>
            </a:r>
          </a:p>
          <a:p>
            <a:r>
              <a:rPr lang="ru-RU" altLang="ru-RU">
                <a:solidFill>
                  <a:srgbClr val="F5B543"/>
                </a:solidFill>
              </a:rPr>
              <a:t>покладистый – придирчивый;</a:t>
            </a:r>
          </a:p>
          <a:p>
            <a:r>
              <a:rPr lang="ru-RU" altLang="ru-RU">
                <a:solidFill>
                  <a:srgbClr val="F5B543"/>
                </a:solidFill>
              </a:rPr>
              <a:t>эффективный – непродуктивный;</a:t>
            </a:r>
          </a:p>
          <a:p>
            <a:r>
              <a:rPr lang="ru-RU" altLang="ru-RU">
                <a:solidFill>
                  <a:srgbClr val="F5B543"/>
                </a:solidFill>
              </a:rPr>
              <a:t>самоуверенный – нерешительный;</a:t>
            </a:r>
          </a:p>
          <a:p>
            <a:r>
              <a:rPr lang="ru-RU" altLang="ru-RU">
                <a:solidFill>
                  <a:srgbClr val="F5B543"/>
                </a:solidFill>
              </a:rPr>
              <a:t>жизнерадостный – угрюмый и т.д.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10B9691B-4386-46A7-9876-3D686CB630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500" b="1">
                <a:solidFill>
                  <a:srgbClr val="F5B543"/>
                </a:solidFill>
              </a:rPr>
              <a:t>Лидерские стили согласно модели Фидлера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C4B9D1E7-36C0-40A7-A25B-CA59DA4A0C7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 typeface="Wingdings" panose="05000000000000000000" pitchFamily="2" charset="2"/>
              <a:buNone/>
            </a:pPr>
            <a:r>
              <a:rPr lang="ru-RU" altLang="ru-RU"/>
              <a:t>Лидеры, набравшие высокие баллы, т.е. описавшие своего НПР очень позитивно, - ориентированы на отношения </a:t>
            </a:r>
            <a:r>
              <a:rPr lang="ru-RU" altLang="ru-RU" b="1">
                <a:solidFill>
                  <a:srgbClr val="F5B543"/>
                </a:solidFill>
              </a:rPr>
              <a:t>(лидер с высоким НПР)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ru-RU" altLang="ru-RU"/>
              <a:t>Лидеры, набравшие более низкие баллы, имеют стиль, ориентированный на работу </a:t>
            </a:r>
            <a:r>
              <a:rPr lang="ru-RU" altLang="ru-RU" b="1">
                <a:solidFill>
                  <a:srgbClr val="F5B543"/>
                </a:solidFill>
              </a:rPr>
              <a:t>(лидер с низким НПР)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084596E9-7861-4D6F-AB1A-079333008D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b="1">
                <a:solidFill>
                  <a:srgbClr val="F5B543"/>
                </a:solidFill>
              </a:rPr>
              <a:t>Ситуационные переменные модели Фидлера: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7612910F-2D09-4C96-B579-783A50D92E1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3" charset="2"/>
              <a:buChar char=""/>
              <a:defRPr/>
            </a:pPr>
            <a:r>
              <a:rPr lang="ru-RU" altLang="ru-RU" sz="2800" b="1" u="sng">
                <a:solidFill>
                  <a:srgbClr val="F5B543"/>
                </a:solidFill>
              </a:rPr>
              <a:t>Отношения в коллективе</a:t>
            </a:r>
            <a:r>
              <a:rPr lang="ru-RU" altLang="ru-RU" sz="2800"/>
              <a:t> – отражает уровень лояльности, доверительности, поддержки и уважения, т.е. признания лидера последователями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3" charset="2"/>
              <a:buChar char=""/>
              <a:defRPr/>
            </a:pPr>
            <a:r>
              <a:rPr lang="ru-RU" altLang="ru-RU" sz="2800" b="1" u="sng">
                <a:solidFill>
                  <a:srgbClr val="F5B543"/>
                </a:solidFill>
              </a:rPr>
              <a:t>Структурированность работы</a:t>
            </a:r>
            <a:r>
              <a:rPr lang="ru-RU" altLang="ru-RU" sz="2800"/>
              <a:t> – отражает уровень структурированности решаемых группой задач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3" charset="2"/>
              <a:buChar char=""/>
              <a:defRPr/>
            </a:pPr>
            <a:r>
              <a:rPr lang="ru-RU" altLang="ru-RU" sz="2800" b="1" u="sng">
                <a:solidFill>
                  <a:srgbClr val="F5B543"/>
                </a:solidFill>
              </a:rPr>
              <a:t>Властные полномочия</a:t>
            </a:r>
            <a:r>
              <a:rPr lang="ru-RU" altLang="ru-RU" sz="2800"/>
              <a:t> – отражает уровень формальной власти лидера, необходимой для использования адекватных способов стимулирования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>
            <a:extLst>
              <a:ext uri="{FF2B5EF4-FFF2-40B4-BE49-F238E27FC236}">
                <a16:creationId xmlns:a16="http://schemas.microsoft.com/office/drawing/2014/main" id="{222243D1-7ABE-4C2A-99FF-4E735568C6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217737"/>
          </a:xfrm>
        </p:spPr>
        <p:txBody>
          <a:bodyPr/>
          <a:lstStyle/>
          <a:p>
            <a:r>
              <a:rPr lang="ru-RU" altLang="ru-RU" sz="3000" b="1">
                <a:solidFill>
                  <a:srgbClr val="F5B543"/>
                </a:solidFill>
              </a:rPr>
              <a:t>Три ситуационные переменные</a:t>
            </a:r>
            <a:r>
              <a:rPr lang="ru-RU" altLang="ru-RU" sz="3000" b="1">
                <a:solidFill>
                  <a:schemeClr val="tx1"/>
                </a:solidFill>
              </a:rPr>
              <a:t> в сочетании с </a:t>
            </a:r>
            <a:r>
              <a:rPr lang="ru-RU" altLang="ru-RU" sz="3000" b="1">
                <a:solidFill>
                  <a:srgbClr val="F5B543"/>
                </a:solidFill>
              </a:rPr>
              <a:t>двумя лидерскими стилями дают</a:t>
            </a:r>
            <a:r>
              <a:rPr lang="ru-RU" altLang="ru-RU" sz="3000" b="1">
                <a:solidFill>
                  <a:schemeClr val="tx1"/>
                </a:solidFill>
              </a:rPr>
              <a:t> восемь типов ситуаций, проанализировав которые </a:t>
            </a:r>
            <a:r>
              <a:rPr lang="ru-RU" altLang="ru-RU" sz="3000" b="1">
                <a:solidFill>
                  <a:srgbClr val="F5B543"/>
                </a:solidFill>
              </a:rPr>
              <a:t>Фидлер пришел к следующим выводам</a:t>
            </a:r>
            <a:r>
              <a:rPr lang="ru-RU" altLang="ru-RU" sz="3000" b="1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22531" name="Rectangle 6">
            <a:extLst>
              <a:ext uri="{FF2B5EF4-FFF2-40B4-BE49-F238E27FC236}">
                <a16:creationId xmlns:a16="http://schemas.microsoft.com/office/drawing/2014/main" id="{DDBAA620-A4BA-4085-BB01-DEEF4F6C22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2636838"/>
            <a:ext cx="8229600" cy="3887787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sz="2800" b="1" u="sng">
                <a:solidFill>
                  <a:srgbClr val="F5B543"/>
                </a:solidFill>
              </a:rPr>
              <a:t>Эффективность</a:t>
            </a:r>
            <a:r>
              <a:rPr lang="ru-RU" altLang="ru-RU" sz="2800" b="1">
                <a:solidFill>
                  <a:srgbClr val="F5B543"/>
                </a:solidFill>
              </a:rPr>
              <a:t> достигается, если:</a:t>
            </a:r>
          </a:p>
          <a:p>
            <a:r>
              <a:rPr lang="ru-RU" altLang="ru-RU" sz="2800"/>
              <a:t>в наименее благоприятной ситуации лидеры демонстрируют </a:t>
            </a:r>
            <a:r>
              <a:rPr lang="ru-RU" altLang="ru-RU" sz="2800" b="1" u="sng">
                <a:solidFill>
                  <a:srgbClr val="F5B543"/>
                </a:solidFill>
              </a:rPr>
              <a:t>стиль, ориентированный на работу;</a:t>
            </a:r>
          </a:p>
          <a:p>
            <a:r>
              <a:rPr lang="ru-RU" altLang="ru-RU" sz="2800"/>
              <a:t>в ситуации умеренной благоприятности – </a:t>
            </a:r>
            <a:r>
              <a:rPr lang="ru-RU" altLang="ru-RU" sz="2800" b="1" u="sng">
                <a:solidFill>
                  <a:srgbClr val="F5B543"/>
                </a:solidFill>
              </a:rPr>
              <a:t>стиль, ориентированный на отношения;</a:t>
            </a:r>
          </a:p>
          <a:p>
            <a:r>
              <a:rPr lang="ru-RU" altLang="ru-RU" sz="2800"/>
              <a:t>в наиболее благоприятной ситуации – </a:t>
            </a:r>
            <a:r>
              <a:rPr lang="ru-RU" altLang="ru-RU" sz="2800" b="1" u="sng">
                <a:solidFill>
                  <a:srgbClr val="F5B543"/>
                </a:solidFill>
              </a:rPr>
              <a:t>стиль, ориентированный на работу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100</TotalTime>
  <Words>836</Words>
  <Application>Microsoft Office PowerPoint</Application>
  <PresentationFormat>Экран (4:3)</PresentationFormat>
  <Paragraphs>173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Century Gothic</vt:lpstr>
      <vt:lpstr>Arial</vt:lpstr>
      <vt:lpstr>Wingdings 3</vt:lpstr>
      <vt:lpstr>Calibri</vt:lpstr>
      <vt:lpstr>Wingdings</vt:lpstr>
      <vt:lpstr>Arial Black</vt:lpstr>
      <vt:lpstr>Ион</vt:lpstr>
      <vt:lpstr>Стиль руководства (лидерство)</vt:lpstr>
      <vt:lpstr>План</vt:lpstr>
      <vt:lpstr>Лидерство – это способность влиять на людей, чтобы побудить их работать в направлении достижения целей, предполагает наличие отношений «лидер – последователь»</vt:lpstr>
      <vt:lpstr>Отличия в работе:</vt:lpstr>
      <vt:lpstr>Исторически сложилось три подхода</vt:lpstr>
      <vt:lpstr>Подход с позиции личных качеств</vt:lpstr>
      <vt:lpstr>Черты, необходимые лидеру</vt:lpstr>
      <vt:lpstr>Поведенческий подход</vt:lpstr>
      <vt:lpstr>Содержание стилей по Курту Левину:</vt:lpstr>
      <vt:lpstr>Управленческая решетка Блейка и Моутона</vt:lpstr>
      <vt:lpstr>Стили управления согласно управленческой решетке</vt:lpstr>
      <vt:lpstr>Стили управления согласно управленческой решетке</vt:lpstr>
      <vt:lpstr>Модель ситуационного лидерства Фидлера</vt:lpstr>
      <vt:lpstr>Лидерские стили согласно модели Фидлера</vt:lpstr>
      <vt:lpstr>Лидерские стили согласно модели Фидлера</vt:lpstr>
      <vt:lpstr>Ситуационные переменные модели Фидлера:</vt:lpstr>
      <vt:lpstr>Три ситуационные переменные в сочетании с двумя лидерскими стилями дают восемь типов ситуаций, проанализировав которые Фидлер пришел к следующим выводам:</vt:lpstr>
    </vt:vector>
  </TitlesOfParts>
  <Company>Инна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Лидерство</dc:title>
  <dc:creator>Дом</dc:creator>
  <cp:lastModifiedBy>Инна Попова</cp:lastModifiedBy>
  <cp:revision>11</cp:revision>
  <dcterms:created xsi:type="dcterms:W3CDTF">2006-12-10T10:20:55Z</dcterms:created>
  <dcterms:modified xsi:type="dcterms:W3CDTF">2022-04-25T09:06:51Z</dcterms:modified>
</cp:coreProperties>
</file>