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352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353" r:id="rId30"/>
    <p:sldId id="330" r:id="rId31"/>
    <p:sldId id="331" r:id="rId32"/>
    <p:sldId id="332" r:id="rId33"/>
    <p:sldId id="333" r:id="rId34"/>
    <p:sldId id="334" r:id="rId35"/>
    <p:sldId id="299" r:id="rId36"/>
    <p:sldId id="336" r:id="rId37"/>
    <p:sldId id="337" r:id="rId38"/>
    <p:sldId id="338" r:id="rId39"/>
    <p:sldId id="339" r:id="rId40"/>
    <p:sldId id="340" r:id="rId41"/>
    <p:sldId id="341" r:id="rId42"/>
    <p:sldId id="287" r:id="rId43"/>
    <p:sldId id="342" r:id="rId44"/>
    <p:sldId id="343" r:id="rId45"/>
    <p:sldId id="354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124081364829397"/>
          <c:y val="8.9838145231846023E-2"/>
          <c:w val="0.80132874015748035"/>
          <c:h val="0.69352580927384078"/>
        </c:manualLayout>
      </c:layout>
      <c:scatterChart>
        <c:scatterStyle val="lineMarker"/>
        <c:varyColors val="0"/>
        <c:ser>
          <c:idx val="0"/>
          <c:order val="0"/>
          <c:tx>
            <c:strRef>
              <c:f>'Задачи 1'!$A$88</c:f>
              <c:strCache>
                <c:ptCount val="1"/>
                <c:pt idx="0">
                  <c:v>P </c:v>
                </c:pt>
              </c:strCache>
            </c:strRef>
          </c:tx>
          <c:spPr>
            <a:ln w="41275">
              <a:solidFill>
                <a:srgbClr val="000000"/>
              </a:solidFill>
            </a:ln>
          </c:spPr>
          <c:marker>
            <c:symbol val="none"/>
          </c:marker>
          <c:trendline>
            <c:trendlineType val="linear"/>
            <c:dispRSqr val="0"/>
            <c:dispEq val="1"/>
            <c:trendlineLbl>
              <c:layout>
                <c:manualLayout>
                  <c:x val="0.22490441819772544"/>
                  <c:y val="-0.38808617672790946"/>
                </c:manualLayout>
              </c:layout>
              <c:tx>
                <c:rich>
                  <a:bodyPr/>
                  <a:lstStyle/>
                  <a:p>
                    <a:pPr>
                      <a:defRPr sz="2400"/>
                    </a:pPr>
                    <a:r>
                      <a:rPr lang="en-US" baseline="0" dirty="0" smtClean="0"/>
                      <a:t>   </a:t>
                    </a:r>
                    <a:r>
                      <a:rPr lang="en-US" b="1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P = 40 – (40/4)*Q</a:t>
                    </a:r>
                    <a:r>
                      <a:rPr lang="en-US" sz="1600" b="1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D</a:t>
                    </a:r>
                    <a:endPara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'Задачи 1'!$B$87:$F$87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xVal>
          <c:yVal>
            <c:numRef>
              <c:f>'Задачи 1'!$B$88:$F$88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966144"/>
        <c:axId val="118967680"/>
      </c:scatterChart>
      <c:valAx>
        <c:axId val="11896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ru-RU"/>
          </a:p>
        </c:txPr>
        <c:crossAx val="118967680"/>
        <c:crosses val="autoZero"/>
        <c:crossBetween val="midCat"/>
        <c:majorUnit val="1"/>
      </c:valAx>
      <c:valAx>
        <c:axId val="118967680"/>
        <c:scaling>
          <c:orientation val="minMax"/>
          <c:max val="4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ru-RU"/>
          </a:p>
        </c:txPr>
        <c:crossAx val="118966144"/>
        <c:crosses val="autoZero"/>
        <c:crossBetween val="midCat"/>
        <c:majorUnit val="10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967931134162203"/>
          <c:y val="0.10638253093305221"/>
          <c:w val="0.75690095424118498"/>
          <c:h val="0.72400427724312244"/>
        </c:manualLayout>
      </c:layout>
      <c:lineChart>
        <c:grouping val="stacked"/>
        <c:varyColors val="0"/>
        <c:ser>
          <c:idx val="1"/>
          <c:order val="0"/>
          <c:spPr>
            <a:ln w="44450">
              <a:solidFill>
                <a:srgbClr val="FF0000"/>
              </a:solidFill>
            </a:ln>
          </c:spPr>
          <c:cat>
            <c:numRef>
              <c:f>Лист1!$C$9:$C$14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numCache>
            </c:numRef>
          </c:cat>
          <c:val>
            <c:numRef>
              <c:f>Лист1!$D$9:$D$14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40640"/>
        <c:axId val="29042176"/>
      </c:lineChart>
      <c:catAx>
        <c:axId val="2904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29042176"/>
        <c:crosses val="autoZero"/>
        <c:auto val="1"/>
        <c:lblAlgn val="ctr"/>
        <c:lblOffset val="100"/>
        <c:tickLblSkip val="1"/>
        <c:noMultiLvlLbl val="0"/>
      </c:catAx>
      <c:valAx>
        <c:axId val="29042176"/>
        <c:scaling>
          <c:orientation val="minMax"/>
        </c:scaling>
        <c:delete val="0"/>
        <c:axPos val="l"/>
        <c:majorGridlines>
          <c:spPr>
            <a:ln w="12700"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29040640"/>
        <c:crossesAt val="1"/>
        <c:crossBetween val="midCat"/>
      </c:valAx>
    </c:plotArea>
    <c:plotVisOnly val="1"/>
    <c:dispBlanksAs val="zero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0.40151</cdr:x>
      <cdr:y>0.09315</cdr:y>
    </cdr:from>
    <cdr:to>
      <cdr:x>1</cdr:x>
      <cdr:y>0.23752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5704" y="255538"/>
          <a:ext cx="2736296" cy="396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</a:t>
          </a:r>
          <a:r>
            <a:rPr lang="en-US" sz="1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</a:t>
          </a:r>
          <a:r>
            <a:rPr lang="en-US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</a:t>
          </a:r>
          <a:r>
            <a:rPr lang="en-US" sz="2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=  4 </a:t>
          </a:r>
          <a:r>
            <a:rPr lang="en-US" sz="2400" b="1" baseline="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</a:t>
          </a:r>
          <a:r>
            <a:rPr lang="en-US" sz="2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(4/40)*P</a:t>
          </a:r>
          <a:endParaRPr lang="ru-RU" sz="2400" b="1" dirty="0">
            <a:solidFill>
              <a:schemeClr val="accent6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0.13376</cdr:x>
      <cdr:y>0.18017</cdr:y>
    </cdr:from>
    <cdr:to>
      <cdr:x>0.24133</cdr:x>
      <cdr:y>0.41001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1560" y="494249"/>
          <a:ext cx="491778" cy="63049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l-GR" sz="2600" b="1" dirty="0" smtClean="0">
              <a:latin typeface="Times New Roman"/>
              <a:cs typeface="Times New Roman"/>
            </a:rPr>
            <a:t>α</a:t>
          </a:r>
          <a:endParaRPr lang="ru-RU" sz="26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9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23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134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640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75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90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7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64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087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30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70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>
                <a:lumMod val="0"/>
                <a:lumOff val="100000"/>
              </a:srgbClr>
            </a:gs>
            <a:gs pos="10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8C49E-25FF-4479-BEF2-164742972E4D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485F5-A050-4F5C-A558-22F7387A1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62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4"/>
          <p:cNvSpPr txBox="1">
            <a:spLocks noGrp="1"/>
          </p:cNvSpPr>
          <p:nvPr>
            <p:ph type="ctrTitle"/>
          </p:nvPr>
        </p:nvSpPr>
        <p:spPr>
          <a:xfrm>
            <a:off x="611188" y="188913"/>
            <a:ext cx="8137276" cy="3744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defRPr/>
            </a:pPr>
            <a:r>
              <a:rPr lang="ru-RU" sz="4900" b="1" kern="0" cap="none" spc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</a:t>
            </a:r>
            <a:endParaRPr lang="ru-RU" sz="4900" b="1" kern="0" cap="none" spc="0" dirty="0" smtClean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defRPr/>
            </a:pPr>
            <a:endParaRPr lang="ru-RU" sz="1800" kern="0" cap="none" spc="0" dirty="0" smtClean="0">
              <a:solidFill>
                <a:srgbClr val="3E3D2D">
                  <a:lumMod val="50000"/>
                </a:srgbClr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ru-RU" sz="2800" kern="0" cap="none" spc="0" dirty="0" smtClean="0">
                <a:solidFill>
                  <a:sysClr val="windowText" lastClr="000000"/>
                </a:solidFill>
              </a:rPr>
              <a:t>Лектор: Красова Елена Викторовна, доцент кафедры мировой экономики и международных отношений, ауд. 1506. Тел.: 240-41-93</a:t>
            </a:r>
            <a:endParaRPr lang="ru-RU" sz="2800" kern="0" cap="none" spc="0" dirty="0">
              <a:solidFill>
                <a:sysClr val="windowText" lastClr="000000"/>
              </a:solidFill>
            </a:endParaRPr>
          </a:p>
        </p:txBody>
      </p:sp>
      <p:sp>
        <p:nvSpPr>
          <p:cNvPr id="5" name="Подзаголовок 4"/>
          <p:cNvSpPr txBox="1">
            <a:spLocks noGrp="1"/>
          </p:cNvSpPr>
          <p:nvPr>
            <p:ph type="subTitle" idx="1"/>
          </p:nvPr>
        </p:nvSpPr>
        <p:spPr>
          <a:xfrm>
            <a:off x="144016" y="3573016"/>
            <a:ext cx="8820472" cy="2952328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6. </a:t>
            </a:r>
            <a:endParaRPr lang="ru-RU" sz="5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Основы теории спроса и предложения</a:t>
            </a:r>
            <a:endParaRPr lang="ru-RU" sz="5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359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16632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темы </a:t>
            </a:r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6: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181" y="1102426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ru-RU" sz="2200" dirty="0"/>
              <a:t>Спрос и величина спроса. Закон спроса. Кривая </a:t>
            </a:r>
            <a:r>
              <a:rPr lang="ru-RU" sz="2200" dirty="0" smtClean="0"/>
              <a:t>спроса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/>
              <a:t>Индивидуальный и рыночный спрос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Неценовые </a:t>
            </a:r>
            <a:r>
              <a:rPr lang="ru-RU" sz="2200" dirty="0"/>
              <a:t>факторы спроса. </a:t>
            </a:r>
            <a:r>
              <a:rPr lang="ru-RU" sz="2200" dirty="0" smtClean="0"/>
              <a:t>Взаимозаменяемые </a:t>
            </a:r>
            <a:r>
              <a:rPr lang="ru-RU" sz="2200" dirty="0"/>
              <a:t>и дополняемые </a:t>
            </a:r>
            <a:r>
              <a:rPr lang="ru-RU" sz="2200" dirty="0" smtClean="0"/>
              <a:t>товары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Предложение </a:t>
            </a:r>
            <a:r>
              <a:rPr lang="ru-RU" sz="2200" dirty="0"/>
              <a:t>и величина предложения. Закон предложения. Кривая </a:t>
            </a:r>
            <a:r>
              <a:rPr lang="ru-RU" sz="2200" dirty="0" smtClean="0"/>
              <a:t>предложения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/>
              <a:t>Индивидуальное и рыночное предложение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Неценовые </a:t>
            </a:r>
            <a:r>
              <a:rPr lang="ru-RU" sz="2200" dirty="0"/>
              <a:t>факторы </a:t>
            </a:r>
            <a:r>
              <a:rPr lang="ru-RU" sz="2200" dirty="0" smtClean="0"/>
              <a:t>предложения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Взаимодействие </a:t>
            </a:r>
            <a:r>
              <a:rPr lang="ru-RU" sz="2200" dirty="0"/>
              <a:t>спроса и предложения. Рыночное равновесие: равновесная цена и равновесное </a:t>
            </a:r>
            <a:r>
              <a:rPr lang="ru-RU" sz="2200" dirty="0" smtClean="0"/>
              <a:t>количество. Функции цены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Устойчивость </a:t>
            </a:r>
            <a:r>
              <a:rPr lang="ru-RU" sz="2200" dirty="0"/>
              <a:t>равновесия. Сдвиг </a:t>
            </a:r>
            <a:r>
              <a:rPr lang="ru-RU" sz="2200" dirty="0" smtClean="0"/>
              <a:t>равновесия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Государственное </a:t>
            </a:r>
            <a:r>
              <a:rPr lang="ru-RU" sz="2200" dirty="0"/>
              <a:t>воздействие на рынок с помощью фиксированных цен. Цены «пола» и цены «потолка</a:t>
            </a:r>
            <a:r>
              <a:rPr lang="ru-RU" sz="2200" dirty="0" smtClean="0"/>
              <a:t>»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Государственное </a:t>
            </a:r>
            <a:r>
              <a:rPr lang="ru-RU" sz="2200" dirty="0"/>
              <a:t>регулирование рынка с помощью налогов и </a:t>
            </a:r>
            <a:r>
              <a:rPr lang="ru-RU" sz="2200" dirty="0" smtClean="0"/>
              <a:t>дотаций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Излишек потребителя, </a:t>
            </a:r>
            <a:r>
              <a:rPr lang="ru-RU" sz="2200" dirty="0"/>
              <a:t>излишек </a:t>
            </a:r>
            <a:r>
              <a:rPr lang="ru-RU" sz="2200" dirty="0" smtClean="0"/>
              <a:t>производителя</a:t>
            </a:r>
            <a:endParaRPr lang="ru-RU" sz="22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08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16632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 – 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181" y="1052736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намерение хозяйствующего субъекта приобрести на рынке определенное благо, подкрепленное </a:t>
            </a:r>
            <a:r>
              <a:rPr lang="ru-RU" sz="2600" dirty="0"/>
              <a:t>денежной </a:t>
            </a:r>
            <a:r>
              <a:rPr lang="ru-RU" sz="2600" dirty="0" smtClean="0"/>
              <a:t>возможностью (платежеспособностью). </a:t>
            </a:r>
          </a:p>
          <a:p>
            <a:endParaRPr lang="ru-RU" sz="1000" dirty="0" smtClean="0"/>
          </a:p>
          <a:p>
            <a:r>
              <a:rPr lang="ru-RU" sz="2600" dirty="0" smtClean="0"/>
              <a:t>Спрос – одна из фундаментальных экономических категорий, отражающее единство потребностей субъекта и возможности их удовлетворения.</a:t>
            </a:r>
          </a:p>
          <a:p>
            <a:endParaRPr lang="ru-RU" sz="1000" dirty="0"/>
          </a:p>
          <a:p>
            <a:r>
              <a:rPr lang="ru-RU" sz="2600" dirty="0" smtClean="0"/>
              <a:t>В экономике спрос исследуется в виде модели, т.е. зависимости величины спроса от многих факторов, главный из которых – цена. </a:t>
            </a:r>
            <a:endParaRPr lang="en-US" sz="2600" dirty="0" smtClean="0"/>
          </a:p>
          <a:p>
            <a:endParaRPr lang="ru-RU" sz="1000" dirty="0" smtClean="0"/>
          </a:p>
          <a:p>
            <a:pPr algn="ctr"/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Qd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f(P)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sz="2600" dirty="0" smtClean="0"/>
              <a:t>где </a:t>
            </a:r>
            <a:r>
              <a:rPr lang="en-US" sz="2600" dirty="0" err="1" smtClean="0"/>
              <a:t>Qd</a:t>
            </a:r>
            <a:r>
              <a:rPr lang="ru-RU" sz="2600" dirty="0" smtClean="0"/>
              <a:t> – величина спроса (</a:t>
            </a:r>
            <a:r>
              <a:rPr lang="en-US" sz="2600" dirty="0" smtClean="0"/>
              <a:t>quantity of demand)</a:t>
            </a:r>
            <a:r>
              <a:rPr lang="ru-RU" sz="2600" dirty="0" smtClean="0"/>
              <a:t>, Р – цена товара</a:t>
            </a:r>
            <a:r>
              <a:rPr lang="en-US" sz="2600" dirty="0" smtClean="0"/>
              <a:t> (price)</a:t>
            </a:r>
            <a:r>
              <a:rPr lang="ru-RU" sz="2600" dirty="0" smtClean="0"/>
              <a:t>.</a:t>
            </a:r>
            <a:endParaRPr lang="ru-RU" sz="2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4027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59888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 и объем (величина) спроса 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89196"/>
            <a:ext cx="8496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</a:t>
            </a:r>
            <a:r>
              <a:rPr lang="ru-RU" sz="2800" dirty="0" smtClean="0"/>
              <a:t> – зависимость между количеством покупаемого товара и его ценой. Задается уравнением функции, может быть представлен в виде таблицы и графически отражается в виде кривой спроса.</a:t>
            </a:r>
          </a:p>
          <a:p>
            <a:endParaRPr lang="ru-RU" sz="2800" dirty="0" smtClean="0"/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(величина) спроса </a:t>
            </a:r>
            <a:r>
              <a:rPr lang="ru-RU" sz="2800" dirty="0" smtClean="0"/>
              <a:t>– количество покупаемого товара при определенной цене. Задается конкретным значением функции при определенном значении цены и графически отражается в виде точки на кривой спроса.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6259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спроса: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80728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Чем выше цена товара, тем меньше объем (величина) спроса на данный товар. И наоборот, чем ниже цена, </a:t>
            </a:r>
            <a:r>
              <a:rPr lang="ru-RU" sz="2800" dirty="0"/>
              <a:t>тем больше объем (величина) спроса на данный </a:t>
            </a:r>
            <a:r>
              <a:rPr lang="ru-RU" sz="2800" dirty="0" smtClean="0"/>
              <a:t>товар. Закон спроса отражает </a:t>
            </a:r>
            <a:r>
              <a:rPr lang="ru-RU" sz="2800" i="1" dirty="0" smtClean="0"/>
              <a:t>обратную</a:t>
            </a:r>
            <a:r>
              <a:rPr lang="ru-RU" sz="2800" dirty="0" smtClean="0"/>
              <a:t> зависимость между ценой товара и объемом (величиной) спроса на товар.</a:t>
            </a:r>
          </a:p>
          <a:p>
            <a:endParaRPr lang="ru-RU" sz="2800" dirty="0"/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спроса </a:t>
            </a:r>
            <a:r>
              <a:rPr lang="ru-RU" sz="2800" dirty="0" smtClean="0"/>
              <a:t>– графическое выражение функции спроса (зависимости количества покупаемого товара от цены товара).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8292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спроса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0321" y="5805264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1) имеет отрицательный наклон;</a:t>
            </a:r>
          </a:p>
          <a:p>
            <a:r>
              <a:rPr lang="ru-RU" sz="2800" dirty="0" smtClean="0"/>
              <a:t>2) имеет форму гиперболы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984830"/>
            <a:ext cx="6264696" cy="463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331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Линейная функция спроса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181" y="836712"/>
            <a:ext cx="8496944" cy="321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используется для упрощения исследования спроса.</a:t>
            </a:r>
          </a:p>
          <a:p>
            <a:r>
              <a:rPr lang="ru-RU" sz="2600" dirty="0" smtClean="0"/>
              <a:t>Имеет вид: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Qd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–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∙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/>
              <a:t> или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= c – (1/b)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∙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Qd</a:t>
            </a: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/>
              <a:t>где </a:t>
            </a:r>
            <a:r>
              <a:rPr lang="en-US" sz="2400" dirty="0" smtClean="0"/>
              <a:t>a </a:t>
            </a:r>
            <a:r>
              <a:rPr lang="en-US" sz="2400" dirty="0"/>
              <a:t>–</a:t>
            </a:r>
            <a:r>
              <a:rPr lang="ru-RU" sz="2400" dirty="0"/>
              <a:t> </a:t>
            </a:r>
            <a:r>
              <a:rPr lang="ru-RU" sz="2400" dirty="0" smtClean="0"/>
              <a:t>величина спроса при нулевой цене (графически это точка </a:t>
            </a:r>
            <a:r>
              <a:rPr lang="ru-RU" sz="2400" dirty="0"/>
              <a:t>пересечения с осью абсцисс </a:t>
            </a:r>
            <a:r>
              <a:rPr lang="en-US" sz="2400" dirty="0" smtClean="0"/>
              <a:t>Q</a:t>
            </a:r>
            <a:r>
              <a:rPr lang="en-US" sz="2400" baseline="-25000" dirty="0" smtClean="0"/>
              <a:t>D</a:t>
            </a:r>
            <a:r>
              <a:rPr lang="ru-RU" sz="2400" dirty="0" smtClean="0"/>
              <a:t>)</a:t>
            </a:r>
            <a:r>
              <a:rPr lang="en-US" sz="2400" dirty="0" smtClean="0"/>
              <a:t>,</a:t>
            </a:r>
            <a:r>
              <a:rPr lang="ru-RU" sz="2400" dirty="0" smtClean="0"/>
              <a:t> с – значение цены при нулевом объеме спроса, </a:t>
            </a:r>
            <a:r>
              <a:rPr lang="en-US" sz="2400" dirty="0" smtClean="0"/>
              <a:t>b</a:t>
            </a:r>
            <a:r>
              <a:rPr lang="ru-RU" sz="2400" dirty="0" smtClean="0"/>
              <a:t> </a:t>
            </a:r>
            <a:r>
              <a:rPr lang="ru-RU" sz="2400" dirty="0"/>
              <a:t>– тангенс угла </a:t>
            </a:r>
            <a:r>
              <a:rPr lang="el-GR" sz="2400" dirty="0" smtClean="0">
                <a:latin typeface="Times New Roman"/>
                <a:cs typeface="Times New Roman"/>
              </a:rPr>
              <a:t>α</a:t>
            </a:r>
            <a:r>
              <a:rPr lang="ru-RU" sz="2400" dirty="0" smtClean="0">
                <a:latin typeface="Times New Roman"/>
                <a:cs typeface="Times New Roman"/>
              </a:rPr>
              <a:t> </a:t>
            </a:r>
            <a:r>
              <a:rPr lang="ru-RU" sz="2400" dirty="0" smtClean="0"/>
              <a:t>наклона линии спроса к вертикальной оси Р.      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0954845"/>
              </p:ext>
            </p:extLst>
          </p:nvPr>
        </p:nvGraphicFramePr>
        <p:xfrm>
          <a:off x="107505" y="4447753"/>
          <a:ext cx="4176463" cy="1141487"/>
        </p:xfrm>
        <a:graphic>
          <a:graphicData uri="http://schemas.openxmlformats.org/drawingml/2006/table">
            <a:tbl>
              <a:tblPr/>
              <a:tblGrid>
                <a:gridCol w="524627"/>
                <a:gridCol w="735235"/>
                <a:gridCol w="756361"/>
                <a:gridCol w="709061"/>
                <a:gridCol w="731099"/>
                <a:gridCol w="720080"/>
              </a:tblGrid>
              <a:tr h="5890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2BEC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2BE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F2BEC"/>
                          </a:solidFill>
                          <a:effectLst/>
                          <a:latin typeface="Arial" charset="0"/>
                        </a:rPr>
                        <a:t>Q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2BE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226616842"/>
              </p:ext>
            </p:extLst>
          </p:nvPr>
        </p:nvGraphicFramePr>
        <p:xfrm>
          <a:off x="4390713" y="39448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Дуга 5"/>
          <p:cNvSpPr/>
          <p:nvPr/>
        </p:nvSpPr>
        <p:spPr>
          <a:xfrm rot="6847921">
            <a:off x="4872310" y="4046927"/>
            <a:ext cx="576064" cy="504056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64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Индивидуальный и рыночный спрос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861629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Индивидуальный спрос </a:t>
            </a:r>
            <a:r>
              <a:rPr lang="ru-RU" sz="2800" dirty="0" smtClean="0"/>
              <a:t>– спрос, предъявляемый отдельным покупателем.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Рыночный спрос </a:t>
            </a:r>
            <a:r>
              <a:rPr lang="ru-RU" sz="2800" dirty="0" smtClean="0"/>
              <a:t>– совокупность (сумма) индивидуальных спросов.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www.bibliotekar.ru/cena-cenoobrazovanie-3/20.files/image00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32" y="3140968"/>
            <a:ext cx="833384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057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Индивидуальный и рыночный спрос 2</a:t>
            </a:r>
            <a:endParaRPr lang="ru-RU" sz="3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 descr="http://economicus.ru/site/grebenikov/E_Micro/chap3/images/ris3_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136" y="4149080"/>
            <a:ext cx="3708787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modern-econ.ru/images/stories/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1" y="979536"/>
            <a:ext cx="8304857" cy="288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372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объема спроса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24275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Спрос не остается неизменным. На него воздействуют факторы: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ценовые</a:t>
            </a:r>
            <a:r>
              <a:rPr lang="ru-RU" sz="2800" dirty="0" smtClean="0"/>
              <a:t> (изменение цены товара);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неценовые</a:t>
            </a:r>
            <a:r>
              <a:rPr lang="ru-RU" sz="2800" dirty="0" smtClean="0"/>
              <a:t> (отличные от цены).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1000" dirty="0" smtClean="0"/>
          </a:p>
          <a:p>
            <a:pPr marL="342900" indent="-342900">
              <a:buFont typeface="Wingdings" pitchFamily="2" charset="2"/>
              <a:buChar char="Ø"/>
            </a:pPr>
            <a:endParaRPr lang="ru-RU" sz="1000" dirty="0"/>
          </a:p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Изменение цены </a:t>
            </a:r>
            <a:r>
              <a:rPr lang="ru-RU" sz="2800" dirty="0" smtClean="0"/>
              <a:t>приводит к изменению объема спроса (не самого спроса!). Графически это отражается в скольжении точки по кривой спроса: изменилась цена </a:t>
            </a:r>
            <a:r>
              <a:rPr lang="ru-RU" sz="2800" dirty="0" smtClean="0">
                <a:cs typeface="Times New Roman"/>
              </a:rPr>
              <a:t>→ изменился объем спроса</a:t>
            </a:r>
            <a:r>
              <a:rPr lang="ru-RU" sz="2800" dirty="0" smtClean="0"/>
              <a:t> (см. график).</a:t>
            </a:r>
          </a:p>
          <a:p>
            <a:endParaRPr lang="ru-RU" sz="2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289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16632"/>
            <a:ext cx="8640960" cy="792088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объема спроса (график)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988" y="1412776"/>
            <a:ext cx="6276372" cy="511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641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57989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спроса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29730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Влияние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неценовых</a:t>
            </a:r>
            <a:r>
              <a:rPr lang="ru-RU" sz="2800" dirty="0" smtClean="0"/>
              <a:t> факторов приводит к изменению самого спроса (самой функции), т.е. объем спроса меняется при постоянных ценах. Графически это отражается в сдвиге кривой спроса.</a:t>
            </a:r>
          </a:p>
          <a:p>
            <a:endParaRPr lang="ru-RU" sz="2800" dirty="0"/>
          </a:p>
          <a:p>
            <a:r>
              <a:rPr lang="ru-RU" sz="2800" dirty="0" smtClean="0"/>
              <a:t>При увеличении спроса кривая сдвигается вправо вверх. При уменьшении спроса кривая сдвигается влево вниз (см. график)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3372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57989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спроса (график)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://modern-econ.ru/images/stories/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7776864" cy="544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63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16632"/>
            <a:ext cx="8640960" cy="1254787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Неценовые факторы изменения спроса (неценовые детерминанты</a:t>
            </a:r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600339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500" dirty="0" smtClean="0"/>
              <a:t>численность и структура (половозрастная, профессиональная) населения;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500" dirty="0" smtClean="0"/>
              <a:t>уровень доходов населения;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500" dirty="0" smtClean="0"/>
              <a:t>вкусы и предпочтения потребителей: мода, воздействие рекламы, традиции в потреблении, приверженность торговой марке, образ жизни и т.д.;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500" dirty="0" smtClean="0"/>
              <a:t>сезонные колебания;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500" dirty="0" smtClean="0"/>
              <a:t>ожидания потребителей: ожидания изменения доходов, инфляционные ожидания;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500" dirty="0" smtClean="0"/>
              <a:t>цены на товары – заменители и товары – </a:t>
            </a:r>
            <a:r>
              <a:rPr lang="ru-RU" sz="2500" dirty="0" err="1" smtClean="0"/>
              <a:t>дополнители</a:t>
            </a:r>
            <a:r>
              <a:rPr lang="ru-RU" sz="2500" dirty="0" smtClean="0"/>
              <a:t>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500" dirty="0" smtClean="0"/>
              <a:t>уровень налогообложения потребителей (все виды налогов, уплачиваемых потребителями).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387397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16633"/>
            <a:ext cx="8640960" cy="792088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Взаимозаменяемые товары –  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891292"/>
            <a:ext cx="885698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субституты – товары</a:t>
            </a:r>
            <a:r>
              <a:rPr lang="ru-RU" sz="2600" dirty="0"/>
              <a:t>, способные в определенной степени заменять друг друга благодаря тому, что выполняют аналогичные функции, удовлетворяют те же потребности. Например, мясо </a:t>
            </a:r>
            <a:r>
              <a:rPr lang="ru-RU" sz="2600" dirty="0" smtClean="0"/>
              <a:t>можно </a:t>
            </a:r>
            <a:r>
              <a:rPr lang="ru-RU" sz="2600" dirty="0"/>
              <a:t>заменить </a:t>
            </a:r>
            <a:r>
              <a:rPr lang="ru-RU" sz="2600" dirty="0" smtClean="0"/>
              <a:t>рыбой, </a:t>
            </a:r>
            <a:r>
              <a:rPr lang="ru-RU" sz="2600" dirty="0"/>
              <a:t>фрукты - </a:t>
            </a:r>
            <a:r>
              <a:rPr lang="ru-RU" sz="2600" dirty="0" smtClean="0"/>
              <a:t>ягодами. При </a:t>
            </a:r>
            <a:r>
              <a:rPr lang="ru-RU" sz="2600" dirty="0"/>
              <a:t>повышении цены на один из таких товаров растет </a:t>
            </a:r>
            <a:r>
              <a:rPr lang="ru-RU" sz="2600" dirty="0" smtClean="0"/>
              <a:t>спрос на другой товар, его заменяющий.</a:t>
            </a:r>
          </a:p>
          <a:p>
            <a:endParaRPr lang="ru-RU" sz="2400" dirty="0" smtClean="0"/>
          </a:p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Дополняемые товары – </a:t>
            </a:r>
          </a:p>
          <a:p>
            <a:r>
              <a:rPr lang="ru-RU" sz="2600" dirty="0" smtClean="0"/>
              <a:t>– комплементы – это товары, потребительские свойства которых дополняют </a:t>
            </a:r>
            <a:r>
              <a:rPr lang="ru-RU" sz="2600" dirty="0"/>
              <a:t>друг друга </a:t>
            </a:r>
            <a:r>
              <a:rPr lang="ru-RU" sz="2600" dirty="0" smtClean="0"/>
              <a:t>в рамках удовлетворения какой-либо одной потребности. При </a:t>
            </a:r>
            <a:r>
              <a:rPr lang="ru-RU" sz="2600" dirty="0"/>
              <a:t>повышении цены на один из таких товаров </a:t>
            </a:r>
            <a:r>
              <a:rPr lang="ru-RU" sz="2600" dirty="0" smtClean="0"/>
              <a:t>падает </a:t>
            </a:r>
            <a:r>
              <a:rPr lang="ru-RU" sz="2600" dirty="0"/>
              <a:t>спрос </a:t>
            </a:r>
            <a:r>
              <a:rPr lang="ru-RU" sz="2600" dirty="0" smtClean="0"/>
              <a:t>и на </a:t>
            </a:r>
            <a:r>
              <a:rPr lang="ru-RU" sz="2600" dirty="0"/>
              <a:t>другой товар, его </a:t>
            </a:r>
            <a:r>
              <a:rPr lang="ru-RU" sz="2600" dirty="0" smtClean="0"/>
              <a:t>дополняющий.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559420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16633"/>
            <a:ext cx="8640960" cy="936104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Предложение – 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0181" y="1052736"/>
            <a:ext cx="849694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намерение производителя (продавца) предоставить на продажу на рынке произведенное благо. </a:t>
            </a:r>
          </a:p>
          <a:p>
            <a:endParaRPr lang="ru-RU" sz="1000" dirty="0" smtClean="0"/>
          </a:p>
          <a:p>
            <a:r>
              <a:rPr lang="ru-RU" sz="2600" dirty="0" smtClean="0"/>
              <a:t>Объем предложения зависит от объема производства (объема используемых ресурсов), но не совпадает с ним.</a:t>
            </a:r>
          </a:p>
          <a:p>
            <a:endParaRPr lang="ru-RU" sz="1000" dirty="0"/>
          </a:p>
          <a:p>
            <a:r>
              <a:rPr lang="ru-RU" sz="2600" dirty="0" smtClean="0"/>
              <a:t>В экономике предложение исследуется в виде модели, т.е. зависимости величины предложения от многих факторов, главный из которых – цена. </a:t>
            </a:r>
            <a:endParaRPr lang="en-US" sz="2600" dirty="0" smtClean="0"/>
          </a:p>
          <a:p>
            <a:endParaRPr lang="ru-RU" sz="1000" dirty="0" smtClean="0"/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 = f(P)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endParaRPr lang="en-US" sz="1000" dirty="0" smtClean="0"/>
          </a:p>
          <a:p>
            <a:r>
              <a:rPr lang="ru-RU" sz="2600" dirty="0" smtClean="0"/>
              <a:t>где </a:t>
            </a:r>
            <a:r>
              <a:rPr lang="en-US" sz="2600" dirty="0" smtClean="0"/>
              <a:t>Qs</a:t>
            </a:r>
            <a:r>
              <a:rPr lang="ru-RU" sz="2600" dirty="0" smtClean="0"/>
              <a:t> – величина спроса (</a:t>
            </a:r>
            <a:r>
              <a:rPr lang="en-US" sz="2600" dirty="0" smtClean="0"/>
              <a:t>quantity of supply)</a:t>
            </a:r>
            <a:r>
              <a:rPr lang="ru-RU" sz="2600" dirty="0" smtClean="0"/>
              <a:t>, Р – цена товара</a:t>
            </a:r>
            <a:r>
              <a:rPr lang="en-US" sz="2600" dirty="0" smtClean="0"/>
              <a:t> (price)</a:t>
            </a:r>
            <a:r>
              <a:rPr lang="ru-RU" sz="2600" dirty="0" smtClean="0"/>
              <a:t>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502284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074" y="116632"/>
            <a:ext cx="8640960" cy="1108872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Предложение и объем (величина) предложения 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77228"/>
            <a:ext cx="8496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Предложение</a:t>
            </a:r>
            <a:r>
              <a:rPr lang="ru-RU" sz="2800" dirty="0" smtClean="0"/>
              <a:t> – зависимость между количеством предлагаемого товара и его ценой. Задается уравнением функции, может быть представлено в виде таблицы и графически отражается в виде кривой предложения.</a:t>
            </a:r>
          </a:p>
          <a:p>
            <a:endParaRPr lang="ru-RU" sz="2800" dirty="0" smtClean="0"/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(величина) предложения </a:t>
            </a:r>
            <a:r>
              <a:rPr lang="ru-RU" sz="2800" dirty="0" smtClean="0"/>
              <a:t>– количество предлагаемого товара при определенной цене. Задается конкретным значением функции при определенном значении цены и графически отражается в виде точки на кривой предложения.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3961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предложения: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16027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Чем выше цена товара, тем больше объем (величина) предложения данного товара. И наоборот, чем ниже цена, </a:t>
            </a:r>
            <a:r>
              <a:rPr lang="ru-RU" sz="2800" dirty="0"/>
              <a:t>тем </a:t>
            </a:r>
            <a:r>
              <a:rPr lang="ru-RU" sz="2800" dirty="0" smtClean="0"/>
              <a:t>меньше </a:t>
            </a:r>
            <a:r>
              <a:rPr lang="ru-RU" sz="2800" dirty="0"/>
              <a:t>объем (величина) </a:t>
            </a:r>
            <a:r>
              <a:rPr lang="ru-RU" sz="2800" dirty="0" smtClean="0"/>
              <a:t>предложения данного товара. Закон предложения отражает </a:t>
            </a:r>
            <a:r>
              <a:rPr lang="ru-RU" sz="2800" i="1" dirty="0" smtClean="0"/>
              <a:t>прямую</a:t>
            </a:r>
            <a:r>
              <a:rPr lang="ru-RU" sz="2800" dirty="0" smtClean="0"/>
              <a:t> зависимость между ценой товара и объемом (величиной) предложения товара.</a:t>
            </a:r>
          </a:p>
          <a:p>
            <a:endParaRPr lang="ru-RU" sz="2800" dirty="0"/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предложения </a:t>
            </a:r>
            <a:r>
              <a:rPr lang="ru-RU" sz="2800" dirty="0" smtClean="0"/>
              <a:t>– графическое выражение функции предложения (зависимости количества предлагаемого товара от цены товара).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6344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предложения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0321" y="5805264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1) имеет положительный наклон;</a:t>
            </a:r>
          </a:p>
          <a:p>
            <a:r>
              <a:rPr lang="ru-RU" sz="2800" dirty="0" smtClean="0"/>
              <a:t>2) имеет форму гиперболы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44339"/>
            <a:ext cx="6012011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682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45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Линейная функция предложения </a:t>
            </a:r>
            <a:endParaRPr lang="ru-RU" sz="45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181" y="836712"/>
            <a:ext cx="8496944" cy="335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используется для упрощения исследования предложения.</a:t>
            </a:r>
          </a:p>
          <a:p>
            <a:r>
              <a:rPr lang="ru-RU" sz="2600" dirty="0" smtClean="0"/>
              <a:t>Имеет вид: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Qs=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∙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/>
              <a:t> или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=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+ (1/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b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)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∙Qs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ru-RU" sz="1000" dirty="0" smtClean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dirty="0" smtClean="0"/>
              <a:t>где </a:t>
            </a:r>
            <a:r>
              <a:rPr lang="en-US" sz="2400" dirty="0" smtClean="0"/>
              <a:t>a </a:t>
            </a:r>
            <a:r>
              <a:rPr lang="en-US" sz="2400" dirty="0"/>
              <a:t>–</a:t>
            </a:r>
            <a:r>
              <a:rPr lang="ru-RU" sz="2400" dirty="0"/>
              <a:t> </a:t>
            </a:r>
            <a:r>
              <a:rPr lang="ru-RU" sz="2400" dirty="0" smtClean="0"/>
              <a:t>объем предложения при нулевой цене (графически это точка </a:t>
            </a:r>
            <a:r>
              <a:rPr lang="ru-RU" sz="2400" dirty="0"/>
              <a:t>пересечения с осью абсцисс </a:t>
            </a:r>
            <a:r>
              <a:rPr lang="en-US" sz="2400" dirty="0" smtClean="0"/>
              <a:t>Qs</a:t>
            </a:r>
            <a:r>
              <a:rPr lang="ru-RU" sz="2400" dirty="0" smtClean="0"/>
              <a:t>)</a:t>
            </a:r>
            <a:r>
              <a:rPr lang="en-US" sz="2400" dirty="0" smtClean="0"/>
              <a:t>,</a:t>
            </a:r>
            <a:r>
              <a:rPr lang="ru-RU" sz="2400" dirty="0" smtClean="0"/>
              <a:t> с – значение цены при нулевом объеме предложения, </a:t>
            </a:r>
            <a:r>
              <a:rPr lang="en-US" sz="2400" dirty="0" smtClean="0"/>
              <a:t>b</a:t>
            </a:r>
            <a:r>
              <a:rPr lang="ru-RU" sz="2400" dirty="0" smtClean="0"/>
              <a:t> </a:t>
            </a:r>
            <a:r>
              <a:rPr lang="ru-RU" sz="2400" dirty="0"/>
              <a:t>– тангенс угла </a:t>
            </a:r>
            <a:r>
              <a:rPr lang="el-GR" sz="2400" dirty="0" smtClean="0">
                <a:latin typeface="Times New Roman"/>
                <a:cs typeface="Times New Roman"/>
              </a:rPr>
              <a:t>α</a:t>
            </a:r>
            <a:r>
              <a:rPr lang="ru-RU" sz="2400" dirty="0" smtClean="0">
                <a:latin typeface="Times New Roman"/>
                <a:cs typeface="Times New Roman"/>
              </a:rPr>
              <a:t> </a:t>
            </a:r>
            <a:r>
              <a:rPr lang="ru-RU" sz="2400" dirty="0" smtClean="0"/>
              <a:t>наклона линии предложения к вертикальной оси Р.      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Дуга 5"/>
          <p:cNvSpPr/>
          <p:nvPr/>
        </p:nvSpPr>
        <p:spPr>
          <a:xfrm rot="21362606">
            <a:off x="4412781" y="5919915"/>
            <a:ext cx="576064" cy="504056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87" y="4220905"/>
            <a:ext cx="2664296" cy="244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8159353"/>
              </p:ext>
            </p:extLst>
          </p:nvPr>
        </p:nvGraphicFramePr>
        <p:xfrm>
          <a:off x="3779912" y="4136801"/>
          <a:ext cx="4680521" cy="2613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788024" y="5544234"/>
            <a:ext cx="4720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500" b="1" dirty="0" smtClean="0">
                <a:latin typeface="Times New Roman"/>
                <a:cs typeface="Times New Roman"/>
              </a:rPr>
              <a:t>α</a:t>
            </a: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271690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-27384"/>
            <a:ext cx="8640960" cy="720080"/>
          </a:xfrm>
        </p:spPr>
        <p:txBody>
          <a:bodyPr>
            <a:noAutofit/>
          </a:bodyPr>
          <a:lstStyle/>
          <a:p>
            <a:pPr algn="l"/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Индивидуальное и рыночное предложение </a:t>
            </a:r>
            <a:endParaRPr lang="ru-RU" sz="3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861629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Индивидуальное предложение </a:t>
            </a:r>
            <a:r>
              <a:rPr lang="ru-RU" sz="2800" dirty="0" smtClean="0"/>
              <a:t>– предложение отдельного производителя.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Рыночное предложение </a:t>
            </a:r>
            <a:r>
              <a:rPr lang="ru-RU" sz="2800" dirty="0" smtClean="0"/>
              <a:t>– совокупность (сумма) индивидуальных предложений данного товара.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4" name="Picture 4" descr="http://de.ifmo.ru/bk_netra/image.php?img=ch2%5Cpic27.gif&amp;bn=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799288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446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44624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объема предложения 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24275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Предложение не остается неизменным. На него воздействуют факторы: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ценовые</a:t>
            </a:r>
            <a:r>
              <a:rPr lang="ru-RU" sz="2800" dirty="0" smtClean="0"/>
              <a:t> (изменение цены товара);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неценовые</a:t>
            </a:r>
            <a:r>
              <a:rPr lang="ru-RU" sz="2800" dirty="0" smtClean="0"/>
              <a:t> (отличные от цены).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1000" dirty="0" smtClean="0"/>
          </a:p>
          <a:p>
            <a:pPr marL="342900" indent="-342900">
              <a:buFont typeface="Wingdings" pitchFamily="2" charset="2"/>
              <a:buChar char="Ø"/>
            </a:pPr>
            <a:endParaRPr lang="ru-RU" sz="1000" dirty="0"/>
          </a:p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Изменение цены </a:t>
            </a:r>
            <a:r>
              <a:rPr lang="ru-RU" sz="2800" dirty="0" smtClean="0"/>
              <a:t>приводит к изменению объема предложения (не самого предложения!). Графически это отражается в скольжении точки по кривой предложения: изменилась цена </a:t>
            </a:r>
            <a:r>
              <a:rPr lang="ru-RU" sz="2800" dirty="0" smtClean="0">
                <a:cs typeface="Times New Roman"/>
              </a:rPr>
              <a:t>→ изменился объем предложения</a:t>
            </a:r>
            <a:r>
              <a:rPr lang="ru-RU" sz="2800" dirty="0" smtClean="0"/>
              <a:t> (см. график).</a:t>
            </a:r>
          </a:p>
          <a:p>
            <a:endParaRPr lang="ru-RU" sz="2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3215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-27384"/>
            <a:ext cx="8834307" cy="792088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объема предложения (график)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24744"/>
            <a:ext cx="6300043" cy="538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075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81" y="157989"/>
            <a:ext cx="8640960" cy="822739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предложения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29730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Влияние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неценовых</a:t>
            </a:r>
            <a:r>
              <a:rPr lang="ru-RU" sz="2800" dirty="0" smtClean="0"/>
              <a:t> факторов приводит к изменению самого предложения (самой функции), т.е. объем предложения меняется при постоянных ценах. Графически это отражается в сдвиге кривой предложения.</a:t>
            </a:r>
          </a:p>
          <a:p>
            <a:endParaRPr lang="ru-RU" sz="2800" dirty="0"/>
          </a:p>
          <a:p>
            <a:r>
              <a:rPr lang="ru-RU" sz="2800" dirty="0" smtClean="0"/>
              <a:t>При увеличении предложения кривая сдвигается вправо вниз. При уменьшении предложения кривая сдвигается влево вверх (см. график)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0102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85981"/>
            <a:ext cx="8978323" cy="822739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предложения (график)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http://modern-econ.ru/images/stories/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34481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1573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924" y="59130"/>
            <a:ext cx="9037579" cy="1254787"/>
          </a:xfrm>
        </p:spPr>
        <p:txBody>
          <a:bodyPr>
            <a:noAutofit/>
          </a:bodyPr>
          <a:lstStyle/>
          <a:p>
            <a:pPr algn="l"/>
            <a:r>
              <a:rPr lang="ru-RU" sz="35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Неценовые факторы изменения предложения  (неценовые детерминанты):</a:t>
            </a:r>
            <a:endParaRPr lang="ru-RU" sz="35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487681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600" dirty="0" smtClean="0"/>
              <a:t>цены на ресурсы, в том числе транспортные тарифы, тарифы за электроэнергию, цены на бензин, % по кредиту, арендная плата и т.д.;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600" dirty="0" smtClean="0"/>
              <a:t>уровень технологии;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600" dirty="0" smtClean="0"/>
              <a:t>уровень налогообложения (налог на прибыль) и субсидирования (дотаций);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600" dirty="0" smtClean="0"/>
              <a:t>ожидания производителей: ожидаемая норма прибыли, инфляционные ожидания;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600" dirty="0" smtClean="0"/>
              <a:t>цены на другие товары (конкуренты и </a:t>
            </a:r>
            <a:r>
              <a:rPr lang="ru-RU" sz="2600" dirty="0" err="1" smtClean="0"/>
              <a:t>дополнители</a:t>
            </a:r>
            <a:r>
              <a:rPr lang="ru-RU" sz="2600" dirty="0" smtClean="0"/>
              <a:t>);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600" dirty="0" smtClean="0"/>
              <a:t>объем импортных закупок;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ru-RU" sz="2600" dirty="0" smtClean="0"/>
              <a:t>политика государства в части стимулирования </a:t>
            </a:r>
            <a:r>
              <a:rPr lang="ru-RU" sz="2600" dirty="0"/>
              <a:t>развития малого бизнеса, поддержки отдельных </a:t>
            </a:r>
            <a:r>
              <a:rPr lang="ru-RU" sz="2600" dirty="0" smtClean="0"/>
              <a:t>отраслей.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854475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925" y="59131"/>
            <a:ext cx="8389508" cy="921598"/>
          </a:xfrm>
        </p:spPr>
        <p:txBody>
          <a:bodyPr>
            <a:noAutofit/>
          </a:bodyPr>
          <a:lstStyle/>
          <a:p>
            <a:pPr algn="l"/>
            <a:r>
              <a:rPr lang="ru-RU" sz="5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Рыночное равновесие – 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24744"/>
            <a:ext cx="849694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это ситуация на рынке, когда объем спроса равен объему предложения:</a:t>
            </a:r>
          </a:p>
          <a:p>
            <a:pPr algn="ctr"/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Qd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Qs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1000" dirty="0"/>
          </a:p>
          <a:p>
            <a:pPr algn="just"/>
            <a:r>
              <a:rPr lang="ru-RU" sz="2400" dirty="0" smtClean="0"/>
              <a:t>Равновесие характеризуется следующими параметрами:</a:t>
            </a:r>
          </a:p>
          <a:p>
            <a:pPr algn="just"/>
            <a:endParaRPr lang="ru-RU" sz="1000" dirty="0" smtClean="0"/>
          </a:p>
          <a:p>
            <a:pPr marL="457200" indent="-457200" algn="just">
              <a:buBlip>
                <a:blip r:embed="rId3"/>
              </a:buBlip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равновесным количеством</a:t>
            </a:r>
            <a:r>
              <a:rPr lang="ru-RU" sz="2400" dirty="0" smtClean="0"/>
              <a:t>, т.е. таким количеством товара, которое хотят и могут купить потребители и хотят и могут предложить производители при данной цене;</a:t>
            </a:r>
          </a:p>
          <a:p>
            <a:pPr marL="457200" indent="-457200" algn="just">
              <a:buBlip>
                <a:blip r:embed="rId3"/>
              </a:buBlip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равновесной ценой</a:t>
            </a:r>
            <a:r>
              <a:rPr lang="ru-RU" sz="2400" dirty="0" smtClean="0"/>
              <a:t>, т.е. ценой, при которой количество запрашиваемого товара равно количеству предлагаемого на рынок товара.</a:t>
            </a:r>
          </a:p>
          <a:p>
            <a:pPr algn="just"/>
            <a:endParaRPr lang="ru-RU" sz="1000" dirty="0" smtClean="0"/>
          </a:p>
          <a:p>
            <a:pPr algn="just"/>
            <a:r>
              <a:rPr lang="ru-RU" sz="2400" dirty="0" smtClean="0"/>
              <a:t>Состояние равновесие – отражение регулирующей сущности рынка, эффективности его функционирования.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397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925" y="59131"/>
            <a:ext cx="8389508" cy="9215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Рыночное равновесие (график) 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55576" y="1220070"/>
            <a:ext cx="7849869" cy="4945234"/>
            <a:chOff x="827584" y="1052736"/>
            <a:chExt cx="7849869" cy="4945234"/>
          </a:xfrm>
        </p:grpSpPr>
        <p:grpSp>
          <p:nvGrpSpPr>
            <p:cNvPr id="25604" name="Группа 36"/>
            <p:cNvGrpSpPr>
              <a:grpSpLocks/>
            </p:cNvGrpSpPr>
            <p:nvPr/>
          </p:nvGrpSpPr>
          <p:grpSpPr bwMode="auto">
            <a:xfrm>
              <a:off x="1150938" y="1466220"/>
              <a:ext cx="6553200" cy="4298371"/>
              <a:chOff x="1583668" y="1316621"/>
              <a:chExt cx="6228692" cy="3849385"/>
            </a:xfrm>
          </p:grpSpPr>
          <p:sp>
            <p:nvSpPr>
              <p:cNvPr id="25605" name="AutoShape 31"/>
              <p:cNvSpPr>
                <a:spLocks noChangeAspect="1" noChangeArrowheads="1" noTextEdit="1"/>
              </p:cNvSpPr>
              <p:nvPr/>
            </p:nvSpPr>
            <p:spPr bwMode="auto">
              <a:xfrm>
                <a:off x="1583668" y="1448780"/>
                <a:ext cx="6228692" cy="3717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6" name="Line 30"/>
              <p:cNvSpPr>
                <a:spLocks noChangeShapeType="1"/>
              </p:cNvSpPr>
              <p:nvPr/>
            </p:nvSpPr>
            <p:spPr bwMode="auto">
              <a:xfrm flipH="1" flipV="1">
                <a:off x="2699792" y="1484784"/>
                <a:ext cx="35979" cy="331236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7" name="Line 29"/>
              <p:cNvSpPr>
                <a:spLocks noChangeShapeType="1"/>
              </p:cNvSpPr>
              <p:nvPr/>
            </p:nvSpPr>
            <p:spPr bwMode="auto">
              <a:xfrm flipV="1">
                <a:off x="2735796" y="4797152"/>
                <a:ext cx="4376111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8" name="Arc 28"/>
              <p:cNvSpPr>
                <a:spLocks/>
              </p:cNvSpPr>
              <p:nvPr/>
            </p:nvSpPr>
            <p:spPr bwMode="auto">
              <a:xfrm flipV="1">
                <a:off x="3239852" y="1556792"/>
                <a:ext cx="3132348" cy="2518788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12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9" name="Arc 27"/>
              <p:cNvSpPr>
                <a:spLocks/>
              </p:cNvSpPr>
              <p:nvPr/>
            </p:nvSpPr>
            <p:spPr bwMode="auto">
              <a:xfrm rot="10215508">
                <a:off x="3613895" y="1316621"/>
                <a:ext cx="2946656" cy="2970038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12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16" name="Line 19"/>
              <p:cNvSpPr>
                <a:spLocks noChangeShapeType="1"/>
              </p:cNvSpPr>
              <p:nvPr/>
            </p:nvSpPr>
            <p:spPr bwMode="auto">
              <a:xfrm>
                <a:off x="2735796" y="3681028"/>
                <a:ext cx="2133087" cy="123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17" name="Line 18"/>
              <p:cNvSpPr>
                <a:spLocks noChangeShapeType="1"/>
              </p:cNvSpPr>
              <p:nvPr/>
            </p:nvSpPr>
            <p:spPr bwMode="auto">
              <a:xfrm flipH="1">
                <a:off x="4896035" y="3717032"/>
                <a:ext cx="1" cy="108012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" name="Прямоугольник 21"/>
            <p:cNvSpPr/>
            <p:nvPr/>
          </p:nvSpPr>
          <p:spPr>
            <a:xfrm>
              <a:off x="827584" y="1052736"/>
              <a:ext cx="158417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Р, руб. 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7020272" y="4972450"/>
              <a:ext cx="165718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шт. 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275125" y="5290084"/>
              <a:ext cx="94809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en-US" sz="3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644724" y="3704174"/>
              <a:ext cx="67480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</a:t>
              </a:r>
              <a:r>
                <a:rPr lang="en-US" sz="3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6228184" y="1424970"/>
              <a:ext cx="6732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427538" y="3412193"/>
              <a:ext cx="54971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275028" y="3861048"/>
              <a:ext cx="6732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684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924" y="-27384"/>
            <a:ext cx="8796889" cy="777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цены в рыночной экономике:</a:t>
            </a:r>
            <a:endParaRPr lang="ru-RU" sz="3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9512" y="764704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измерительная</a:t>
            </a:r>
            <a:r>
              <a:rPr lang="ru-RU" sz="2400" dirty="0" smtClean="0"/>
              <a:t>: измеряет стоимость товара и сравнивает ее со стоимостью других товаров;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уравновешивающая</a:t>
            </a:r>
            <a:r>
              <a:rPr lang="ru-RU" sz="2400" dirty="0" smtClean="0"/>
              <a:t>: является инструментом установления рыночного равновесия, преодоления товарного дефицита и затоваривания;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информационная</a:t>
            </a:r>
            <a:r>
              <a:rPr lang="ru-RU" sz="2400" dirty="0" smtClean="0"/>
              <a:t>: служит основанием для принятия хозяйствующими субъектами экономических решений;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направляющая (регулирующая)</a:t>
            </a:r>
            <a:r>
              <a:rPr lang="ru-RU" sz="2400" dirty="0" smtClean="0"/>
              <a:t>: направляет рыночные капиталы на рынки с высоким потенциалом (спросом);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стимулирующая</a:t>
            </a:r>
            <a:r>
              <a:rPr lang="ru-RU" sz="2400" dirty="0" smtClean="0"/>
              <a:t>: побуждает фирмы к повышению эффективности производства и управления;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учетная</a:t>
            </a:r>
            <a:r>
              <a:rPr lang="ru-RU" sz="2400" dirty="0" smtClean="0"/>
              <a:t>: позволяет контролировать и вести бухгалтерский учет в фирмах;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распределительная</a:t>
            </a:r>
            <a:r>
              <a:rPr lang="ru-RU" sz="2400" dirty="0" smtClean="0"/>
              <a:t>: осуществляет распределение ресурсов и готовой продукции между хозяйствующими субъектами в соответствии с их платежеспособностью.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8498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925" y="4716"/>
            <a:ext cx="8389508" cy="133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Излишек на рынке – </a:t>
            </a:r>
          </a:p>
          <a:p>
            <a:pPr algn="l"/>
            <a:r>
              <a:rPr lang="ru-RU" sz="2600" dirty="0" smtClean="0"/>
              <a:t>превышение объема предложения над объемом спроса в результате установления цены выше равновесной.</a:t>
            </a:r>
            <a:endParaRPr lang="ru-RU" sz="2600" dirty="0"/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22531" y="1722696"/>
            <a:ext cx="7849869" cy="4946664"/>
            <a:chOff x="755576" y="1220070"/>
            <a:chExt cx="7849869" cy="4946664"/>
          </a:xfrm>
        </p:grpSpPr>
        <p:grpSp>
          <p:nvGrpSpPr>
            <p:cNvPr id="25604" name="Группа 36"/>
            <p:cNvGrpSpPr>
              <a:grpSpLocks/>
            </p:cNvGrpSpPr>
            <p:nvPr/>
          </p:nvGrpSpPr>
          <p:grpSpPr bwMode="auto">
            <a:xfrm>
              <a:off x="1078930" y="1633554"/>
              <a:ext cx="6553200" cy="4298371"/>
              <a:chOff x="1583668" y="1316621"/>
              <a:chExt cx="6228692" cy="3849385"/>
            </a:xfrm>
          </p:grpSpPr>
          <p:sp>
            <p:nvSpPr>
              <p:cNvPr id="25605" name="AutoShape 31"/>
              <p:cNvSpPr>
                <a:spLocks noChangeAspect="1" noChangeArrowheads="1" noTextEdit="1"/>
              </p:cNvSpPr>
              <p:nvPr/>
            </p:nvSpPr>
            <p:spPr bwMode="auto">
              <a:xfrm>
                <a:off x="1583668" y="1448780"/>
                <a:ext cx="6228692" cy="3717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6" name="Line 30"/>
              <p:cNvSpPr>
                <a:spLocks noChangeShapeType="1"/>
              </p:cNvSpPr>
              <p:nvPr/>
            </p:nvSpPr>
            <p:spPr bwMode="auto">
              <a:xfrm flipH="1" flipV="1">
                <a:off x="2699792" y="1484784"/>
                <a:ext cx="35979" cy="331236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7" name="Line 29"/>
              <p:cNvSpPr>
                <a:spLocks noChangeShapeType="1"/>
              </p:cNvSpPr>
              <p:nvPr/>
            </p:nvSpPr>
            <p:spPr bwMode="auto">
              <a:xfrm flipV="1">
                <a:off x="2735796" y="4797152"/>
                <a:ext cx="4376111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8" name="Arc 28"/>
              <p:cNvSpPr>
                <a:spLocks/>
              </p:cNvSpPr>
              <p:nvPr/>
            </p:nvSpPr>
            <p:spPr bwMode="auto">
              <a:xfrm flipV="1">
                <a:off x="3239852" y="1556792"/>
                <a:ext cx="3132348" cy="2518788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12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9" name="Arc 27"/>
              <p:cNvSpPr>
                <a:spLocks/>
              </p:cNvSpPr>
              <p:nvPr/>
            </p:nvSpPr>
            <p:spPr bwMode="auto">
              <a:xfrm rot="10215508">
                <a:off x="3613895" y="1316621"/>
                <a:ext cx="2946656" cy="2970038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12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16" name="Line 19"/>
              <p:cNvSpPr>
                <a:spLocks noChangeShapeType="1"/>
              </p:cNvSpPr>
              <p:nvPr/>
            </p:nvSpPr>
            <p:spPr bwMode="auto">
              <a:xfrm>
                <a:off x="2735796" y="3681028"/>
                <a:ext cx="2133087" cy="123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17" name="Line 18"/>
              <p:cNvSpPr>
                <a:spLocks noChangeShapeType="1"/>
              </p:cNvSpPr>
              <p:nvPr/>
            </p:nvSpPr>
            <p:spPr bwMode="auto">
              <a:xfrm flipH="1">
                <a:off x="4896035" y="3717032"/>
                <a:ext cx="1" cy="108012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" name="Прямоугольник 21"/>
            <p:cNvSpPr/>
            <p:nvPr/>
          </p:nvSpPr>
          <p:spPr>
            <a:xfrm>
              <a:off x="755576" y="1220070"/>
              <a:ext cx="158417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Р, руб. 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948264" y="5139784"/>
              <a:ext cx="165718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шт. 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203117" y="5457418"/>
              <a:ext cx="94809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en-US" sz="3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572716" y="3871508"/>
              <a:ext cx="67480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</a:t>
              </a:r>
              <a:r>
                <a:rPr lang="en-US" sz="3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6156176" y="1592304"/>
              <a:ext cx="6732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355530" y="3579527"/>
              <a:ext cx="54971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203020" y="4028382"/>
              <a:ext cx="6732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2291083" y="3081486"/>
              <a:ext cx="1091211" cy="0"/>
            </a:xfrm>
            <a:prstGeom prst="line">
              <a:avLst/>
            </a:prstGeom>
            <a:ln w="381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5796136" y="3068960"/>
              <a:ext cx="0" cy="2451088"/>
            </a:xfrm>
            <a:prstGeom prst="line">
              <a:avLst/>
            </a:prstGeom>
            <a:ln w="381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3382294" y="3067691"/>
              <a:ext cx="0" cy="2451088"/>
            </a:xfrm>
            <a:prstGeom prst="line">
              <a:avLst/>
            </a:prstGeom>
            <a:ln w="381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рямоугольник 28"/>
            <p:cNvSpPr/>
            <p:nvPr/>
          </p:nvSpPr>
          <p:spPr>
            <a:xfrm>
              <a:off x="3000634" y="5458848"/>
              <a:ext cx="84813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en-US" sz="3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691680" y="2722333"/>
              <a:ext cx="557688" cy="7786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5553381" y="5444892"/>
              <a:ext cx="74681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en-US" sz="3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3382294" y="3068960"/>
              <a:ext cx="2413842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2101051" y="1484784"/>
            <a:ext cx="6863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Величина излишка =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 -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Qd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020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925" y="4716"/>
            <a:ext cx="8389508" cy="133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Дефицит на рынке – </a:t>
            </a:r>
          </a:p>
          <a:p>
            <a:pPr algn="l"/>
            <a:r>
              <a:rPr lang="ru-RU" sz="2600" dirty="0" smtClean="0"/>
              <a:t>превышение объема спроса над объемом предложения  в результате установления цены ниже равновесной.</a:t>
            </a:r>
            <a:endParaRPr lang="ru-RU" sz="2600" dirty="0"/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3557" y="1430308"/>
            <a:ext cx="6863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Величина дефицит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Qd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Qs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600" name="Группа 25599"/>
          <p:cNvGrpSpPr/>
          <p:nvPr/>
        </p:nvGrpSpPr>
        <p:grpSpPr>
          <a:xfrm>
            <a:off x="273835" y="1753822"/>
            <a:ext cx="7898565" cy="4946664"/>
            <a:chOff x="273835" y="1722696"/>
            <a:chExt cx="7898565" cy="4946664"/>
          </a:xfrm>
        </p:grpSpPr>
        <p:grpSp>
          <p:nvGrpSpPr>
            <p:cNvPr id="25604" name="Группа 36"/>
            <p:cNvGrpSpPr>
              <a:grpSpLocks/>
            </p:cNvGrpSpPr>
            <p:nvPr/>
          </p:nvGrpSpPr>
          <p:grpSpPr bwMode="auto">
            <a:xfrm>
              <a:off x="645885" y="2283753"/>
              <a:ext cx="6553200" cy="4150798"/>
              <a:chOff x="1666175" y="1448780"/>
              <a:chExt cx="6553200" cy="3717226"/>
            </a:xfrm>
          </p:grpSpPr>
          <p:sp>
            <p:nvSpPr>
              <p:cNvPr id="25605" name="AutoShape 31"/>
              <p:cNvSpPr>
                <a:spLocks noChangeAspect="1" noChangeArrowheads="1" noTextEdit="1"/>
              </p:cNvSpPr>
              <p:nvPr/>
            </p:nvSpPr>
            <p:spPr bwMode="auto">
              <a:xfrm>
                <a:off x="1666175" y="1448780"/>
                <a:ext cx="6553200" cy="3717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6" name="Line 30"/>
              <p:cNvSpPr>
                <a:spLocks noChangeShapeType="1"/>
              </p:cNvSpPr>
              <p:nvPr/>
            </p:nvSpPr>
            <p:spPr bwMode="auto">
              <a:xfrm flipH="1" flipV="1">
                <a:off x="2840448" y="1484784"/>
                <a:ext cx="37853" cy="331236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7" name="Line 29"/>
              <p:cNvSpPr>
                <a:spLocks noChangeShapeType="1"/>
              </p:cNvSpPr>
              <p:nvPr/>
            </p:nvSpPr>
            <p:spPr bwMode="auto">
              <a:xfrm flipV="1">
                <a:off x="2878328" y="4797152"/>
                <a:ext cx="460410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8" name="Arc 28"/>
              <p:cNvSpPr>
                <a:spLocks/>
              </p:cNvSpPr>
              <p:nvPr/>
            </p:nvSpPr>
            <p:spPr bwMode="auto">
              <a:xfrm flipV="1">
                <a:off x="3432050" y="1689642"/>
                <a:ext cx="2448272" cy="2385935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12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09" name="Arc 27"/>
              <p:cNvSpPr>
                <a:spLocks/>
              </p:cNvSpPr>
              <p:nvPr/>
            </p:nvSpPr>
            <p:spPr bwMode="auto">
              <a:xfrm rot="10215508">
                <a:off x="4245819" y="1451617"/>
                <a:ext cx="2873586" cy="2816769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12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16" name="Line 19"/>
              <p:cNvSpPr>
                <a:spLocks noChangeShapeType="1"/>
              </p:cNvSpPr>
              <p:nvPr/>
            </p:nvSpPr>
            <p:spPr bwMode="auto">
              <a:xfrm>
                <a:off x="2878328" y="3422080"/>
                <a:ext cx="2244218" cy="123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17" name="Line 18"/>
              <p:cNvSpPr>
                <a:spLocks noChangeShapeType="1"/>
              </p:cNvSpPr>
              <p:nvPr/>
            </p:nvSpPr>
            <p:spPr bwMode="auto">
              <a:xfrm flipH="1">
                <a:off x="5088234" y="3423318"/>
                <a:ext cx="0" cy="1373834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" name="Прямоугольник 21"/>
            <p:cNvSpPr/>
            <p:nvPr/>
          </p:nvSpPr>
          <p:spPr>
            <a:xfrm>
              <a:off x="273835" y="1722696"/>
              <a:ext cx="158417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Р, руб. 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515219" y="5642410"/>
              <a:ext cx="165718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шт. 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770072" y="5960044"/>
              <a:ext cx="94809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en-US" sz="3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139671" y="4161274"/>
              <a:ext cx="67480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</a:t>
              </a:r>
              <a:r>
                <a:rPr lang="en-US" sz="3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932040" y="2276872"/>
              <a:ext cx="6732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885230" y="3683033"/>
              <a:ext cx="54971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007880" y="4531008"/>
              <a:ext cx="6732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</a:t>
              </a:r>
              <a:endPara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715750" y="5961474"/>
              <a:ext cx="84813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en-US" sz="3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160650" y="4725144"/>
              <a:ext cx="557688" cy="7786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4788024" y="5947518"/>
              <a:ext cx="74681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</a:t>
              </a:r>
              <a:r>
                <a:rPr lang="en-US" sz="3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</a:t>
              </a:r>
              <a:endPara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" name="Прямая соединительная линия 2"/>
            <p:cNvCxnSpPr/>
            <p:nvPr/>
          </p:nvCxnSpPr>
          <p:spPr>
            <a:xfrm>
              <a:off x="1820158" y="5085184"/>
              <a:ext cx="1311682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>
              <a:off x="3131840" y="5085184"/>
              <a:ext cx="1988496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131840" y="5085184"/>
              <a:ext cx="0" cy="93749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5120336" y="5085184"/>
              <a:ext cx="0" cy="93749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07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925" y="38794"/>
            <a:ext cx="8389508" cy="133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Подходы к анализу установления равновесной цены</a:t>
            </a: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 descr="http://50.economicus.ru/img/50_9_f1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00" y="2132856"/>
            <a:ext cx="394069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07504" y="1484784"/>
            <a:ext cx="5184576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Подход Л. Вальраса</a:t>
            </a:r>
            <a:endParaRPr lang="ru-RU" sz="2600" dirty="0" smtClean="0"/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sz="2600" dirty="0" smtClean="0"/>
              <a:t>Объемы </a:t>
            </a:r>
            <a:r>
              <a:rPr lang="ru-RU" sz="2600" dirty="0"/>
              <a:t>спроса и предложения являются функцией цены</a:t>
            </a:r>
            <a:r>
              <a:rPr lang="ru-RU" sz="2600" dirty="0" smtClean="0"/>
              <a:t>. Равновесие </a:t>
            </a:r>
            <a:r>
              <a:rPr lang="ru-RU" sz="2600" dirty="0"/>
              <a:t>устанавливается под влиянием давления избыточного объема </a:t>
            </a:r>
            <a:r>
              <a:rPr lang="ru-RU" sz="2600" dirty="0" smtClean="0"/>
              <a:t>спроса </a:t>
            </a:r>
            <a:r>
              <a:rPr lang="ru-RU" sz="2600" dirty="0"/>
              <a:t>или избыточного объема предложения на цену, т.е. посредством количественной </a:t>
            </a:r>
            <a:r>
              <a:rPr lang="ru-RU" sz="2600" dirty="0" smtClean="0"/>
              <a:t>подстройки </a:t>
            </a:r>
            <a:r>
              <a:rPr lang="ru-RU" sz="2600" dirty="0"/>
              <a:t>рыночного механизма</a:t>
            </a:r>
            <a:r>
              <a:rPr lang="ru-RU" sz="2600" dirty="0" smtClean="0"/>
              <a:t>. Модель более характерна для краткосрочного периода.</a:t>
            </a:r>
          </a:p>
          <a:p>
            <a:pPr algn="ctr">
              <a:defRPr/>
            </a:pP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Qd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)=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Qs(P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6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473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925" y="38794"/>
            <a:ext cx="8389508" cy="133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Подходы к анализу установления равновесной цены 2</a:t>
            </a: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9512" y="1447031"/>
            <a:ext cx="518457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Подход А. Маршалла</a:t>
            </a:r>
            <a:endParaRPr lang="ru-RU" sz="2600" dirty="0" smtClean="0"/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sz="2800" dirty="0" smtClean="0"/>
              <a:t>Цена </a:t>
            </a:r>
            <a:r>
              <a:rPr lang="ru-RU" sz="2800" dirty="0"/>
              <a:t>является функцией объемов спроса и предложения. </a:t>
            </a:r>
            <a:r>
              <a:rPr lang="ru-RU" sz="2800" dirty="0" smtClean="0"/>
              <a:t>Равновесие </a:t>
            </a:r>
            <a:r>
              <a:rPr lang="ru-RU" sz="2800" dirty="0"/>
              <a:t>устанавливается автоматически под давлением разницы цен спроса и цен предложения, т.е. в результате ценовой подстройки, что соответствует более долгосрочному периоду</a:t>
            </a:r>
            <a:r>
              <a:rPr lang="ru-RU" sz="2800" dirty="0" smtClean="0"/>
              <a:t>.</a:t>
            </a:r>
          </a:p>
          <a:p>
            <a:pPr algn="ctr">
              <a:defRPr/>
            </a:pP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(Q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=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Ps(Q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6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http://50.economicus.ru/img/50_9_f1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00808"/>
            <a:ext cx="364073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52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925" y="254818"/>
            <a:ext cx="8389508" cy="725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Устойчивость равновесия – </a:t>
            </a: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4178" y="1340768"/>
            <a:ext cx="8616294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00" dirty="0" smtClean="0"/>
              <a:t>- это важная характеристика равновесия, т.к. от нее </a:t>
            </a:r>
            <a:r>
              <a:rPr lang="ru-RU" sz="2600" dirty="0"/>
              <a:t>зависит </a:t>
            </a:r>
            <a:r>
              <a:rPr lang="ru-RU" sz="2600" dirty="0" smtClean="0"/>
              <a:t>степень необходимости и активности государственного </a:t>
            </a:r>
            <a:r>
              <a:rPr lang="ru-RU" sz="2600" dirty="0"/>
              <a:t>вмешательства в экономику. </a:t>
            </a:r>
            <a:endParaRPr lang="ru-RU" sz="2600" dirty="0" smtClean="0"/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устойчивости равновесия </a:t>
            </a:r>
            <a:r>
              <a:rPr lang="ru-RU" sz="2600" dirty="0" smtClean="0"/>
              <a:t>– это функция цены от времени </a:t>
            </a:r>
            <a:r>
              <a:rPr lang="en-US" sz="2600" dirty="0" smtClean="0"/>
              <a:t>t</a:t>
            </a:r>
            <a:r>
              <a:rPr lang="ru-RU" sz="2600" dirty="0" smtClean="0"/>
              <a:t>.</a:t>
            </a:r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Устойчивое равновесие </a:t>
            </a:r>
            <a:r>
              <a:rPr lang="ru-RU" sz="2600" dirty="0" smtClean="0"/>
              <a:t>достигается, когда отклонения цен спроса от цен предложения постепенно погашаются, стремясь к равновесной цене, а объем спроса приспосабливается к объему предложения.</a:t>
            </a:r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sz="2600" dirty="0" smtClean="0"/>
              <a:t>Устойчивость может быть абсолютной и относительной, локальной и глобальной (см. графики).</a:t>
            </a:r>
            <a:endParaRPr lang="ru-RU" sz="2600" spc="-150" dirty="0"/>
          </a:p>
        </p:txBody>
      </p:sp>
    </p:spTree>
    <p:extLst>
      <p:ext uri="{BB962C8B-B14F-4D97-AF65-F5344CB8AC3E}">
        <p14:creationId xmlns:p14="http://schemas.microsoft.com/office/powerpoint/2010/main" val="333144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58713"/>
            <a:ext cx="8229600" cy="752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Устойчивость равновесия (графики)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29" name="Picture 1" descr="http://50.economicus.ru/img/50_9_f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3816424" cy="315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http://50.economicus.ru/img/50_9_f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922" y="1296090"/>
            <a:ext cx="3619462" cy="299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683568" y="4524216"/>
            <a:ext cx="36004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Абсолютно устойчивое равновесие:</a:t>
            </a:r>
          </a:p>
          <a:p>
            <a:pPr eaLnBrk="1" hangingPunct="1"/>
            <a:r>
              <a:rPr lang="ru-RU" sz="2200" dirty="0" smtClean="0">
                <a:latin typeface="+mn-lt"/>
              </a:rPr>
              <a:t>цена </a:t>
            </a:r>
            <a:r>
              <a:rPr lang="ru-RU" sz="2200" dirty="0">
                <a:latin typeface="+mn-lt"/>
              </a:rPr>
              <a:t>возвращается к первоначальному равновесному значению</a:t>
            </a:r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5076056" y="4293096"/>
            <a:ext cx="3791757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Асимптотически (относительно) устойчивое равновесие:</a:t>
            </a:r>
          </a:p>
          <a:p>
            <a:pPr eaLnBrk="1" hangingPunct="1"/>
            <a:r>
              <a:rPr lang="ru-RU" sz="2200" dirty="0">
                <a:latin typeface="+mn-lt"/>
              </a:rPr>
              <a:t>цена стремится к первоначальному значению, </a:t>
            </a:r>
            <a:r>
              <a:rPr lang="ru-RU" sz="2200" dirty="0" smtClean="0">
                <a:latin typeface="+mn-lt"/>
              </a:rPr>
              <a:t>но </a:t>
            </a:r>
            <a:r>
              <a:rPr lang="ru-RU" sz="2200" dirty="0">
                <a:latin typeface="+mn-lt"/>
              </a:rPr>
              <a:t>не </a:t>
            </a:r>
            <a:r>
              <a:rPr lang="ru-RU" sz="2200" dirty="0" smtClean="0">
                <a:latin typeface="+mn-lt"/>
              </a:rPr>
              <a:t>достигает его (немного колеблется вокруг него)</a:t>
            </a:r>
            <a:endParaRPr lang="ru-RU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241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58713"/>
            <a:ext cx="8229600" cy="752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Устойчивость равновесия (графики) 2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683568" y="4293096"/>
            <a:ext cx="3600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Глобальная устойчивость равновесия:</a:t>
            </a:r>
          </a:p>
          <a:p>
            <a:pPr eaLnBrk="1" hangingPunct="1"/>
            <a:r>
              <a:rPr lang="ru-RU" sz="2400" dirty="0" smtClean="0">
                <a:latin typeface="+mn-lt"/>
              </a:rPr>
              <a:t>устанавливается при любых отклонениях цен от равновесной цены</a:t>
            </a:r>
            <a:endParaRPr lang="ru-RU" sz="2400" dirty="0">
              <a:latin typeface="+mn-lt"/>
            </a:endParaRPr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5182746" y="4298320"/>
            <a:ext cx="368506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Локальная устойчивость равновесия:</a:t>
            </a:r>
          </a:p>
          <a:p>
            <a:pPr eaLnBrk="1" hangingPunct="1"/>
            <a:r>
              <a:rPr lang="ru-RU" sz="2400" dirty="0" smtClean="0">
                <a:latin typeface="+mn-lt"/>
              </a:rPr>
              <a:t>достигается в определенных пределах колебания цены</a:t>
            </a:r>
            <a:endParaRPr lang="ru-RU" sz="2400" dirty="0">
              <a:latin typeface="+mn-lt"/>
            </a:endParaRPr>
          </a:p>
        </p:txBody>
      </p:sp>
      <p:pic>
        <p:nvPicPr>
          <p:cNvPr id="23554" name="Picture 2" descr="http://50.economicus.ru/img/50_9_f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33414"/>
            <a:ext cx="3672408" cy="307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50.economicus.ru/img/50_9_f8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136" y="1083386"/>
            <a:ext cx="3534931" cy="292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83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-99392"/>
            <a:ext cx="8229600" cy="752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Паутинообразная модель – 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179512" y="548680"/>
            <a:ext cx="84969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dirty="0" smtClean="0">
                <a:latin typeface="+mn-lt"/>
              </a:rPr>
              <a:t>- динамическая модель, отражающая установление равновесия в результате циклических колебаний. Динамика колебаний зависит от углов наклона кривых </a:t>
            </a:r>
            <a:r>
              <a:rPr lang="en-US" sz="2400" dirty="0" smtClean="0">
                <a:latin typeface="+mn-lt"/>
              </a:rPr>
              <a:t>D </a:t>
            </a:r>
            <a:r>
              <a:rPr lang="ru-RU" sz="2400" dirty="0" smtClean="0">
                <a:latin typeface="+mn-lt"/>
              </a:rPr>
              <a:t>и </a:t>
            </a:r>
            <a:r>
              <a:rPr lang="en-US" sz="2400" dirty="0" smtClean="0">
                <a:latin typeface="+mn-lt"/>
              </a:rPr>
              <a:t>S</a:t>
            </a:r>
            <a:r>
              <a:rPr lang="ru-RU" sz="2400" dirty="0" smtClean="0">
                <a:latin typeface="+mn-lt"/>
              </a:rPr>
              <a:t>.</a:t>
            </a:r>
            <a:endParaRPr lang="ru-RU" sz="2400" dirty="0">
              <a:latin typeface="+mn-lt"/>
            </a:endParaRPr>
          </a:p>
        </p:txBody>
      </p:sp>
      <p:pic>
        <p:nvPicPr>
          <p:cNvPr id="22529" name="Picture 1" descr="http://50.economicus.ru/img/50_9_f1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2304256" cy="193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http://50.economicus.ru/img/50_9_f1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72816"/>
            <a:ext cx="2348891" cy="188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50.economicus.ru/img/50_9_f16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72816"/>
            <a:ext cx="234714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50.economicus.ru/img/50_9_f1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89622"/>
            <a:ext cx="2427917" cy="207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5" name="Picture 7" descr="http://50.economicus.ru/img/50_9_f13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21088"/>
            <a:ext cx="2304256" cy="192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 descr="http://50.economicus.ru/img/50_9_f12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198598"/>
            <a:ext cx="2285256" cy="196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251520" y="3645024"/>
            <a:ext cx="29523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Затухающие колебания</a:t>
            </a:r>
            <a:endParaRPr lang="ru-RU" sz="2000" dirty="0">
              <a:latin typeface="+mn-lt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275856" y="3676962"/>
            <a:ext cx="31661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Равномерные колебания</a:t>
            </a:r>
            <a:endParaRPr lang="ru-RU" sz="2000" dirty="0">
              <a:latin typeface="+mn-lt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6485146" y="3704901"/>
            <a:ext cx="27673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Взрывные колебания</a:t>
            </a:r>
            <a:endParaRPr lang="ru-RU" sz="2000" dirty="0">
              <a:latin typeface="+mn-lt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251520" y="6238473"/>
            <a:ext cx="29523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Устойчивое равновесие</a:t>
            </a:r>
            <a:endParaRPr lang="ru-RU" sz="2000" dirty="0">
              <a:latin typeface="+mn-lt"/>
            </a:endParaRP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6057664" y="6237312"/>
            <a:ext cx="31948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Неустойчивое равновесие</a:t>
            </a:r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205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84390"/>
            <a:ext cx="8229600" cy="752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8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Неединственность</a:t>
            </a:r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равновесия 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179512" y="788511"/>
            <a:ext cx="849694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dirty="0" smtClean="0">
                <a:latin typeface="+mn-lt"/>
              </a:rPr>
              <a:t>В обычных моделях взаимодействия спроса и предложения  предполагается наличие единственного равновесия (одна общая точка </a:t>
            </a:r>
            <a:r>
              <a:rPr lang="en-US" sz="2400" dirty="0" smtClean="0">
                <a:latin typeface="+mn-lt"/>
              </a:rPr>
              <a:t>D </a:t>
            </a:r>
            <a:r>
              <a:rPr lang="ru-RU" sz="2400" dirty="0" smtClean="0">
                <a:latin typeface="+mn-lt"/>
              </a:rPr>
              <a:t>и </a:t>
            </a:r>
            <a:r>
              <a:rPr lang="en-US" sz="2400" dirty="0" smtClean="0">
                <a:latin typeface="+mn-lt"/>
              </a:rPr>
              <a:t>S</a:t>
            </a:r>
            <a:r>
              <a:rPr lang="ru-RU" sz="2400" dirty="0" smtClean="0">
                <a:latin typeface="+mn-lt"/>
              </a:rPr>
              <a:t>). Однако, существуют особые случаи </a:t>
            </a:r>
            <a:r>
              <a:rPr lang="ru-RU" sz="2400" i="1" dirty="0" smtClean="0">
                <a:latin typeface="+mn-lt"/>
              </a:rPr>
              <a:t>несуществующего</a:t>
            </a:r>
            <a:r>
              <a:rPr lang="ru-RU" sz="2400" dirty="0" smtClean="0">
                <a:latin typeface="+mn-lt"/>
              </a:rPr>
              <a:t> или </a:t>
            </a:r>
            <a:r>
              <a:rPr lang="ru-RU" sz="2400" i="1" dirty="0" smtClean="0">
                <a:latin typeface="+mn-lt"/>
              </a:rPr>
              <a:t>неединственного</a:t>
            </a:r>
            <a:r>
              <a:rPr lang="ru-RU" sz="2400" dirty="0" smtClean="0">
                <a:latin typeface="+mn-lt"/>
              </a:rPr>
              <a:t> равновесия.</a:t>
            </a:r>
            <a:endParaRPr lang="ru-RU" sz="2400" dirty="0">
              <a:latin typeface="+mn-lt"/>
            </a:endParaRPr>
          </a:p>
        </p:txBody>
      </p:sp>
      <p:pic>
        <p:nvPicPr>
          <p:cNvPr id="23553" name="Picture 1" descr="http://50.economicus.ru/img/50_1_f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13013"/>
            <a:ext cx="5400600" cy="245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287524" y="5006786"/>
            <a:ext cx="849694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 dirty="0" smtClean="0">
                <a:latin typeface="+mn-lt"/>
              </a:rPr>
              <a:t>а)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Свободное, или бесплатное, благо</a:t>
            </a:r>
            <a:r>
              <a:rPr lang="ru-RU" sz="2200" dirty="0" smtClean="0">
                <a:latin typeface="+mn-lt"/>
              </a:rPr>
              <a:t>: объем предложения заведомо больше объема спроса при любой цене. </a:t>
            </a:r>
          </a:p>
          <a:p>
            <a:pPr eaLnBrk="1" hangingPunct="1"/>
            <a:r>
              <a:rPr lang="ru-RU" sz="2200" dirty="0" smtClean="0">
                <a:latin typeface="+mn-lt"/>
              </a:rPr>
              <a:t>б) </a:t>
            </a:r>
            <a:r>
              <a:rPr lang="ru-RU" sz="22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Непроизводимое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благо</a:t>
            </a:r>
            <a:r>
              <a:rPr lang="ru-RU" sz="2200" dirty="0" smtClean="0">
                <a:latin typeface="+mn-lt"/>
              </a:rPr>
              <a:t>: цена предложения всегда больше цены спроса при любом объеме.</a:t>
            </a:r>
            <a:endParaRPr lang="ru-RU" sz="2200" dirty="0">
              <a:latin typeface="+mn-lt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54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84390"/>
            <a:ext cx="8229600" cy="752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8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Неединственность</a:t>
            </a:r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равновесия 2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251520" y="3284984"/>
            <a:ext cx="4367822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 dirty="0" smtClean="0">
                <a:latin typeface="+mn-lt"/>
              </a:rPr>
              <a:t>Равновесие </a:t>
            </a:r>
            <a:r>
              <a:rPr lang="ru-RU" sz="2200" dirty="0">
                <a:latin typeface="+mn-lt"/>
              </a:rPr>
              <a:t>на рынке достигается при любой цене в диапазоне от </a:t>
            </a:r>
            <a:r>
              <a:rPr lang="ru-RU" sz="2200" i="1" dirty="0">
                <a:latin typeface="+mn-lt"/>
              </a:rPr>
              <a:t>P</a:t>
            </a:r>
            <a:r>
              <a:rPr lang="ru-RU" sz="2200" baseline="-25000" dirty="0">
                <a:latin typeface="+mn-lt"/>
              </a:rPr>
              <a:t>1</a:t>
            </a:r>
            <a:r>
              <a:rPr lang="ru-RU" sz="2200" dirty="0">
                <a:latin typeface="+mn-lt"/>
              </a:rPr>
              <a:t> до </a:t>
            </a:r>
            <a:r>
              <a:rPr lang="ru-RU" sz="2200" i="1" dirty="0">
                <a:latin typeface="+mn-lt"/>
              </a:rPr>
              <a:t>P</a:t>
            </a:r>
            <a:r>
              <a:rPr lang="ru-RU" sz="2200" baseline="-25000" dirty="0">
                <a:latin typeface="+mn-lt"/>
              </a:rPr>
              <a:t>2</a:t>
            </a:r>
            <a:r>
              <a:rPr lang="ru-RU" sz="2200" dirty="0">
                <a:latin typeface="+mn-lt"/>
              </a:rPr>
              <a:t> и равновесном объеме </a:t>
            </a:r>
            <a:r>
              <a:rPr lang="ru-RU" sz="2200" i="1" dirty="0">
                <a:latin typeface="+mn-lt"/>
              </a:rPr>
              <a:t>Q</a:t>
            </a:r>
            <a:r>
              <a:rPr lang="ru-RU" sz="2200" i="1" baseline="-25000" dirty="0">
                <a:latin typeface="+mn-lt"/>
              </a:rPr>
              <a:t>E</a:t>
            </a:r>
            <a:r>
              <a:rPr lang="ru-RU" sz="2200" i="1" dirty="0">
                <a:latin typeface="+mn-lt"/>
              </a:rPr>
              <a:t>. </a:t>
            </a:r>
            <a:r>
              <a:rPr lang="ru-RU" sz="2200" dirty="0">
                <a:latin typeface="+mn-lt"/>
              </a:rPr>
              <a:t>Изменение цены в указанном диапазоне недостаточно чувствительно, чтобы вызвать у потребителей изменение объема спроса, а у производителей - изменение объема предложения. </a:t>
            </a: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9" name="Picture 3" descr="http://50.economicus.ru/img/50_1_f6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836712"/>
            <a:ext cx="3074043" cy="228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://50.economicus.ru/img/50_1_f6b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68" y="908720"/>
            <a:ext cx="3123728" cy="222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4890505" y="3356992"/>
            <a:ext cx="407398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 dirty="0" smtClean="0">
                <a:latin typeface="+mn-lt"/>
              </a:rPr>
              <a:t>Равновесие </a:t>
            </a:r>
            <a:r>
              <a:rPr lang="ru-RU" sz="2200" dirty="0">
                <a:latin typeface="+mn-lt"/>
              </a:rPr>
              <a:t>устанавливается при любом объеме в интервале от Q</a:t>
            </a:r>
            <a:r>
              <a:rPr lang="ru-RU" sz="2200" baseline="-25000" dirty="0">
                <a:latin typeface="+mn-lt"/>
              </a:rPr>
              <a:t>1</a:t>
            </a:r>
            <a:r>
              <a:rPr lang="ru-RU" sz="2200" dirty="0">
                <a:latin typeface="+mn-lt"/>
              </a:rPr>
              <a:t> до Q</a:t>
            </a:r>
            <a:r>
              <a:rPr lang="ru-RU" sz="2200" baseline="-25000" dirty="0">
                <a:latin typeface="+mn-lt"/>
              </a:rPr>
              <a:t>2</a:t>
            </a:r>
            <a:r>
              <a:rPr lang="ru-RU" sz="2200" dirty="0">
                <a:latin typeface="+mn-lt"/>
              </a:rPr>
              <a:t> и равновесной цене Р</a:t>
            </a:r>
            <a:r>
              <a:rPr lang="ru-RU" sz="2200" baseline="-25000" dirty="0">
                <a:latin typeface="+mn-lt"/>
              </a:rPr>
              <a:t>Е</a:t>
            </a:r>
            <a:r>
              <a:rPr lang="ru-RU" sz="2200" dirty="0">
                <a:latin typeface="+mn-lt"/>
              </a:rPr>
              <a:t>. Изменение объема в этом интервале не вызывает изменения цены спроса и равной ей цене </a:t>
            </a:r>
            <a:r>
              <a:rPr lang="ru-RU" sz="2200" dirty="0" smtClean="0">
                <a:latin typeface="+mn-lt"/>
              </a:rPr>
              <a:t>предложения. </a:t>
            </a:r>
            <a:endParaRPr lang="ru-RU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35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84390"/>
            <a:ext cx="8229600" cy="752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8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Неединственность</a:t>
            </a:r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равновесия 3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115616" y="4481825"/>
            <a:ext cx="712879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dirty="0" smtClean="0">
                <a:latin typeface="+mn-lt"/>
              </a:rPr>
              <a:t>Линия </a:t>
            </a:r>
            <a:r>
              <a:rPr lang="ru-RU" sz="2400" dirty="0">
                <a:latin typeface="+mn-lt"/>
              </a:rPr>
              <a:t>предложения меняет знак наклона при росте цены, что приводит к существованию двух положений равновесия - в точках </a:t>
            </a:r>
            <a:r>
              <a:rPr lang="ru-RU" sz="2400" i="1" dirty="0">
                <a:latin typeface="+mn-lt"/>
              </a:rPr>
              <a:t>Е</a:t>
            </a:r>
            <a:r>
              <a:rPr lang="ru-RU" sz="2400" baseline="-25000" dirty="0">
                <a:latin typeface="+mn-lt"/>
              </a:rPr>
              <a:t>1</a:t>
            </a:r>
            <a:r>
              <a:rPr lang="ru-RU" sz="2400" dirty="0">
                <a:latin typeface="+mn-lt"/>
              </a:rPr>
              <a:t> и </a:t>
            </a:r>
            <a:r>
              <a:rPr lang="ru-RU" sz="2400" i="1" dirty="0">
                <a:latin typeface="+mn-lt"/>
              </a:rPr>
              <a:t>Е</a:t>
            </a:r>
            <a:r>
              <a:rPr lang="ru-RU" sz="2400" baseline="-25000" dirty="0">
                <a:latin typeface="+mn-lt"/>
              </a:rPr>
              <a:t>2</a:t>
            </a:r>
            <a:r>
              <a:rPr lang="ru-RU" sz="2400" dirty="0">
                <a:latin typeface="+mn-lt"/>
              </a:rPr>
              <a:t>. </a:t>
            </a:r>
            <a:r>
              <a:rPr lang="ru-RU" sz="2400" dirty="0" smtClean="0">
                <a:latin typeface="+mn-lt"/>
              </a:rPr>
              <a:t>Такая кривая </a:t>
            </a:r>
            <a:r>
              <a:rPr lang="ru-RU" sz="2400" dirty="0">
                <a:latin typeface="+mn-lt"/>
              </a:rPr>
              <a:t>предложения характерна </a:t>
            </a:r>
            <a:r>
              <a:rPr lang="ru-RU" sz="2400" dirty="0" smtClean="0">
                <a:latin typeface="+mn-lt"/>
              </a:rPr>
              <a:t>для индивидуального предложения рабочей силы.</a:t>
            </a:r>
            <a:endParaRPr lang="ru-RU" sz="2400" dirty="0">
              <a:latin typeface="+mn-lt"/>
            </a:endParaRPr>
          </a:p>
        </p:txBody>
      </p:sp>
      <p:pic>
        <p:nvPicPr>
          <p:cNvPr id="25602" name="Picture 2" descr="http://50.economicus.ru/img/50_1_f6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31561"/>
            <a:ext cx="4157980" cy="326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08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84390"/>
            <a:ext cx="8229600" cy="752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Сдвиг (смещение) равновесия – 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79512" y="836712"/>
            <a:ext cx="849694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dirty="0" smtClean="0">
                <a:latin typeface="+mn-lt"/>
              </a:rPr>
              <a:t>- изменение параметров равновесия (равновесной цены и равновесного количества) в результате изменения спроса и/или предложения. </a:t>
            </a:r>
          </a:p>
          <a:p>
            <a:pPr eaLnBrk="1" hangingPunct="1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Простые случаи</a:t>
            </a:r>
            <a:r>
              <a:rPr lang="ru-RU" sz="2400" dirty="0" smtClean="0">
                <a:latin typeface="+mn-lt"/>
              </a:rPr>
              <a:t>:</a:t>
            </a:r>
            <a:endParaRPr lang="ru-RU" sz="2400" dirty="0">
              <a:latin typeface="+mn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69" y="2636912"/>
            <a:ext cx="3577859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2636912"/>
            <a:ext cx="3456383" cy="405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1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2" y="1359217"/>
            <a:ext cx="4139952" cy="437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13" y="1369656"/>
            <a:ext cx="4140967" cy="43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84390"/>
            <a:ext cx="8229600" cy="752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Сдвиг (смещение) равновесия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776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179512" y="-27384"/>
            <a:ext cx="8229600" cy="132838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Государственное воздействие на рынок с помощью фиксированных цен</a:t>
            </a:r>
            <a:endParaRPr lang="ru-RU" sz="3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79512" y="1196752"/>
            <a:ext cx="86883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dirty="0" smtClean="0">
                <a:latin typeface="+mn-lt"/>
              </a:rPr>
              <a:t>- прямое вмешательство государства в экономику.</a:t>
            </a:r>
            <a:endParaRPr lang="ru-RU" sz="2400" dirty="0">
              <a:latin typeface="+mn-lt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3707904" y="1844824"/>
            <a:ext cx="515991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 dirty="0" smtClean="0">
                <a:latin typeface="+mn-lt"/>
              </a:rPr>
              <a:t>Р</a:t>
            </a:r>
            <a:r>
              <a:rPr lang="en-US" sz="2200" dirty="0" smtClean="0">
                <a:latin typeface="+mn-lt"/>
              </a:rPr>
              <a:t>’’</a:t>
            </a:r>
            <a:r>
              <a:rPr lang="ru-RU" sz="2200" dirty="0" smtClean="0">
                <a:latin typeface="+mn-lt"/>
              </a:rPr>
              <a:t> –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цена «потолка»</a:t>
            </a:r>
            <a:r>
              <a:rPr lang="ru-RU" sz="2200" dirty="0" smtClean="0">
                <a:latin typeface="+mn-lt"/>
              </a:rPr>
              <a:t> - максимально возможная цена на товар, как правило, ниже равновесной. Устанавливается в рамках социальной политики с целью поддержки потребителей и вызывает дефицит. </a:t>
            </a:r>
          </a:p>
          <a:p>
            <a:pPr eaLnBrk="1" hangingPunct="1"/>
            <a:endParaRPr lang="ru-RU" sz="1000" dirty="0" smtClean="0">
              <a:latin typeface="+mn-lt"/>
            </a:endParaRPr>
          </a:p>
          <a:p>
            <a:pPr eaLnBrk="1" hangingPunct="1"/>
            <a:r>
              <a:rPr lang="ru-RU" sz="2200" dirty="0">
                <a:latin typeface="+mn-lt"/>
              </a:rPr>
              <a:t>Р</a:t>
            </a:r>
            <a:r>
              <a:rPr lang="en-US" sz="2200" dirty="0" smtClean="0">
                <a:latin typeface="+mn-lt"/>
              </a:rPr>
              <a:t>’</a:t>
            </a:r>
            <a:r>
              <a:rPr lang="ru-RU" sz="2200" dirty="0" smtClean="0">
                <a:latin typeface="+mn-lt"/>
              </a:rPr>
              <a:t> –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цена «пола» </a:t>
            </a:r>
            <a:r>
              <a:rPr lang="ru-RU" sz="2200" dirty="0" smtClean="0">
                <a:latin typeface="+mn-lt"/>
              </a:rPr>
              <a:t>- минимально возможная цена на товар выше равновесной. Устанавливается для стимулирования производства отдельных товаров и вызывает излишки, которые скупаются, как правило, государством. </a:t>
            </a:r>
            <a:endParaRPr lang="ru-RU" sz="2400" dirty="0">
              <a:latin typeface="+mn-lt"/>
            </a:endParaRPr>
          </a:p>
        </p:txBody>
      </p:sp>
      <p:pic>
        <p:nvPicPr>
          <p:cNvPr id="26625" name="Picture 1" descr="http://50.economicus.ru/img/50_10_f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27882"/>
            <a:ext cx="3312368" cy="260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46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30832" y="-27384"/>
            <a:ext cx="8229600" cy="7200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Последствия установления потолка цен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204178" y="581779"/>
            <a:ext cx="86883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dirty="0" smtClean="0">
                <a:latin typeface="+mn-lt"/>
              </a:rPr>
              <a:t>Главным последствием является дефицит товаров, который приводит к:</a:t>
            </a:r>
            <a:endParaRPr lang="ru-RU" sz="2400" dirty="0">
              <a:latin typeface="+mn-lt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3712026" y="1387797"/>
            <a:ext cx="515991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100" dirty="0" smtClean="0">
                <a:latin typeface="+mn-lt"/>
              </a:rPr>
              <a:t>1) возникновению </a:t>
            </a:r>
            <a:r>
              <a:rPr lang="ru-RU" sz="2100" i="1" dirty="0" err="1" smtClean="0">
                <a:latin typeface="+mn-lt"/>
              </a:rPr>
              <a:t>неденежных</a:t>
            </a:r>
            <a:r>
              <a:rPr lang="ru-RU" sz="2100" i="1" dirty="0" smtClean="0">
                <a:latin typeface="+mn-lt"/>
              </a:rPr>
              <a:t> затрат </a:t>
            </a:r>
            <a:r>
              <a:rPr lang="ru-RU" sz="2100" dirty="0" smtClean="0">
                <a:latin typeface="+mn-lt"/>
              </a:rPr>
              <a:t>(очередей, поисков товаров и т.д.), отмеченных желтым полем. При этом, денежные затраты отмечены зеленым; </a:t>
            </a:r>
          </a:p>
          <a:p>
            <a:pPr eaLnBrk="1" hangingPunct="1"/>
            <a:endParaRPr lang="ru-RU" sz="2100" dirty="0" smtClean="0">
              <a:latin typeface="+mn-lt"/>
            </a:endParaRPr>
          </a:p>
          <a:p>
            <a:pPr eaLnBrk="1" hangingPunct="1"/>
            <a:r>
              <a:rPr lang="ru-RU" sz="2100" dirty="0" smtClean="0">
                <a:latin typeface="+mn-lt"/>
              </a:rPr>
              <a:t>2) появлению </a:t>
            </a:r>
            <a:r>
              <a:rPr lang="ru-RU" sz="2100" i="1" dirty="0" smtClean="0">
                <a:latin typeface="+mn-lt"/>
              </a:rPr>
              <a:t>теневого рынка</a:t>
            </a:r>
            <a:r>
              <a:rPr lang="ru-RU" sz="2100" dirty="0" smtClean="0">
                <a:latin typeface="+mn-lt"/>
              </a:rPr>
              <a:t>, где производители нелегально продают </a:t>
            </a:r>
            <a:r>
              <a:rPr lang="ru-RU" sz="2100" dirty="0">
                <a:latin typeface="+mn-lt"/>
              </a:rPr>
              <a:t>свой товар по повышенной </a:t>
            </a:r>
            <a:r>
              <a:rPr lang="ru-RU" sz="2100" dirty="0" smtClean="0">
                <a:latin typeface="+mn-lt"/>
              </a:rPr>
              <a:t>цене. </a:t>
            </a:r>
            <a:r>
              <a:rPr lang="en-US" sz="2100" dirty="0" smtClean="0">
                <a:latin typeface="+mn-lt"/>
              </a:rPr>
              <a:t>S</a:t>
            </a:r>
            <a:r>
              <a:rPr lang="ru-RU" sz="2100" dirty="0" smtClean="0">
                <a:latin typeface="+mn-lt"/>
              </a:rPr>
              <a:t>1 – кривая нелегального предложения, которая проходит выше рыночной кривой. </a:t>
            </a:r>
            <a:r>
              <a:rPr lang="ru-RU" sz="2100" dirty="0">
                <a:latin typeface="+mn-lt"/>
              </a:rPr>
              <a:t>На черном рынке установится цена P</a:t>
            </a:r>
            <a:r>
              <a:rPr lang="ru-RU" sz="2100" baseline="-25000" dirty="0">
                <a:latin typeface="+mn-lt"/>
              </a:rPr>
              <a:t>1</a:t>
            </a:r>
            <a:r>
              <a:rPr lang="ru-RU" sz="2100" dirty="0">
                <a:latin typeface="+mn-lt"/>
              </a:rPr>
              <a:t>, превышающая как </a:t>
            </a:r>
            <a:r>
              <a:rPr lang="ru-RU" sz="2100" dirty="0" smtClean="0">
                <a:latin typeface="+mn-lt"/>
              </a:rPr>
              <a:t>цену потолка, </a:t>
            </a:r>
            <a:r>
              <a:rPr lang="ru-RU" sz="2100" dirty="0">
                <a:latin typeface="+mn-lt"/>
              </a:rPr>
              <a:t>так и равновесную цену P</a:t>
            </a:r>
            <a:r>
              <a:rPr lang="ru-RU" sz="2100" baseline="-25000" dirty="0">
                <a:latin typeface="+mn-lt"/>
              </a:rPr>
              <a:t>E</a:t>
            </a:r>
            <a:r>
              <a:rPr lang="ru-RU" sz="2100" dirty="0">
                <a:latin typeface="+mn-lt"/>
              </a:rPr>
              <a:t>. Объем продаж Q</a:t>
            </a:r>
            <a:r>
              <a:rPr lang="ru-RU" sz="2100" baseline="-25000" dirty="0">
                <a:latin typeface="+mn-lt"/>
              </a:rPr>
              <a:t>1</a:t>
            </a:r>
            <a:r>
              <a:rPr lang="ru-RU" sz="2100" dirty="0">
                <a:latin typeface="+mn-lt"/>
              </a:rPr>
              <a:t> больше того объема Q, который был бы реализован на легальном рынке по </a:t>
            </a:r>
            <a:r>
              <a:rPr lang="ru-RU" sz="2100" dirty="0" smtClean="0">
                <a:latin typeface="+mn-lt"/>
              </a:rPr>
              <a:t>цене </a:t>
            </a:r>
            <a:r>
              <a:rPr lang="ru-RU" sz="2100" dirty="0" err="1">
                <a:latin typeface="+mn-lt"/>
              </a:rPr>
              <a:t>P</a:t>
            </a:r>
            <a:r>
              <a:rPr lang="ru-RU" sz="2100" baseline="-25000" dirty="0" err="1">
                <a:latin typeface="+mn-lt"/>
              </a:rPr>
              <a:t>max</a:t>
            </a:r>
            <a:r>
              <a:rPr lang="ru-RU" sz="2100" dirty="0">
                <a:latin typeface="+mn-lt"/>
              </a:rPr>
              <a:t>, но меньше равновесного объема Q</a:t>
            </a:r>
            <a:r>
              <a:rPr lang="ru-RU" sz="2100" baseline="-25000" dirty="0">
                <a:latin typeface="+mn-lt"/>
              </a:rPr>
              <a:t>E</a:t>
            </a:r>
            <a:r>
              <a:rPr lang="ru-RU" sz="2100" dirty="0">
                <a:latin typeface="+mn-lt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41543" y="1567958"/>
            <a:ext cx="2646281" cy="2149074"/>
            <a:chOff x="341543" y="1628800"/>
            <a:chExt cx="2646281" cy="2149074"/>
          </a:xfrm>
        </p:grpSpPr>
        <p:pic>
          <p:nvPicPr>
            <p:cNvPr id="26625" name="Picture 1" descr="http://50.economicus.ru/img/50_10_f7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43" y="1628800"/>
              <a:ext cx="2646281" cy="2149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665096" y="2358116"/>
              <a:ext cx="720080" cy="43204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665096" y="2790164"/>
              <a:ext cx="720080" cy="63883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9698" name="Picture 2" descr="http://50.economicus.ru/img/50_10_f8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4077072"/>
            <a:ext cx="262880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2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230832" y="44624"/>
            <a:ext cx="8229600" cy="12241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Косвенное государственное регулирование рынка – 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204178" y="1506264"/>
            <a:ext cx="8688302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600" dirty="0" smtClean="0"/>
              <a:t>- опосредованное воздействие на рынок через ряд инструментов. </a:t>
            </a:r>
          </a:p>
          <a:p>
            <a:endParaRPr lang="ru-RU" sz="1000" dirty="0" smtClean="0"/>
          </a:p>
          <a:p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методы косвенного воздействия</a:t>
            </a:r>
            <a:r>
              <a:rPr lang="ru-RU" sz="2600" dirty="0" smtClean="0"/>
              <a:t>:</a:t>
            </a:r>
          </a:p>
          <a:p>
            <a:endParaRPr lang="ru-RU" sz="1000" dirty="0" smtClean="0"/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налогообложение;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субсидирование </a:t>
            </a:r>
            <a:r>
              <a:rPr lang="ru-RU" sz="2600" dirty="0"/>
              <a:t>и дотации из бюджета; </a:t>
            </a:r>
            <a:endParaRPr lang="ru-RU" sz="2600" dirty="0" smtClean="0"/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установление таможенных пошлин и тарифов;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осуществление государственных расходов (инвестиций);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квотирование;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регулирование ставкой рефинансирования;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другие.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9979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179512" y="116631"/>
            <a:ext cx="8447612" cy="79208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87313" algn="l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Налогообложение –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79512" y="1052736"/>
            <a:ext cx="8688302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dirty="0" smtClean="0">
                <a:latin typeface="+mn-lt"/>
              </a:rPr>
              <a:t>- </a:t>
            </a:r>
            <a:r>
              <a:rPr lang="ru-RU" sz="2600" dirty="0" smtClean="0">
                <a:latin typeface="+mn-lt"/>
              </a:rPr>
              <a:t>это косвенный метод государственного регулирования рынка. </a:t>
            </a: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Налоги</a:t>
            </a:r>
            <a:r>
              <a:rPr lang="ru-RU" sz="2600" b="1" dirty="0" smtClean="0">
                <a:latin typeface="+mn-lt"/>
              </a:rPr>
              <a:t> </a:t>
            </a:r>
            <a:r>
              <a:rPr lang="ru-RU" sz="2600" dirty="0">
                <a:latin typeface="+mn-lt"/>
              </a:rPr>
              <a:t>– аккумулируемые государством платежи физических и юридических лиц, </a:t>
            </a:r>
            <a:r>
              <a:rPr lang="ru-RU" sz="2600" dirty="0" smtClean="0">
                <a:latin typeface="+mn-lt"/>
              </a:rPr>
              <a:t>носящие принудительный </a:t>
            </a:r>
            <a:r>
              <a:rPr lang="ru-RU" sz="2600" dirty="0">
                <a:latin typeface="+mn-lt"/>
              </a:rPr>
              <a:t>характер</a:t>
            </a:r>
            <a:r>
              <a:rPr lang="ru-RU" sz="2600" dirty="0" smtClean="0">
                <a:latin typeface="+mn-lt"/>
              </a:rPr>
              <a:t>.</a:t>
            </a:r>
            <a:r>
              <a:rPr lang="ru-RU" sz="2600" dirty="0">
                <a:latin typeface="+mn-lt"/>
              </a:rPr>
              <a:t> </a:t>
            </a:r>
            <a:endParaRPr lang="ru-RU" sz="2600" dirty="0" smtClean="0">
              <a:latin typeface="+mn-lt"/>
            </a:endParaRPr>
          </a:p>
          <a:p>
            <a:endParaRPr lang="ru-RU" sz="1000" dirty="0">
              <a:latin typeface="+mn-lt"/>
            </a:endParaRPr>
          </a:p>
          <a:p>
            <a:r>
              <a:rPr lang="ru-RU" sz="2600" dirty="0" smtClean="0">
                <a:latin typeface="+mn-lt"/>
              </a:rPr>
              <a:t>Существует </a:t>
            </a:r>
            <a:r>
              <a:rPr lang="ru-RU" sz="2600" dirty="0">
                <a:latin typeface="+mn-lt"/>
              </a:rPr>
              <a:t>несколько способов видов назначения налогов: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Адвалорный</a:t>
            </a:r>
            <a:r>
              <a:rPr lang="ru-RU" sz="2600" b="1" dirty="0">
                <a:latin typeface="+mn-lt"/>
              </a:rPr>
              <a:t> </a:t>
            </a:r>
            <a:r>
              <a:rPr lang="ru-RU" sz="2600" i="1" dirty="0">
                <a:latin typeface="+mn-lt"/>
              </a:rPr>
              <a:t>(лат. </a:t>
            </a:r>
            <a:r>
              <a:rPr lang="ru-RU" sz="2600" i="1" dirty="0" err="1">
                <a:latin typeface="+mn-lt"/>
              </a:rPr>
              <a:t>ad</a:t>
            </a:r>
            <a:r>
              <a:rPr lang="ru-RU" sz="2600" i="1" dirty="0">
                <a:latin typeface="+mn-lt"/>
              </a:rPr>
              <a:t> </a:t>
            </a:r>
            <a:r>
              <a:rPr lang="ru-RU" sz="2600" i="1" dirty="0" err="1">
                <a:latin typeface="+mn-lt"/>
              </a:rPr>
              <a:t>valorem</a:t>
            </a:r>
            <a:r>
              <a:rPr lang="ru-RU" sz="2600" i="1" dirty="0">
                <a:latin typeface="+mn-lt"/>
              </a:rPr>
              <a:t>) </a:t>
            </a:r>
            <a:r>
              <a:rPr lang="ru-RU" sz="2600" dirty="0">
                <a:latin typeface="+mn-lt"/>
              </a:rPr>
              <a:t>– налог со </a:t>
            </a:r>
            <a:r>
              <a:rPr lang="ru-RU" sz="2600" dirty="0" smtClean="0">
                <a:latin typeface="+mn-lt"/>
              </a:rPr>
              <a:t>стоимости </a:t>
            </a:r>
            <a:r>
              <a:rPr lang="ru-RU" sz="2600" dirty="0">
                <a:latin typeface="+mn-lt"/>
              </a:rPr>
              <a:t>через процент от </a:t>
            </a:r>
            <a:r>
              <a:rPr lang="ru-RU" sz="2600" dirty="0" smtClean="0">
                <a:latin typeface="+mn-lt"/>
              </a:rPr>
              <a:t>цены: </a:t>
            </a:r>
            <a:r>
              <a:rPr lang="en-US" sz="2600" i="1" dirty="0" smtClean="0">
                <a:latin typeface="+mn-lt"/>
              </a:rPr>
              <a:t>p’ </a:t>
            </a:r>
            <a:r>
              <a:rPr lang="en-US" sz="2600" dirty="0">
                <a:latin typeface="+mn-lt"/>
              </a:rPr>
              <a:t>= </a:t>
            </a:r>
            <a:r>
              <a:rPr lang="en-US" sz="2600" i="1" dirty="0" smtClean="0">
                <a:latin typeface="+mn-lt"/>
              </a:rPr>
              <a:t>p</a:t>
            </a:r>
            <a:r>
              <a:rPr lang="en-US" sz="2600" i="1" dirty="0" smtClean="0">
                <a:latin typeface="+mn-lt"/>
                <a:cs typeface="Times New Roman"/>
              </a:rPr>
              <a:t>∙</a:t>
            </a:r>
            <a:r>
              <a:rPr lang="en-US" sz="2600" dirty="0" smtClean="0">
                <a:latin typeface="+mn-lt"/>
              </a:rPr>
              <a:t>(</a:t>
            </a:r>
            <a:r>
              <a:rPr lang="en-US" sz="2600" dirty="0">
                <a:latin typeface="+mn-lt"/>
              </a:rPr>
              <a:t>1+</a:t>
            </a:r>
            <a:r>
              <a:rPr lang="el-GR" sz="2600" dirty="0" smtClean="0">
                <a:latin typeface="+mn-lt"/>
              </a:rPr>
              <a:t>τ)</a:t>
            </a:r>
            <a:r>
              <a:rPr lang="ru-RU" sz="2600" dirty="0" smtClean="0">
                <a:latin typeface="+mn-lt"/>
              </a:rPr>
              <a:t>, где р</a:t>
            </a:r>
            <a:r>
              <a:rPr lang="en-US" sz="2600" dirty="0" smtClean="0">
                <a:latin typeface="+mn-lt"/>
              </a:rPr>
              <a:t>’</a:t>
            </a:r>
            <a:r>
              <a:rPr lang="ru-RU" sz="2600" dirty="0" smtClean="0">
                <a:latin typeface="+mn-lt"/>
              </a:rPr>
              <a:t> – сумма, уплачиваемая потребителем за единицу товара, т – ставка налога</a:t>
            </a:r>
            <a:r>
              <a:rPr lang="el-GR" sz="2600" dirty="0" smtClean="0">
                <a:latin typeface="+mn-lt"/>
              </a:rPr>
              <a:t>.</a:t>
            </a:r>
            <a:endParaRPr lang="ru-RU" sz="2600" dirty="0" smtClean="0">
              <a:latin typeface="+mn-lt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Потоварный</a:t>
            </a:r>
            <a:r>
              <a:rPr lang="ru-RU" sz="2600" b="1" dirty="0" smtClean="0">
                <a:latin typeface="+mn-lt"/>
              </a:rPr>
              <a:t> </a:t>
            </a:r>
            <a:r>
              <a:rPr lang="ru-RU" sz="2600" dirty="0">
                <a:latin typeface="+mn-lt"/>
              </a:rPr>
              <a:t>– </a:t>
            </a:r>
            <a:r>
              <a:rPr lang="ru-RU" sz="2600" dirty="0" smtClean="0">
                <a:latin typeface="+mn-lt"/>
              </a:rPr>
              <a:t>налог </a:t>
            </a:r>
            <a:r>
              <a:rPr lang="ru-RU" sz="2600" dirty="0">
                <a:latin typeface="+mn-lt"/>
              </a:rPr>
              <a:t>с единицы </a:t>
            </a:r>
            <a:r>
              <a:rPr lang="ru-RU" sz="2600" dirty="0" smtClean="0">
                <a:latin typeface="+mn-lt"/>
              </a:rPr>
              <a:t>товара </a:t>
            </a:r>
            <a:r>
              <a:rPr lang="ru-RU" sz="2600" dirty="0">
                <a:latin typeface="+mn-lt"/>
              </a:rPr>
              <a:t>через фиксированный </a:t>
            </a:r>
            <a:r>
              <a:rPr lang="ru-RU" sz="2600" dirty="0" smtClean="0">
                <a:latin typeface="+mn-lt"/>
              </a:rPr>
              <a:t>платеж: </a:t>
            </a:r>
            <a:r>
              <a:rPr lang="ru-RU" sz="2600" i="1" dirty="0" smtClean="0">
                <a:latin typeface="+mn-lt"/>
              </a:rPr>
              <a:t>p</a:t>
            </a:r>
            <a:r>
              <a:rPr lang="en-US" sz="2600" i="1" dirty="0" smtClean="0">
                <a:latin typeface="+mn-lt"/>
              </a:rPr>
              <a:t>’</a:t>
            </a:r>
            <a:r>
              <a:rPr lang="ru-RU" sz="2600" i="1" dirty="0" smtClean="0">
                <a:latin typeface="+mn-lt"/>
              </a:rPr>
              <a:t> </a:t>
            </a:r>
            <a:r>
              <a:rPr lang="ru-RU" sz="2600" dirty="0">
                <a:latin typeface="+mn-lt"/>
              </a:rPr>
              <a:t>= </a:t>
            </a:r>
            <a:r>
              <a:rPr lang="ru-RU" sz="2600" i="1" dirty="0">
                <a:latin typeface="+mn-lt"/>
              </a:rPr>
              <a:t>p </a:t>
            </a:r>
            <a:r>
              <a:rPr lang="ru-RU" sz="2600" dirty="0">
                <a:latin typeface="+mn-lt"/>
              </a:rPr>
              <a:t>+ </a:t>
            </a:r>
            <a:r>
              <a:rPr lang="ru-RU" sz="2600" i="1" dirty="0">
                <a:latin typeface="+mn-lt"/>
              </a:rPr>
              <a:t>t </a:t>
            </a:r>
            <a:r>
              <a:rPr lang="ru-RU" sz="2600" dirty="0" smtClean="0">
                <a:latin typeface="+mn-lt"/>
              </a:rPr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Смешанный </a:t>
            </a: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(линейный</a:t>
            </a: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lang="ru-RU" sz="2600" b="1" dirty="0" smtClean="0">
                <a:latin typeface="+mn-lt"/>
              </a:rPr>
              <a:t>:</a:t>
            </a:r>
            <a:r>
              <a:rPr lang="ru-RU" sz="2600" dirty="0" smtClean="0">
                <a:latin typeface="+mn-lt"/>
              </a:rPr>
              <a:t> </a:t>
            </a:r>
            <a:r>
              <a:rPr lang="ru-RU" sz="2600" i="1" dirty="0" smtClean="0">
                <a:latin typeface="+mn-lt"/>
              </a:rPr>
              <a:t>p</a:t>
            </a:r>
            <a:r>
              <a:rPr lang="en-US" sz="2600" i="1" dirty="0" smtClean="0">
                <a:latin typeface="+mn-lt"/>
              </a:rPr>
              <a:t>’</a:t>
            </a:r>
            <a:r>
              <a:rPr lang="ru-RU" sz="2600" i="1" dirty="0" smtClean="0">
                <a:latin typeface="+mn-lt"/>
              </a:rPr>
              <a:t> </a:t>
            </a:r>
            <a:r>
              <a:rPr lang="ru-RU" sz="2600" dirty="0">
                <a:latin typeface="+mn-lt"/>
              </a:rPr>
              <a:t>= </a:t>
            </a:r>
            <a:r>
              <a:rPr lang="ru-RU" sz="2600" i="1" dirty="0">
                <a:latin typeface="+mn-lt"/>
              </a:rPr>
              <a:t>t </a:t>
            </a:r>
            <a:r>
              <a:rPr lang="ru-RU" sz="2600" dirty="0">
                <a:latin typeface="+mn-lt"/>
              </a:rPr>
              <a:t>+ </a:t>
            </a:r>
            <a:r>
              <a:rPr lang="ru-RU" sz="2600" i="1" dirty="0">
                <a:latin typeface="+mn-lt"/>
              </a:rPr>
              <a:t>p</a:t>
            </a:r>
            <a:r>
              <a:rPr lang="ru-RU" sz="2600" dirty="0">
                <a:latin typeface="+mn-lt"/>
              </a:rPr>
              <a:t>(1+τ ) 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4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4082" y="44624"/>
            <a:ext cx="9104422" cy="792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87313" algn="l"/>
            <a:r>
              <a:rPr lang="ru-RU" sz="33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Воздействие потоварного налога на равновесие</a:t>
            </a:r>
            <a:endParaRPr lang="ru-RU" sz="33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227849" y="4797152"/>
            <a:ext cx="868830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000" dirty="0" smtClean="0">
                <a:latin typeface="+mn-lt"/>
              </a:rPr>
              <a:t>В обоих случаях результат одинаков. Прежнее равновесие: Р1 и </a:t>
            </a:r>
            <a:r>
              <a:rPr lang="en-US" sz="2000" dirty="0" smtClean="0">
                <a:latin typeface="+mn-lt"/>
              </a:rPr>
              <a:t>Q</a:t>
            </a:r>
            <a:r>
              <a:rPr lang="ru-RU" sz="2000" dirty="0" smtClean="0">
                <a:latin typeface="+mn-lt"/>
              </a:rPr>
              <a:t>1. Новое </a:t>
            </a:r>
            <a:r>
              <a:rPr lang="ru-RU" sz="2000" dirty="0">
                <a:latin typeface="+mn-lt"/>
              </a:rPr>
              <a:t>равновесие характеризуется тремя величинами: </a:t>
            </a:r>
            <a:r>
              <a:rPr lang="ru-RU" sz="2000" b="1" dirty="0">
                <a:latin typeface="+mn-lt"/>
              </a:rPr>
              <a:t>Q</a:t>
            </a:r>
            <a:r>
              <a:rPr lang="ru-RU" sz="2000" b="1" baseline="-25000" dirty="0">
                <a:latin typeface="+mn-lt"/>
              </a:rPr>
              <a:t>2</a:t>
            </a:r>
            <a:r>
              <a:rPr lang="ru-RU" sz="2000" b="1" dirty="0">
                <a:latin typeface="+mn-lt"/>
              </a:rPr>
              <a:t>, P</a:t>
            </a:r>
            <a:r>
              <a:rPr lang="ru-RU" sz="2000" b="1" baseline="30000" dirty="0">
                <a:latin typeface="+mn-lt"/>
              </a:rPr>
              <a:t>+</a:t>
            </a:r>
            <a:r>
              <a:rPr lang="ru-RU" sz="2000" b="1" dirty="0">
                <a:latin typeface="+mn-lt"/>
              </a:rPr>
              <a:t>, P</a:t>
            </a:r>
            <a:r>
              <a:rPr lang="ru-RU" sz="2000" b="1" baseline="30000" dirty="0">
                <a:latin typeface="+mn-lt"/>
              </a:rPr>
              <a:t>-</a:t>
            </a:r>
            <a:r>
              <a:rPr lang="ru-RU" sz="2000" dirty="0">
                <a:latin typeface="+mn-lt"/>
              </a:rPr>
              <a:t>. Объем рынка </a:t>
            </a:r>
            <a:r>
              <a:rPr lang="ru-RU" sz="2000" b="1" dirty="0">
                <a:latin typeface="+mn-lt"/>
              </a:rPr>
              <a:t>Q</a:t>
            </a:r>
            <a:r>
              <a:rPr lang="ru-RU" sz="2000" b="1" baseline="-25000" dirty="0">
                <a:latin typeface="+mn-lt"/>
              </a:rPr>
              <a:t>2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меньше </a:t>
            </a:r>
            <a:r>
              <a:rPr lang="ru-RU" sz="2000" dirty="0">
                <a:latin typeface="+mn-lt"/>
              </a:rPr>
              <a:t>первоначального </a:t>
            </a:r>
            <a:r>
              <a:rPr lang="ru-RU" sz="2000" b="1" dirty="0">
                <a:latin typeface="+mn-lt"/>
              </a:rPr>
              <a:t>Q</a:t>
            </a:r>
            <a:r>
              <a:rPr lang="ru-RU" sz="2000" b="1" baseline="-25000" dirty="0">
                <a:latin typeface="+mn-lt"/>
              </a:rPr>
              <a:t>1</a:t>
            </a:r>
            <a:r>
              <a:rPr lang="ru-RU" sz="2000" dirty="0">
                <a:latin typeface="+mn-lt"/>
              </a:rPr>
              <a:t>. Цена, которую платит </a:t>
            </a:r>
            <a:r>
              <a:rPr lang="ru-RU" sz="2000" dirty="0" smtClean="0">
                <a:latin typeface="+mn-lt"/>
              </a:rPr>
              <a:t>покупатель </a:t>
            </a:r>
            <a:r>
              <a:rPr lang="ru-RU" sz="2000" b="1" dirty="0">
                <a:latin typeface="+mn-lt"/>
              </a:rPr>
              <a:t>P</a:t>
            </a:r>
            <a:r>
              <a:rPr lang="ru-RU" sz="2000" b="1" baseline="30000" dirty="0" smtClean="0">
                <a:latin typeface="+mn-lt"/>
              </a:rPr>
              <a:t>+</a:t>
            </a:r>
            <a:r>
              <a:rPr lang="ru-RU" sz="2000" b="1" dirty="0" smtClean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выше первоначальной </a:t>
            </a:r>
            <a:r>
              <a:rPr lang="ru-RU" sz="2000" b="1" dirty="0">
                <a:latin typeface="+mn-lt"/>
              </a:rPr>
              <a:t>P</a:t>
            </a:r>
            <a:r>
              <a:rPr lang="ru-RU" sz="2000" b="1" baseline="-25000" dirty="0">
                <a:latin typeface="+mn-lt"/>
              </a:rPr>
              <a:t>1</a:t>
            </a:r>
            <a:r>
              <a:rPr lang="ru-RU" sz="2000" dirty="0">
                <a:latin typeface="+mn-lt"/>
              </a:rPr>
              <a:t>. Цена, которую фактически получает продавец (без налога</a:t>
            </a:r>
            <a:r>
              <a:rPr lang="ru-RU" sz="2000" dirty="0" smtClean="0">
                <a:latin typeface="+mn-lt"/>
              </a:rPr>
              <a:t>) </a:t>
            </a:r>
            <a:r>
              <a:rPr lang="ru-RU" sz="2000" b="1" dirty="0" smtClean="0">
                <a:latin typeface="+mn-lt"/>
              </a:rPr>
              <a:t>P</a:t>
            </a:r>
            <a:r>
              <a:rPr lang="ru-RU" sz="2000" b="1" baseline="30000" dirty="0" smtClean="0">
                <a:latin typeface="+mn-lt"/>
              </a:rPr>
              <a:t>-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ниже первоначальной. Общая сумма </a:t>
            </a:r>
            <a:r>
              <a:rPr lang="ru-RU" sz="2000" dirty="0" smtClean="0">
                <a:latin typeface="+mn-lt"/>
              </a:rPr>
              <a:t>налога </a:t>
            </a:r>
            <a:r>
              <a:rPr lang="ru-RU" sz="2000" dirty="0">
                <a:latin typeface="+mn-lt"/>
              </a:rPr>
              <a:t>в </a:t>
            </a:r>
            <a:r>
              <a:rPr lang="ru-RU" sz="2000" dirty="0" smtClean="0">
                <a:latin typeface="+mn-lt"/>
              </a:rPr>
              <a:t>госбюджет соответствует </a:t>
            </a:r>
            <a:r>
              <a:rPr lang="ru-RU" sz="2000" dirty="0">
                <a:latin typeface="+mn-lt"/>
              </a:rPr>
              <a:t>площади прямоугольника </a:t>
            </a:r>
            <a:r>
              <a:rPr lang="ru-RU" sz="2000" b="1" dirty="0">
                <a:latin typeface="+mn-lt"/>
              </a:rPr>
              <a:t>P</a:t>
            </a:r>
            <a:r>
              <a:rPr lang="ru-RU" sz="2000" b="1" baseline="30000" dirty="0">
                <a:latin typeface="+mn-lt"/>
              </a:rPr>
              <a:t>+</a:t>
            </a:r>
            <a:r>
              <a:rPr lang="ru-RU" sz="2000" b="1" dirty="0">
                <a:latin typeface="+mn-lt"/>
              </a:rPr>
              <a:t>АВР</a:t>
            </a:r>
            <a:r>
              <a:rPr lang="ru-RU" sz="2000" b="1" baseline="30000" dirty="0">
                <a:latin typeface="+mn-lt"/>
              </a:rPr>
              <a:t>-</a:t>
            </a:r>
            <a:r>
              <a:rPr lang="ru-RU" sz="2000" dirty="0">
                <a:latin typeface="+mn-lt"/>
              </a:rPr>
              <a:t>.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528" y="692696"/>
            <a:ext cx="415610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Arial" charset="0"/>
                <a:cs typeface="Arial" charset="0"/>
              </a:rPr>
              <a:t>а)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оздействие на рыночное равновесие потоварного налога, если он уплачивается продавцами</a:t>
            </a:r>
          </a:p>
        </p:txBody>
      </p:sp>
      <p:pic>
        <p:nvPicPr>
          <p:cNvPr id="22530" name="Picture 2" descr="http://50.economicus.ru/img/50_10_f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3430363" cy="250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http://50.economicus.ru/img/50_10_f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91386"/>
            <a:ext cx="3240360" cy="256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665401"/>
            <a:ext cx="40283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б) Воздействие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 рыночное равновесие потоварного налога, если он уплачивается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покупателями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95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35496" y="44624"/>
            <a:ext cx="8928992" cy="115212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87313" algn="l"/>
            <a:r>
              <a:rPr lang="ru-RU" sz="33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 воздействия потоварного налога на объем продаж</a:t>
            </a:r>
            <a:endParaRPr lang="ru-RU" sz="33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227849" y="4717593"/>
            <a:ext cx="868830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600" dirty="0" smtClean="0"/>
              <a:t>а) Пологий наклон линий спроса и предложения: воздействие сильнее.</a:t>
            </a:r>
          </a:p>
          <a:p>
            <a:r>
              <a:rPr lang="ru-RU" sz="2600" dirty="0" smtClean="0"/>
              <a:t>б) Крутой наклон линий спроса и предложения: воздействие слабее.</a:t>
            </a:r>
            <a:endParaRPr lang="ru-RU" sz="2600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29" name="Picture 1" descr="http://50.economicus.ru/img/50_10_f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604611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124744"/>
            <a:ext cx="85689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зависит </a:t>
            </a:r>
            <a:r>
              <a:rPr lang="ru-RU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 наклонов линий </a:t>
            </a:r>
            <a:r>
              <a:rPr lang="ru-RU" sz="2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спроса и </a:t>
            </a:r>
            <a:r>
              <a:rPr lang="ru-RU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предложения</a:t>
            </a:r>
            <a:r>
              <a:rPr lang="ru-RU" sz="2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0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35496" y="44624"/>
            <a:ext cx="8928992" cy="7200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87313"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Распределение налогового бремени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764704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Независимо от того, кто платит налог – продавцы или покупатели, налоговое бремя распределяется между теми и другими.</a:t>
            </a:r>
            <a:endParaRPr lang="ru-RU" sz="2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http://works.doklad.ru/images/Q9qh-3agnSg/m77a905d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53" y="2468966"/>
            <a:ext cx="3693067" cy="3048266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11" name="Прямоугольник 10"/>
          <p:cNvSpPr/>
          <p:nvPr/>
        </p:nvSpPr>
        <p:spPr>
          <a:xfrm>
            <a:off x="3923928" y="1953408"/>
            <a:ext cx="51558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‼ Общее </a:t>
            </a:r>
            <a:r>
              <a:rPr lang="ru-RU" sz="2000" dirty="0"/>
              <a:t>увеличение цены товара для потребителя в результате налогообложения: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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Р</a:t>
            </a:r>
            <a:r>
              <a:rPr lang="ru-RU" sz="2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Р</a:t>
            </a:r>
            <a:r>
              <a:rPr lang="ru-RU" sz="20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2000" dirty="0"/>
              <a:t>‼ </a:t>
            </a:r>
            <a:r>
              <a:rPr lang="ru-RU" sz="2000" dirty="0" smtClean="0"/>
              <a:t>Взнос </a:t>
            </a:r>
            <a:r>
              <a:rPr lang="ru-RU" sz="2000" dirty="0"/>
              <a:t>покупателя в уплату налога: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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t)∙ 100% </a:t>
            </a:r>
          </a:p>
          <a:p>
            <a:r>
              <a:rPr lang="ru-RU" sz="2000" dirty="0"/>
              <a:t>‼ </a:t>
            </a:r>
            <a:r>
              <a:rPr lang="ru-RU" sz="2000" dirty="0" smtClean="0"/>
              <a:t>Общее </a:t>
            </a:r>
            <a:r>
              <a:rPr lang="ru-RU" sz="2000" dirty="0"/>
              <a:t>снижение цены товара для продавца в результате налогообложения: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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Р</a:t>
            </a:r>
            <a:r>
              <a:rPr lang="ru-RU" sz="20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Р</a:t>
            </a:r>
            <a:r>
              <a:rPr lang="ru-RU" sz="2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2000" dirty="0"/>
              <a:t>‼ </a:t>
            </a:r>
            <a:r>
              <a:rPr lang="ru-RU" sz="2000" dirty="0" smtClean="0"/>
              <a:t>Взнос </a:t>
            </a:r>
            <a:r>
              <a:rPr lang="ru-RU" sz="2000" dirty="0"/>
              <a:t>продавца в уплату налога: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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t)∙ 100% = 1 – Т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 smtClean="0"/>
          </a:p>
          <a:p>
            <a:pPr algn="ctr"/>
            <a:r>
              <a:rPr lang="ru-RU" sz="2000" dirty="0"/>
              <a:t>‼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 налога =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∙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</a:t>
            </a:r>
            <a:r>
              <a:rPr lang="en-US" sz="2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Р</a:t>
            </a:r>
            <a:r>
              <a:rPr lang="ru-RU" sz="2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 ∙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5805264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</a:t>
            </a:r>
            <a:r>
              <a:rPr lang="ru-RU" baseline="-25000" dirty="0"/>
              <a:t>Е</a:t>
            </a:r>
            <a:r>
              <a:rPr lang="ru-RU" dirty="0"/>
              <a:t> – равновесная цена, Р</a:t>
            </a:r>
            <a:r>
              <a:rPr lang="ru-RU" baseline="30000" dirty="0"/>
              <a:t>+</a:t>
            </a:r>
            <a:r>
              <a:rPr lang="ru-RU" dirty="0"/>
              <a:t> - цена для потребителя после введения налога, Р</a:t>
            </a:r>
            <a:r>
              <a:rPr lang="ru-RU" baseline="30000" dirty="0"/>
              <a:t>-</a:t>
            </a:r>
            <a:r>
              <a:rPr lang="ru-RU" dirty="0"/>
              <a:t> - цена для продавца после введения налога, </a:t>
            </a:r>
            <a:r>
              <a:rPr lang="en-US" dirty="0"/>
              <a:t>t </a:t>
            </a:r>
            <a:r>
              <a:rPr lang="ru-RU" dirty="0"/>
              <a:t>– ставка налога, </a:t>
            </a:r>
            <a:r>
              <a:rPr lang="en-US" dirty="0" err="1"/>
              <a:t>Qt</a:t>
            </a:r>
            <a:r>
              <a:rPr lang="en-US" dirty="0"/>
              <a:t> </a:t>
            </a:r>
            <a:r>
              <a:rPr lang="ru-RU" dirty="0"/>
              <a:t>– объем реализации после введения налога.</a:t>
            </a:r>
          </a:p>
        </p:txBody>
      </p:sp>
    </p:spTree>
    <p:extLst>
      <p:ext uri="{BB962C8B-B14F-4D97-AF65-F5344CB8AC3E}">
        <p14:creationId xmlns:p14="http://schemas.microsoft.com/office/powerpoint/2010/main" val="204699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107504" y="44624"/>
            <a:ext cx="8496944" cy="20162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87313" algn="l"/>
            <a:r>
              <a:rPr lang="ru-RU" sz="3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Распределение налогового бремени </a:t>
            </a:r>
            <a:r>
              <a:rPr lang="ru-RU" sz="3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3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покупателями и </a:t>
            </a:r>
            <a:r>
              <a:rPr lang="ru-RU" sz="3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продавцами в зависимости от соотношения наклонов </a:t>
            </a:r>
            <a:r>
              <a:rPr lang="ru-RU" sz="3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линий спроса </a:t>
            </a:r>
            <a:r>
              <a:rPr lang="ru-RU" sz="3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предложения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8" name="Picture 2" descr="http://50.economicus.ru/img/50_10_f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0" y="2024202"/>
            <a:ext cx="6848676" cy="291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47562" y="5171127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а) Крутой наклон </a:t>
            </a:r>
            <a:r>
              <a:rPr lang="ru-RU" sz="2400" dirty="0"/>
              <a:t>линий </a:t>
            </a:r>
            <a:r>
              <a:rPr lang="ru-RU" sz="2400" dirty="0" smtClean="0"/>
              <a:t>спроса и пологий наклон линии предложения: потребители платят больше;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б) </a:t>
            </a:r>
            <a:r>
              <a:rPr lang="ru-RU" sz="2400" dirty="0"/>
              <a:t>Крутой наклон линий </a:t>
            </a:r>
            <a:r>
              <a:rPr lang="ru-RU" sz="2400" dirty="0" smtClean="0"/>
              <a:t>предложения и </a:t>
            </a:r>
            <a:r>
              <a:rPr lang="ru-RU" sz="2400" dirty="0"/>
              <a:t>пологий наклон линии </a:t>
            </a:r>
            <a:r>
              <a:rPr lang="ru-RU" sz="2400" dirty="0" smtClean="0"/>
              <a:t>спроса: продавцы платят больше.</a:t>
            </a:r>
            <a:endParaRPr lang="ru-RU" sz="2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2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107504" y="44624"/>
            <a:ext cx="8496944" cy="864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87313"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Дотации (субсидии) –  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5158" y="836712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- помощь из бюджета, предоставляемая производителям или потребителям. Метод косвенного регулирования экономикой.</a:t>
            </a:r>
            <a:endParaRPr lang="ru-RU" sz="2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2" name="Picture 2" descr="http://50.economicus.ru/img/50_10_f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2" y="2060848"/>
            <a:ext cx="364962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08751" y="1918573"/>
            <a:ext cx="49549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Воздействие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потоварной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дотации на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рыночное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равновесие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prstClr val="black"/>
              </a:solidFill>
              <a:cs typeface="Arial" pitchFamily="34" charset="0"/>
            </a:endParaRPr>
          </a:p>
          <a:p>
            <a:r>
              <a:rPr lang="ru-RU" sz="2400" dirty="0"/>
              <a:t>Прежнее равновесие: </a:t>
            </a:r>
            <a:r>
              <a:rPr lang="ru-RU" sz="2400" b="1" dirty="0"/>
              <a:t>Р</a:t>
            </a:r>
            <a:r>
              <a:rPr lang="ru-RU" sz="2400" b="1" baseline="-25000" dirty="0"/>
              <a:t>1</a:t>
            </a:r>
            <a:r>
              <a:rPr lang="ru-RU" sz="2400" b="1" dirty="0"/>
              <a:t> и </a:t>
            </a:r>
            <a:r>
              <a:rPr lang="en-US" sz="2400" b="1" dirty="0"/>
              <a:t>Q</a:t>
            </a:r>
            <a:r>
              <a:rPr lang="ru-RU" sz="2400" b="1" baseline="-25000" dirty="0"/>
              <a:t>1</a:t>
            </a:r>
            <a:r>
              <a:rPr lang="ru-RU" sz="2400" dirty="0"/>
              <a:t>. Новое равновесие: </a:t>
            </a:r>
            <a:r>
              <a:rPr lang="ru-RU" sz="2400" b="1" dirty="0"/>
              <a:t>Р</a:t>
            </a:r>
            <a:r>
              <a:rPr lang="ru-RU" sz="2400" b="1" baseline="30000" dirty="0"/>
              <a:t>-</a:t>
            </a:r>
            <a:r>
              <a:rPr lang="ru-RU" sz="2400" b="1" dirty="0"/>
              <a:t> и </a:t>
            </a:r>
            <a:r>
              <a:rPr lang="en-US" sz="2400" b="1" dirty="0"/>
              <a:t>Q</a:t>
            </a:r>
            <a:r>
              <a:rPr lang="ru-RU" sz="2400" b="1" baseline="-25000" dirty="0"/>
              <a:t>2</a:t>
            </a:r>
            <a:r>
              <a:rPr lang="ru-RU" sz="2400" dirty="0"/>
              <a:t>. Таким образом, объем продаж увеличивается до </a:t>
            </a:r>
            <a:r>
              <a:rPr lang="ru-RU" sz="2400" b="1" dirty="0"/>
              <a:t>Q</a:t>
            </a:r>
            <a:r>
              <a:rPr lang="ru-RU" sz="2400" b="1" baseline="-25000" dirty="0"/>
              <a:t>2</a:t>
            </a:r>
            <a:r>
              <a:rPr lang="ru-RU" sz="2400" dirty="0"/>
              <a:t>,цена для покупателей снижается до </a:t>
            </a:r>
            <a:r>
              <a:rPr lang="ru-RU" sz="2400" b="1" dirty="0"/>
              <a:t>P</a:t>
            </a:r>
            <a:r>
              <a:rPr lang="ru-RU" sz="2400" b="1" baseline="30000" dirty="0"/>
              <a:t>-</a:t>
            </a:r>
            <a:r>
              <a:rPr lang="ru-RU" sz="2400" dirty="0"/>
              <a:t>, а цена, фактически получаемая производителями, повышается до </a:t>
            </a:r>
            <a:r>
              <a:rPr lang="ru-RU" sz="2400" b="1" dirty="0"/>
              <a:t>P</a:t>
            </a:r>
            <a:r>
              <a:rPr lang="ru-RU" sz="2400" b="1" baseline="30000" dirty="0" smtClean="0"/>
              <a:t>+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39117" y="5744869"/>
            <a:ext cx="4881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cs typeface="Arial" pitchFamily="34" charset="0"/>
              </a:rPr>
              <a:t>Дотация – налог «наоборот».</a:t>
            </a:r>
            <a:endParaRPr lang="ru-RU" sz="24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6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107504" y="-27384"/>
            <a:ext cx="8496944" cy="7200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87313"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Излишек потребителя –  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142" y="620688"/>
            <a:ext cx="884133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- разница </a:t>
            </a:r>
            <a:r>
              <a:rPr lang="ru-RU" sz="2200" dirty="0"/>
              <a:t>между ценой, которую потребитель готов заплатить за товар, и той, которую он действительно </a:t>
            </a:r>
            <a:r>
              <a:rPr lang="ru-RU" sz="2200" dirty="0" smtClean="0"/>
              <a:t>платит (равновесной). </a:t>
            </a:r>
            <a:endParaRPr lang="ru-RU" sz="2200" dirty="0"/>
          </a:p>
          <a:p>
            <a:r>
              <a:rPr lang="ru-RU" sz="2200" dirty="0"/>
              <a:t>Термин «излишек потребителя» впервые применил французский </a:t>
            </a:r>
            <a:r>
              <a:rPr lang="ru-RU" sz="2200" dirty="0" smtClean="0"/>
              <a:t>экономист </a:t>
            </a:r>
            <a:r>
              <a:rPr lang="ru-RU" sz="2200" dirty="0"/>
              <a:t>Ж. </a:t>
            </a:r>
            <a:r>
              <a:rPr lang="ru-RU" sz="2200" dirty="0" err="1"/>
              <a:t>Дюпюи</a:t>
            </a:r>
            <a:r>
              <a:rPr lang="ru-RU" sz="2200" dirty="0"/>
              <a:t> (1804–1866) в 1844 г. для оценки полезностей общественных </a:t>
            </a:r>
            <a:r>
              <a:rPr lang="ru-RU" sz="2200" dirty="0" smtClean="0"/>
              <a:t>сооружений. </a:t>
            </a:r>
            <a:endParaRPr lang="ru-RU" sz="2200" dirty="0"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4966136"/>
            <a:ext cx="416081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Совокупный излишек потребителей на рынке. </a:t>
            </a:r>
            <a:r>
              <a:rPr lang="ru-RU" sz="2000" dirty="0" err="1" smtClean="0"/>
              <a:t>Максимизируется</a:t>
            </a:r>
            <a:r>
              <a:rPr lang="ru-RU" sz="2000" dirty="0" smtClean="0"/>
              <a:t> при </a:t>
            </a:r>
            <a:r>
              <a:rPr lang="ru-RU" sz="2000" dirty="0"/>
              <a:t>совершенной </a:t>
            </a:r>
            <a:r>
              <a:rPr lang="ru-RU" sz="2000" dirty="0" smtClean="0"/>
              <a:t>конкуренции</a:t>
            </a:r>
            <a:r>
              <a:rPr lang="ru-RU" sz="2000" dirty="0"/>
              <a:t> </a:t>
            </a:r>
            <a:r>
              <a:rPr lang="ru-RU" sz="2000" dirty="0" smtClean="0"/>
              <a:t>и уменьшается при монополизации отрасли.</a:t>
            </a:r>
            <a:endParaRPr lang="ru-RU" sz="2000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26626" name="Picture 2" descr="http://www.be5.biz/ekonomika/e006u/files/i_0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26" y="2466686"/>
            <a:ext cx="2927030" cy="240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http://www.be5.biz/ekonomika/e006u/files/i_06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2896"/>
            <a:ext cx="3240360" cy="235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600747" y="4941168"/>
            <a:ext cx="44357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Развернутый пример: излишек потребителей </a:t>
            </a:r>
            <a:r>
              <a:rPr lang="ru-RU" dirty="0"/>
              <a:t>получается сложением </a:t>
            </a:r>
            <a:r>
              <a:rPr lang="ru-RU" dirty="0" smtClean="0"/>
              <a:t>потребительской выгоды по </a:t>
            </a:r>
            <a:r>
              <a:rPr lang="ru-RU" dirty="0"/>
              <a:t>всем приобретаемым единицам. </a:t>
            </a:r>
            <a:r>
              <a:rPr lang="ru-RU" dirty="0" smtClean="0"/>
              <a:t>Совокупный </a:t>
            </a:r>
            <a:r>
              <a:rPr lang="ru-RU" dirty="0"/>
              <a:t>излишек потребителя составит 210 р. = 60 р. + 50 р. + 40 р. + 30 р. + 20 р. + 10 р. </a:t>
            </a: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31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107504" y="-27384"/>
            <a:ext cx="8496944" cy="7200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87313" algn="l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Излишек производителя –  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9634" y="-380207"/>
            <a:ext cx="184731" cy="7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870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142" y="620688"/>
            <a:ext cx="8841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– разница между ценой, </a:t>
            </a:r>
            <a:r>
              <a:rPr lang="ru-RU" sz="2400" dirty="0"/>
              <a:t>по которой </a:t>
            </a:r>
            <a:r>
              <a:rPr lang="ru-RU" sz="2400" dirty="0" smtClean="0"/>
              <a:t>производитель готов продать товар, и равновесной ценой. Излишек производителя – источник его дополнительной выгоды.</a:t>
            </a:r>
            <a:endParaRPr lang="ru-RU" sz="2400" dirty="0"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83590" y="2060848"/>
            <a:ext cx="46648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cs typeface="Arial" pitchFamily="34" charset="0"/>
              </a:rPr>
              <a:t>Фигура </a:t>
            </a:r>
            <a:r>
              <a:rPr lang="ru-RU" sz="2400" dirty="0" err="1" smtClean="0">
                <a:solidFill>
                  <a:prstClr val="black"/>
                </a:solidFill>
                <a:cs typeface="Arial" pitchFamily="34" charset="0"/>
              </a:rPr>
              <a:t>АРеЕ</a:t>
            </a:r>
            <a:r>
              <a:rPr lang="ru-RU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cs typeface="Arial" pitchFamily="34" charset="0"/>
              </a:rPr>
              <a:t>представляет </a:t>
            </a:r>
            <a:r>
              <a:rPr lang="ru-RU" sz="2400" dirty="0" smtClean="0">
                <a:solidFill>
                  <a:prstClr val="black"/>
                </a:solidFill>
                <a:cs typeface="Arial" pitchFamily="34" charset="0"/>
              </a:rPr>
              <a:t>собой совокупный излишек производителей на рынке, а фигура 0АЕ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Q</a:t>
            </a:r>
            <a:r>
              <a:rPr lang="ru-RU" sz="2400" dirty="0" smtClean="0">
                <a:solidFill>
                  <a:prstClr val="black"/>
                </a:solidFill>
                <a:cs typeface="Arial" pitchFamily="34" charset="0"/>
              </a:rPr>
              <a:t>е – издержки производства.</a:t>
            </a:r>
            <a:endParaRPr lang="ru-RU" sz="2400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27650" name="Picture 2" descr="http://www.be5.biz/ekonomika/e006u/files/i_0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3399176" cy="270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4812248"/>
            <a:ext cx="892491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Сумма </a:t>
            </a:r>
            <a:r>
              <a:rPr lang="ru-RU" sz="2200" dirty="0"/>
              <a:t>излишков потребителей и излишков производителей </a:t>
            </a:r>
            <a:r>
              <a:rPr lang="ru-RU" sz="2200" dirty="0" smtClean="0"/>
              <a:t>отражает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общественную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выгоду</a:t>
            </a:r>
            <a:r>
              <a:rPr lang="ru-RU" sz="2200" dirty="0"/>
              <a:t>, образующуюся в связи с существованием рынка. </a:t>
            </a:r>
            <a:r>
              <a:rPr lang="ru-RU" sz="2200" dirty="0" smtClean="0"/>
              <a:t>Понятия излишков потребителя и производителя применяются при разработке </a:t>
            </a:r>
            <a:r>
              <a:rPr lang="ru-RU" sz="2200" dirty="0"/>
              <a:t>и </a:t>
            </a:r>
            <a:r>
              <a:rPr lang="ru-RU" sz="2200" dirty="0" smtClean="0"/>
              <a:t>осуществлении </a:t>
            </a:r>
            <a:r>
              <a:rPr lang="ru-RU" sz="2200" dirty="0"/>
              <a:t>государственной налоговой и внешнеэкономической политики, а также в других случаях. </a:t>
            </a:r>
          </a:p>
        </p:txBody>
      </p:sp>
    </p:spTree>
    <p:extLst>
      <p:ext uri="{BB962C8B-B14F-4D97-AF65-F5344CB8AC3E}">
        <p14:creationId xmlns:p14="http://schemas.microsoft.com/office/powerpoint/2010/main" val="414969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3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0000"/>
    </a:hlink>
    <a:folHlink>
      <a:srgbClr val="0000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3130</Words>
  <Application>Microsoft Office PowerPoint</Application>
  <PresentationFormat>Экран (4:3)</PresentationFormat>
  <Paragraphs>372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Экономика  Лектор: Красова Елена Викторовна, доцент кафедры мировой экономики и международных отношений, ауд. 1506. Тел.: 240-41-93</vt:lpstr>
      <vt:lpstr>Содержание темы 6:</vt:lpstr>
      <vt:lpstr>Спрос – </vt:lpstr>
      <vt:lpstr>Спрос и объем (величина) спроса </vt:lpstr>
      <vt:lpstr>Закон спроса:</vt:lpstr>
      <vt:lpstr>Кривая спроса</vt:lpstr>
      <vt:lpstr>Линейная функция спроса</vt:lpstr>
      <vt:lpstr>Индивидуальный и рыночный спрос</vt:lpstr>
      <vt:lpstr>Индивидуальный и рыночный спрос 2</vt:lpstr>
      <vt:lpstr>Изменение объема спроса</vt:lpstr>
      <vt:lpstr>Изменение объема спроса (график)</vt:lpstr>
      <vt:lpstr>Изменение спроса</vt:lpstr>
      <vt:lpstr>Изменение спроса (график)</vt:lpstr>
      <vt:lpstr>Неценовые факторы изменения спроса (неценовые детерминанты)</vt:lpstr>
      <vt:lpstr>Взаимозаменяемые товары –  </vt:lpstr>
      <vt:lpstr>Предложение – </vt:lpstr>
      <vt:lpstr>Предложение и объем (величина) предложения </vt:lpstr>
      <vt:lpstr>Закон предложения:</vt:lpstr>
      <vt:lpstr>Кривая предложения</vt:lpstr>
      <vt:lpstr>Линейная функция предложения </vt:lpstr>
      <vt:lpstr>Индивидуальное и рыночное предложение </vt:lpstr>
      <vt:lpstr>Изменение объема предложения </vt:lpstr>
      <vt:lpstr>Изменение объема предложения (график)</vt:lpstr>
      <vt:lpstr>Изменение предложения</vt:lpstr>
      <vt:lpstr>Изменение предложения (график)</vt:lpstr>
      <vt:lpstr>Неценовые факторы изменения предложения  (неценовые детерминанты):</vt:lpstr>
      <vt:lpstr>Рыночное равновесие –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Устойчивость равновесия (графики)</vt:lpstr>
      <vt:lpstr>Устойчивость равновесия (графики) 2</vt:lpstr>
      <vt:lpstr>Паутинообразная модель – </vt:lpstr>
      <vt:lpstr>Неединственность равновесия </vt:lpstr>
      <vt:lpstr>Неединственность равновесия 2</vt:lpstr>
      <vt:lpstr>Неединственность равновесия 3</vt:lpstr>
      <vt:lpstr>Сдвиг (смещение) равновесия – </vt:lpstr>
      <vt:lpstr>Сдвиг (смещение) равновесия</vt:lpstr>
      <vt:lpstr>Государственное воздействие на рынок с помощью фиксированных цен</vt:lpstr>
      <vt:lpstr>Последствия установления потолка цен</vt:lpstr>
      <vt:lpstr>Косвенное государственное регулирование рынка – </vt:lpstr>
      <vt:lpstr>Налогообложение –</vt:lpstr>
      <vt:lpstr>Воздействие потоварного налога на равновесие</vt:lpstr>
      <vt:lpstr>Степень воздействия потоварного налога на объем продаж</vt:lpstr>
      <vt:lpstr>Распределение налогового бремени</vt:lpstr>
      <vt:lpstr>Распределение налогового бремени между покупателями и продавцами в зависимости от соотношения наклонов линий спроса и предложения  </vt:lpstr>
      <vt:lpstr>Дотации (субсидии) –  </vt:lpstr>
      <vt:lpstr>Излишек потребителя –  </vt:lpstr>
      <vt:lpstr>Излишек производителя –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108</cp:revision>
  <dcterms:created xsi:type="dcterms:W3CDTF">2013-10-14T10:32:07Z</dcterms:created>
  <dcterms:modified xsi:type="dcterms:W3CDTF">2015-03-02T23:14:24Z</dcterms:modified>
</cp:coreProperties>
</file>