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17"/>
  </p:notesMasterIdLst>
  <p:sldIdLst>
    <p:sldId id="256" r:id="rId2"/>
    <p:sldId id="263" r:id="rId3"/>
    <p:sldId id="265" r:id="rId4"/>
    <p:sldId id="258" r:id="rId5"/>
    <p:sldId id="257" r:id="rId6"/>
    <p:sldId id="259" r:id="rId7"/>
    <p:sldId id="260" r:id="rId8"/>
    <p:sldId id="269" r:id="rId9"/>
    <p:sldId id="261" r:id="rId10"/>
    <p:sldId id="266" r:id="rId11"/>
    <p:sldId id="267" r:id="rId12"/>
    <p:sldId id="264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Готовы</a:t>
            </a:r>
            <a:r>
              <a:rPr lang="ru-RU" sz="2000" baseline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 вы принимать в Вашу компанию студентов на практику </a:t>
            </a:r>
            <a:r>
              <a:rPr lang="ru-RU" sz="2000" baseline="0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aseline="0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aseline="0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aseline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 г.?</a:t>
            </a:r>
            <a:endParaRPr lang="ru-RU" sz="20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7.9416950029231728E-2"/>
          <c:y val="1.499448627945471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75"/>
      <c:rotY val="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8.1319971733559662E-2"/>
                  <c:y val="-0.2583882540829474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232224652634224"/>
                  <c:y val="0.1668732836035882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Лист1!$D$61:$E$61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Лист1!$D$62:$E$62</c:f>
              <c:numCache>
                <c:formatCode>General</c:formatCode>
                <c:ptCount val="2"/>
                <c:pt idx="0">
                  <c:v>99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5000"/>
              </a:lnSpc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Поступило</a:t>
            </a:r>
            <a:r>
              <a:rPr lang="ru-RU" sz="2000" b="1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п</a:t>
            </a:r>
            <a:r>
              <a:rPr lang="ru-RU" sz="2000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редложение </a:t>
            </a:r>
            <a:r>
              <a:rPr lang="ru-RU" sz="20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о </a:t>
            </a:r>
            <a:r>
              <a:rPr lang="ru-RU" sz="2000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работе в</a:t>
            </a:r>
            <a:r>
              <a:rPr lang="ru-RU" sz="2000" b="1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штате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6413118848863537"/>
          <c:y val="0.14037775484719653"/>
        </c:manualLayout>
      </c:layout>
      <c:overlay val="0"/>
      <c:spPr>
        <a:solidFill>
          <a:schemeClr val="lt1"/>
        </a:solidFill>
        <a:ln w="55000" cap="flat" cmpd="thickThin" algn="ctr">
          <a:noFill/>
          <a:prstDash val="solid"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813773565389286"/>
          <c:y val="0.36354540016776926"/>
          <c:w val="0.81751070414542448"/>
          <c:h val="0.465185030690915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Предложение о работе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064297453539645"/>
                  <c:y val="-5.2964082130669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5508334323006256"/>
                  <c:y val="4.16146359598116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DB113-627A-43BD-9FBF-DF4E7829DC54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39501-16A9-4718-8B37-7984D118D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42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E3FD05B-5FA2-44BC-94C9-D1E39EF80983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0483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D99925-5D73-4234-B954-CC3349215514}" type="slidenum">
              <a:rPr lang="ru-RU" altLang="ru-RU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2723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6452F9-0480-4DF9-812E-60DAEF12A285}" type="slidenum">
              <a:rPr lang="ru-RU" altLang="ru-RU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7097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580389-9F33-4686-A63A-CAEDF9CBA936}" type="slidenum">
              <a:rPr lang="ru-RU" altLang="ru-RU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395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F127E-D4C4-41BF-82A1-0F7B6C4AED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968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982B3E6-BC68-4F57-A137-0C4A075AFBEC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0F2FC32-D2EF-4951-9332-A4B75D8835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772400" cy="233169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Образовательная деятельность ВГУЭС: основные итоги и перспективы</a:t>
            </a:r>
            <a:endParaRPr lang="ru-RU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7605" y="4221088"/>
            <a:ext cx="7806395" cy="1096899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Мартыненко Оксана Олеговна, </a:t>
            </a:r>
            <a:b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проректор по учебной и воспитательной работе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96752"/>
            <a:ext cx="7869021" cy="539812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5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ВГУЭС  и его филиалы аккредитованы по 74 ООП ВО, СПО  до 2021 года, по ООП СОО до 2027 года</a:t>
            </a:r>
          </a:p>
          <a:p>
            <a:pPr>
              <a:lnSpc>
                <a:spcPct val="105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Внедрена модель ПИО  на выпускном  курсе бакалавриата </a:t>
            </a:r>
          </a:p>
          <a:p>
            <a:pPr>
              <a:lnSpc>
                <a:spcPct val="105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Обеспечено устойчиво хорошее качество контингента студентов, начата целевая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</a:t>
            </a:r>
          </a:p>
          <a:p>
            <a:pPr>
              <a:lnSpc>
                <a:spcPct val="105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ППС полностью переведен на «эффективные контракты»</a:t>
            </a:r>
          </a:p>
          <a:p>
            <a:pPr>
              <a:lnSpc>
                <a:spcPct val="105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ВГУЭС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как международный университет</a:t>
            </a:r>
          </a:p>
          <a:p>
            <a:pPr>
              <a:lnSpc>
                <a:spcPct val="105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ВГУЭС включен в реестр вузов, реализующих подготовку специалистов для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ОПК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12968" cy="13208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Основные </a:t>
            </a:r>
            <a:r>
              <a:rPr lang="ru-RU" sz="36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итоги 2014-2015 у</a:t>
            </a:r>
            <a:r>
              <a:rPr lang="ru-RU" sz="360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ru-RU" sz="36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г. в образовательной деятельности</a:t>
            </a:r>
            <a:endParaRPr lang="ru-RU" sz="36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625485"/>
              </p:ext>
            </p:extLst>
          </p:nvPr>
        </p:nvGraphicFramePr>
        <p:xfrm>
          <a:off x="179512" y="1556792"/>
          <a:ext cx="4392488" cy="5081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41045173"/>
              </p:ext>
            </p:extLst>
          </p:nvPr>
        </p:nvGraphicFramePr>
        <p:xfrm>
          <a:off x="4139952" y="3526809"/>
          <a:ext cx="4176464" cy="33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116632"/>
            <a:ext cx="9144000" cy="122413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ВНЕДРЕНО ПРАКТИКО-ИНТЕГРИРОВАННОЕ ОБУЧЕНИЕ НА ВЫПУСКНОМ КУРСЕ </a:t>
            </a:r>
            <a:endParaRPr lang="ru-RU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5679" y="1628800"/>
            <a:ext cx="2520280" cy="223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302609"/>
            <a:ext cx="259228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74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 noGrp="1"/>
          </p:cNvSpPr>
          <p:nvPr>
            <p:ph type="title"/>
          </p:nvPr>
        </p:nvSpPr>
        <p:spPr>
          <a:xfrm>
            <a:off x="-17417" y="0"/>
            <a:ext cx="9161417" cy="1412776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ru-RU" altLang="ru-RU" sz="32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Качество бюджетного набора по среднему баллу ЕГЭ по  вузам ДВ региона </a:t>
            </a:r>
            <a:r>
              <a:rPr lang="ru-RU" altLang="ru-RU" sz="30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0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(по данным мониторинга вузов МОН РФ)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3596319"/>
              </p:ext>
            </p:extLst>
          </p:nvPr>
        </p:nvGraphicFramePr>
        <p:xfrm>
          <a:off x="-17417" y="1412776"/>
          <a:ext cx="9161417" cy="547158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0945"/>
                <a:gridCol w="4104456"/>
                <a:gridCol w="1440160"/>
                <a:gridCol w="1008112"/>
                <a:gridCol w="1080120"/>
                <a:gridCol w="1187624"/>
              </a:tblGrid>
              <a:tr h="216024">
                <a:tc row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в рейтинге из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балл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Отклонение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2504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036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Хабаровская гос. академия экономики и права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Дальневосточный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ин-т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управления - филиал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РАНХиГС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г. Хабаровск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12929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3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Дальневосточный федеральный ун-т,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Владивосток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3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Владивостокский гос.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экономики и сервиса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29376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3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Северо-восточный федеральный ун-т. им. М.К.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Аммосова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Якутия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354696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Тихоокеанский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ун-т,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Хабаровск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315167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3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Амурский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ун-т,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Благовещенск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58,5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14900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Дальневосточный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путей сообщения, г. Хабаровск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379159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3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Сахалинский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ун-т,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Южно-Сахалинск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454990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Камчатский гос.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ун-т,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Петропавловск-Камчатский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364065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3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Северо-Восточный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ун-т,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Магадан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  <a:tr h="546100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Приамурский гос.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ун-т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им. Шолом-Алейхема, г. Биробиджан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052" marR="43052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0"/>
          <p:cNvSpPr>
            <a:spLocks noChangeArrowheads="1"/>
          </p:cNvSpPr>
          <p:nvPr/>
        </p:nvSpPr>
        <p:spPr bwMode="auto">
          <a:xfrm>
            <a:off x="0" y="4843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5257800" algn="l"/>
              </a:tabLst>
            </a:pPr>
            <a:endParaRPr kumimoji="0" lang="ru-RU" altLang="ru-RU" sz="1800">
              <a:latin typeface="Arial" charset="0"/>
            </a:endParaRPr>
          </a:p>
        </p:txBody>
      </p:sp>
      <p:sp>
        <p:nvSpPr>
          <p:cNvPr id="6147" name="Rectangle 39"/>
          <p:cNvSpPr>
            <a:spLocks noChangeArrowheads="1"/>
          </p:cNvSpPr>
          <p:nvPr/>
        </p:nvSpPr>
        <p:spPr bwMode="auto">
          <a:xfrm rot="10800000" flipV="1">
            <a:off x="-94803" y="-14601"/>
            <a:ext cx="933360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5257800" algn="l"/>
              </a:tabLst>
            </a:pPr>
            <a:r>
              <a:rPr lang="ru-RU" altLang="ru-RU" sz="3400" b="1" dirty="0">
                <a:solidFill>
                  <a:srgbClr val="0070C0"/>
                </a:solidFill>
                <a:latin typeface="Arial" charset="0"/>
                <a:cs typeface="Arial" charset="0"/>
              </a:rPr>
              <a:t>География набора на программы </a:t>
            </a:r>
            <a:r>
              <a:rPr lang="ru-RU" altLang="ru-RU" sz="34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бакалавриата 2015 </a:t>
            </a:r>
            <a:r>
              <a:rPr lang="ru-RU" altLang="ru-RU" sz="3400" b="1" dirty="0">
                <a:solidFill>
                  <a:srgbClr val="0070C0"/>
                </a:solidFill>
                <a:latin typeface="Arial" charset="0"/>
                <a:cs typeface="Arial" charset="0"/>
              </a:rPr>
              <a:t>г. (ОФО, головной вуз)</a:t>
            </a:r>
          </a:p>
        </p:txBody>
      </p:sp>
      <p:sp>
        <p:nvSpPr>
          <p:cNvPr id="6148" name="Rectangle 140"/>
          <p:cNvSpPr>
            <a:spLocks noChangeArrowheads="1"/>
          </p:cNvSpPr>
          <p:nvPr/>
        </p:nvSpPr>
        <p:spPr bwMode="auto">
          <a:xfrm>
            <a:off x="4479925" y="4664075"/>
            <a:ext cx="18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tabLst>
                <a:tab pos="5257800" algn="l"/>
              </a:tabLst>
            </a:pPr>
            <a:endParaRPr lang="ru-RU" altLang="ru-RU" sz="1200"/>
          </a:p>
        </p:txBody>
      </p:sp>
      <p:pic>
        <p:nvPicPr>
          <p:cNvPr id="6149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220" y="2682874"/>
            <a:ext cx="4997780" cy="353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2" y="1052736"/>
            <a:ext cx="4865687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Rectangle 39"/>
          <p:cNvSpPr>
            <a:spLocks noChangeArrowheads="1"/>
          </p:cNvSpPr>
          <p:nvPr/>
        </p:nvSpPr>
        <p:spPr bwMode="auto">
          <a:xfrm rot="10800000" flipV="1">
            <a:off x="6096000" y="3290888"/>
            <a:ext cx="38211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5257800" algn="l"/>
              </a:tabLst>
            </a:pPr>
            <a:r>
              <a:rPr lang="ru-RU" altLang="ru-RU" sz="2400" b="1">
                <a:solidFill>
                  <a:srgbClr val="0070C0"/>
                </a:solidFill>
                <a:latin typeface="Arial" charset="0"/>
                <a:cs typeface="Arial" charset="0"/>
              </a:rPr>
              <a:t>201</a:t>
            </a:r>
            <a:r>
              <a:rPr lang="en-US" altLang="ru-RU" sz="2400" b="1">
                <a:solidFill>
                  <a:srgbClr val="0070C0"/>
                </a:solidFill>
                <a:latin typeface="Arial" charset="0"/>
                <a:cs typeface="Arial" charset="0"/>
              </a:rPr>
              <a:t>4</a:t>
            </a:r>
            <a:r>
              <a:rPr lang="ru-RU" altLang="ru-RU" sz="2400" b="1">
                <a:solidFill>
                  <a:srgbClr val="0070C0"/>
                </a:solidFill>
                <a:latin typeface="Arial" charset="0"/>
                <a:cs typeface="Arial" charset="0"/>
              </a:rPr>
              <a:t> г. </a:t>
            </a:r>
          </a:p>
        </p:txBody>
      </p:sp>
      <p:sp>
        <p:nvSpPr>
          <p:cNvPr id="6152" name="Rectangle 39"/>
          <p:cNvSpPr>
            <a:spLocks noChangeArrowheads="1"/>
          </p:cNvSpPr>
          <p:nvPr/>
        </p:nvSpPr>
        <p:spPr bwMode="auto">
          <a:xfrm rot="10800000" flipV="1">
            <a:off x="2071688" y="1265238"/>
            <a:ext cx="3822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5257800" algn="l"/>
              </a:tabLst>
            </a:pPr>
            <a:r>
              <a:rPr lang="ru-RU" altLang="ru-RU" sz="2400" b="1">
                <a:solidFill>
                  <a:srgbClr val="0070C0"/>
                </a:solidFill>
                <a:latin typeface="Arial" charset="0"/>
                <a:cs typeface="Arial" charset="0"/>
              </a:rPr>
              <a:t>2015 г.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04652"/>
              </p:ext>
            </p:extLst>
          </p:nvPr>
        </p:nvGraphicFramePr>
        <p:xfrm>
          <a:off x="755576" y="4153124"/>
          <a:ext cx="3980507" cy="187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7745"/>
                <a:gridCol w="597906"/>
                <a:gridCol w="1734856"/>
              </a:tblGrid>
              <a:tr h="30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</a:tr>
              <a:tr h="30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Владивосток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</a:tr>
              <a:tr h="5568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Приморский край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</a:tr>
              <a:tr h="30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Субъекты РФ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</a:tr>
              <a:tr h="306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9527" marB="0" anchor="b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1371600"/>
          </a:xfrm>
        </p:spPr>
        <p:txBody>
          <a:bodyPr>
            <a:noAutofit/>
          </a:bodyPr>
          <a:lstStyle/>
          <a:p>
            <a:pPr algn="ctr"/>
            <a:r>
              <a:rPr lang="ru-RU" altLang="ru-RU" sz="35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Динамика процента высокобалльников от общего количества зачисленных</a:t>
            </a:r>
          </a:p>
        </p:txBody>
      </p:sp>
      <p:pic>
        <p:nvPicPr>
          <p:cNvPr id="16387" name="Таблица 3"/>
          <p:cNvPicPr>
            <a:picLocks noGrp="1" noChangeAspect="1"/>
          </p:cNvPicPr>
          <p:nvPr>
            <p:ph type="tbl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07704" y="1268760"/>
            <a:ext cx="6858002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85000"/>
              </a:lnSpc>
            </a:pPr>
            <a:r>
              <a:rPr lang="ru-RU" altLang="ru-RU" sz="3600" dirty="0" smtClean="0">
                <a:solidFill>
                  <a:srgbClr val="0070C0"/>
                </a:solidFill>
                <a:effectLst/>
                <a:latin typeface="Arial" charset="0"/>
                <a:cs typeface="Arial" charset="0"/>
              </a:rPr>
              <a:t>Количество абитуриентов с высокими </a:t>
            </a:r>
            <a:br>
              <a:rPr lang="ru-RU" altLang="ru-RU" sz="3600" dirty="0" smtClean="0">
                <a:solidFill>
                  <a:srgbClr val="0070C0"/>
                </a:solidFill>
                <a:effectLst/>
                <a:latin typeface="Arial" charset="0"/>
                <a:cs typeface="Arial" charset="0"/>
              </a:rPr>
            </a:br>
            <a:r>
              <a:rPr lang="ru-RU" altLang="ru-RU" sz="3600" dirty="0" smtClean="0">
                <a:solidFill>
                  <a:srgbClr val="0070C0"/>
                </a:solidFill>
                <a:effectLst/>
                <a:latin typeface="Arial" charset="0"/>
                <a:cs typeface="Arial" charset="0"/>
              </a:rPr>
              <a:t>баллами по кафедрам в 2015 году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8870301"/>
              </p:ext>
            </p:extLst>
          </p:nvPr>
        </p:nvGraphicFramePr>
        <p:xfrm>
          <a:off x="1" y="1073831"/>
          <a:ext cx="9144000" cy="571881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07705"/>
                <a:gridCol w="1584176"/>
                <a:gridCol w="1584176"/>
                <a:gridCol w="1656184"/>
                <a:gridCol w="1387001"/>
                <a:gridCol w="1024758"/>
              </a:tblGrid>
              <a:tr h="1275049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абитуриентов, зачисленных с суммой баллов ЕГЭ 190-200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абитуриентов, зачисленных с суммой баллов ЕГЭ 200-210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абитуриентов, зачисленных с суммой баллов ЕГЭ 210 и выше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абитуриен-тов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высокими баллами ЕГЭ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от общего кол-ва зачисленных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88297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дизайна и искусств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экономики и менеджмента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международного бизнеса и финансов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88%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управления персоналом и трудового права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83%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91403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частного права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83%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2001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Кафедра математики и моделирования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82%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47" y="0"/>
            <a:ext cx="8460432" cy="720080"/>
          </a:xfrm>
        </p:spPr>
        <p:txBody>
          <a:bodyPr>
            <a:normAutofit/>
          </a:bodyPr>
          <a:lstStyle/>
          <a:p>
            <a:r>
              <a:rPr lang="ru-RU" sz="38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Контингент студентов ВГУЭС</a:t>
            </a:r>
            <a:endParaRPr lang="ru-RU" sz="38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img.vvsu.ru/photos/AA7CCA89_1CBD_469F_86D9_56FBD02C4B72_700x468.jpg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555142"/>
            <a:ext cx="3240360" cy="255292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804264"/>
            <a:ext cx="4176464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ЦЕЛЕВАЯ ПОДГОТОВКА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483100"/>
            <a:ext cx="194421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39 чел. по ООП ВО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36167" y="1489820"/>
            <a:ext cx="17281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 чел. по ООП СПО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2517235"/>
            <a:ext cx="4373246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ГЕОГРАФИЯ СТУДЕНТОВ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3194386"/>
            <a:ext cx="2248386" cy="7200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56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СУБЪЕКТОВ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3194386"/>
            <a:ext cx="1852966" cy="954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СТРАН, ВКЛЮЧАЯ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2284" y="4058482"/>
            <a:ext cx="2392026" cy="859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30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ИНОСТРАНЦЕВ ПО ГОСЛИНИИ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43477" y="5060658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ПОДФАК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martinenko\AppData\Local\Microsoft\Windows\Temporary Internet Files\Content.Outlook\RF80PDK9\20150903_160304.jpg"/>
          <p:cNvPicPr>
            <a:picLocks noChangeAspect="1" noChangeArrowheads="1"/>
          </p:cNvPicPr>
          <p:nvPr/>
        </p:nvPicPr>
        <p:blipFill rotWithShape="1">
          <a:blip r:embed="rId3" cstate="print"/>
          <a:srcRect l="15677" b="24373"/>
          <a:stretch/>
        </p:blipFill>
        <p:spPr bwMode="auto">
          <a:xfrm>
            <a:off x="5724128" y="589310"/>
            <a:ext cx="3278832" cy="196047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463835" y="4269441"/>
            <a:ext cx="1910742" cy="6480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ЛЕТНЯЯ ШКОЛА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44646" y="5049180"/>
            <a:ext cx="18002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 ТЕСТИРО-ВАНИЯ МИГРАНТОВ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5665893"/>
            <a:ext cx="2031986" cy="10527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 200 МОБИЛЬНЫХ СТУДЕНТОВ  В ГОД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img.vvsu.ru/photos/845679ED_2361_4647_A72D_3848ECABF63D_700x4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4931" y="4512468"/>
            <a:ext cx="3208312" cy="2252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33225" cy="975481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ctr">
              <a:lnSpc>
                <a:spcPct val="85000"/>
              </a:lnSpc>
            </a:pPr>
            <a:r>
              <a:rPr lang="ru-RU" sz="36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Мониторинг эффективности деятельности ВГУЭС за 2014 год</a:t>
            </a:r>
            <a:endParaRPr lang="ru-RU" sz="36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350914"/>
              </p:ext>
            </p:extLst>
          </p:nvPr>
        </p:nvGraphicFramePr>
        <p:xfrm>
          <a:off x="35497" y="980728"/>
          <a:ext cx="9108503" cy="587727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20314"/>
                <a:gridCol w="3459579"/>
                <a:gridCol w="940751"/>
                <a:gridCol w="853223"/>
                <a:gridCol w="791631"/>
                <a:gridCol w="1043005"/>
              </a:tblGrid>
              <a:tr h="950166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38100" marR="3810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</a:t>
                      </a: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2014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Порог 2014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</a:t>
                      </a: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крае среди гос. вузов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641869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 деятельность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балл ЕГЭ абитуриентов, поступивших на программы ВО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балл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64,72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1008651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Научно-исследовательская деятельность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выполненных НИОКР из всех источников без собственных средств, на 1 научно-педагогического работника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</a:t>
                      </a: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153,86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709112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Международная деятельность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иностранных студентов всех форм обучения в приведенном контингенте ВО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5,48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641869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Финансово-экономическая деятельность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доходов вуза из всех источников на 1 научно-педагогического работника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indent="6350"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</a:t>
                      </a: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5164,65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6350"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1566,1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641869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Личный доход работников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Отношение средней заработной платы ППС вуза к средней по экономике региона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191,45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58478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Качество выпускников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трудоустроенных выпускников 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825260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Дополнительный показатель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ставок, занятых остепененным ППС, на 100 студентов всех форм обучения по программам ВО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57150" marR="5715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2,28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2,87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7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400" b="1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47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281677"/>
              </p:ext>
            </p:extLst>
          </p:nvPr>
        </p:nvGraphicFramePr>
        <p:xfrm>
          <a:off x="395536" y="1340768"/>
          <a:ext cx="8352928" cy="542737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04656"/>
                <a:gridCol w="2448272"/>
              </a:tblGrid>
              <a:tr h="49848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число</a:t>
                      </a:r>
                      <a:r>
                        <a:rPr lang="ru-RU" sz="2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конкурсных вакансий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</a:t>
                      </a:r>
                      <a:r>
                        <a:rPr lang="ru-RU" sz="2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</a:t>
                      </a:r>
                      <a:r>
                        <a:rPr lang="ru-RU" sz="2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ед</a:t>
                      </a:r>
                      <a:r>
                        <a:rPr lang="ru-RU" sz="2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9848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число заявлений на конкурс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1183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внешних кандидатов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чел.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461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Сняты по формальному несоответствию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ru-RU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заявл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Переизбрано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 чел.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146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Впервые избрано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чел.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288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возобновлены контракты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чел.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8234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Заключено контрактов с руководителями кафедр, институтов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(из 10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вакансий)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526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Конкурс в целом составил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1,33 чел. </a:t>
                      </a:r>
                      <a:b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место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9848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оставшихся вакансий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 шт.ед.</a:t>
                      </a:r>
                      <a:endParaRPr lang="ru-RU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9252520" cy="850106"/>
          </a:xfrm>
        </p:spPr>
        <p:txBody>
          <a:bodyPr>
            <a:noAutofit/>
          </a:bodyPr>
          <a:lstStyle/>
          <a:p>
            <a:pPr algn="ctr"/>
            <a:r>
              <a:rPr lang="ru-RU" sz="38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 на должности ППС </a:t>
            </a:r>
            <a:br>
              <a:rPr lang="ru-RU" sz="38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2015 году</a:t>
            </a:r>
            <a:endParaRPr lang="ru-RU" sz="38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764704"/>
            <a:ext cx="8301608" cy="54726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Продолжение развития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университетской среды,  максимально комфортной для студентов;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Постоянный рост качества образования: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Индивидуализация траекторий обучения через использование технологий </a:t>
            </a:r>
            <a:r>
              <a:rPr lang="en-US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blended learning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ПИО, целевого обучения;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Вовлечение студентов в социальные проекты и профессиональную практику с 1 курса;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квалификации и результативности преподавательских кадров;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сохранение лучших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4624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Цели на ближайший год</a:t>
            </a:r>
            <a:endParaRPr lang="ru-RU" sz="40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92696"/>
            <a:ext cx="8532440" cy="561662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Закрепить практику и повысить эффективность ПИО на выпускном курсе бакалавриата;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Модернизировать «социальную практику» для студентов ВО: 1,5 </a:t>
            </a:r>
            <a:r>
              <a:rPr lang="ru-RU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з.е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отводится на участие студентов в социально-значимых  проектах кафедры, ВГУЭС, города, края;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реинжиниринг ряда процессов (студгородок, обслуживание в кампусе)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2016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всем направлениям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подготовки обеспечить рост балла ЕГЭ, входной балл выше 60.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Лицензирование и </a:t>
            </a:r>
            <a:r>
              <a:rPr lang="ru-RU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госаккредитация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порядка 20 ООП ВО, СПО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Перейти на «эффективный контракт»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СПО, СОО</a:t>
            </a:r>
          </a:p>
          <a:p>
            <a:endParaRPr lang="ru-RU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709" y="116632"/>
            <a:ext cx="8877672" cy="56207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Основные задачи на 2015-2016 уч. г. </a:t>
            </a:r>
            <a:endParaRPr lang="ru-RU" sz="360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76197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ДОЛЖНЫ НАВСЕГДА ЗАБЫТЬ ЭТИ МЫСЛИ и СЛОВА…</a:t>
            </a:r>
            <a:endParaRPr lang="ru-RU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8677" y="1202280"/>
            <a:ext cx="345638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МЫ НЕ МОЖЕМ ВАМ НИЧЕМ ПОМОЧЬ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4175" y="1210591"/>
            <a:ext cx="396044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МЫ НЕ ЗНАЕМ КАК С ВАМИ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РАБОТАТЬ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ЗАЧЕМ  ВАС НАБРАЛИ?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1643" y="2600015"/>
            <a:ext cx="3672408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ЗАКРОЙТЕ ДВЕРЬ И НЕ МЕШАЙТЕ НАМ РАБОТАТЬ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3794" y="5838657"/>
            <a:ext cx="3880857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ТЫ  ЧТО, ОСОБЕННЫЙ?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05768" y="2843726"/>
            <a:ext cx="3777061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НАС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ИНТЕРЕСУЕТ, ЧТО ТЫ ВОЛОНТЕР (СПОРТСМЕН, ТАНЦОР, ИССЛЕДОВАТЕЛЬ…)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738717" y="863822"/>
            <a:ext cx="2736304" cy="201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90168" y="777587"/>
            <a:ext cx="3312368" cy="20882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5221512" y="971834"/>
            <a:ext cx="3240360" cy="180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88024" y="1115850"/>
            <a:ext cx="3888432" cy="180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59083" y="2426416"/>
            <a:ext cx="3960440" cy="23042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810725" y="2447682"/>
            <a:ext cx="2592288" cy="23762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324139" y="5834088"/>
            <a:ext cx="3096344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170505" y="5792015"/>
            <a:ext cx="2808312" cy="11521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760636" y="2842537"/>
            <a:ext cx="4104456" cy="15841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4855222" y="2735714"/>
            <a:ext cx="3816424" cy="180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11524" y="4221088"/>
            <a:ext cx="3816424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ИДИ РЕШАЙ САМ СВОИ ПРОБЛЕМЫ (ЗАКЛЮЧАЙ ДОГОВОР, ПИШИ СТАТЬЮ…)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050001" y="4456888"/>
            <a:ext cx="3049321" cy="16588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345467" y="4310896"/>
            <a:ext cx="2753855" cy="16588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892610" y="4580302"/>
            <a:ext cx="3855854" cy="1945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МЫ НЕ БУДЕМ ЭТОГО ДЕЛАТЬ, ТАК КАК НИКОГДА НЕ ДЕЛАЛИ (НЕ ДОЛЖНЫ, НЕ ХОТИМ, НЕ ЗНАЕМ,,,)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>
            <a:off x="4788024" y="4688314"/>
            <a:ext cx="3816424" cy="180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913036" y="4673277"/>
            <a:ext cx="4104456" cy="15841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8064896" cy="56166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 </a:t>
            </a:r>
            <a:r>
              <a:rPr lang="ru-RU" sz="3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гордости 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жителей города 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края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35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 </a:t>
            </a:r>
            <a:r>
              <a:rPr lang="ru-RU" sz="3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установления </a:t>
            </a: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партнерства 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региональными сообществами в образовательных, научных и культурных 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проектах;</a:t>
            </a:r>
          </a:p>
          <a:p>
            <a:pPr>
              <a:lnSpc>
                <a:spcPct val="110000"/>
              </a:lnSpc>
            </a:pP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Активный участник 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политического, социально-экономического и культурного развития Дальнего 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Востока;</a:t>
            </a:r>
            <a:endParaRPr lang="ru-RU" sz="3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Научное сообщество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развивающее 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динамичную научную 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среду;</a:t>
            </a:r>
          </a:p>
          <a:p>
            <a:pPr>
              <a:lnSpc>
                <a:spcPct val="110000"/>
              </a:lnSpc>
            </a:pPr>
            <a:r>
              <a:rPr lang="ru-RU" sz="3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Сообщество </a:t>
            </a:r>
            <a:r>
              <a:rPr lang="ru-RU" sz="3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вовлеченных студентов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сотрудников</a:t>
            </a:r>
            <a:r>
              <a:rPr lang="ru-RU" sz="3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разделяющих ответственность за выполнение 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миссии университета</a:t>
            </a:r>
            <a:r>
              <a:rPr lang="ru-RU" sz="3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3208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ДОЛЖНЫ ПОМНИТЬ, ЧТО в соответствии с миссией ВГУЭС…</a:t>
            </a:r>
            <a:endParaRPr lang="ru-RU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9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648" y="4293096"/>
            <a:ext cx="8229600" cy="23371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УСПЕХОВ НАМ ВСЕМ </a:t>
            </a:r>
            <a:br>
              <a:rPr lang="ru-RU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НОВОМ УЧЕБНОМ ГОДУ!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5536" y="332656"/>
            <a:ext cx="8496944" cy="3082354"/>
          </a:xfrm>
          <a:prstGeom prst="rect">
            <a:avLst/>
          </a:prstGeom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СТРОИТЬ РАБОТУ В СООТВЕТСТВИИ С ЭТИМИ СТРАТЕГИЧЕСКИМИ ПРИОРИТЕТАМИ</a:t>
            </a:r>
            <a:br>
              <a:rPr lang="ru-RU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http://www.vvsu.ru/about/mission/</a:t>
            </a:r>
            <a:r>
              <a:rPr lang="ru-RU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5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299</TotalTime>
  <Words>1029</Words>
  <Application>Microsoft Office PowerPoint</Application>
  <PresentationFormat>Экран (4:3)</PresentationFormat>
  <Paragraphs>288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Образовательная деятельность ВГУЭС: основные итоги и перспективы</vt:lpstr>
      <vt:lpstr>   Основные итоги 2014-2015 уч. г. в образовательной деятельности</vt:lpstr>
      <vt:lpstr>Презентация PowerPoint</vt:lpstr>
      <vt:lpstr>Качество бюджетного набора по среднему баллу ЕГЭ по  вузам ДВ региона  (по данным мониторинга вузов МОН РФ) </vt:lpstr>
      <vt:lpstr>Презентация PowerPoint</vt:lpstr>
      <vt:lpstr>Динамика процента высокобалльников от общего количества зачисленных</vt:lpstr>
      <vt:lpstr>Количество абитуриентов с высокими  баллами по кафедрам в 2015 году </vt:lpstr>
      <vt:lpstr>Контингент студентов ВГУЭС</vt:lpstr>
      <vt:lpstr>Мониторинг эффективности деятельности ВГУЭС за 2014 год</vt:lpstr>
      <vt:lpstr>Конкурс на должности ППС  в 2015 году</vt:lpstr>
      <vt:lpstr>Цели на ближайший год</vt:lpstr>
      <vt:lpstr>Основные задачи на 2015-2016 уч. г. </vt:lpstr>
      <vt:lpstr>МЫ ДОЛЖНЫ НАВСЕГДА ЗАБЫТЬ ЭТИ МЫСЛИ и СЛОВА…</vt:lpstr>
      <vt:lpstr>МЫ ДОЛЖНЫ ПОМНИТЬ, ЧТО в соответствии с миссией ВГУЭС…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martinenko</dc:creator>
  <cp:lastModifiedBy>Кравченко Людмила</cp:lastModifiedBy>
  <cp:revision>132</cp:revision>
  <dcterms:created xsi:type="dcterms:W3CDTF">2015-09-14T08:32:16Z</dcterms:created>
  <dcterms:modified xsi:type="dcterms:W3CDTF">2015-09-15T01:20:19Z</dcterms:modified>
</cp:coreProperties>
</file>