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448" r:id="rId2"/>
    <p:sldId id="449" r:id="rId3"/>
    <p:sldId id="489" r:id="rId4"/>
    <p:sldId id="476" r:id="rId5"/>
    <p:sldId id="463" r:id="rId6"/>
    <p:sldId id="477" r:id="rId7"/>
    <p:sldId id="478" r:id="rId8"/>
    <p:sldId id="479" r:id="rId9"/>
    <p:sldId id="480" r:id="rId10"/>
    <p:sldId id="490" r:id="rId11"/>
    <p:sldId id="461" r:id="rId12"/>
    <p:sldId id="481" r:id="rId13"/>
    <p:sldId id="483" r:id="rId14"/>
    <p:sldId id="482" r:id="rId15"/>
    <p:sldId id="484" r:id="rId16"/>
    <p:sldId id="464" r:id="rId17"/>
    <p:sldId id="485" r:id="rId18"/>
    <p:sldId id="488" r:id="rId19"/>
    <p:sldId id="465" r:id="rId20"/>
    <p:sldId id="495" r:id="rId21"/>
    <p:sldId id="487" r:id="rId22"/>
    <p:sldId id="491" r:id="rId23"/>
    <p:sldId id="492" r:id="rId24"/>
    <p:sldId id="493" r:id="rId25"/>
    <p:sldId id="494" r:id="rId26"/>
    <p:sldId id="496" r:id="rId27"/>
    <p:sldId id="497" r:id="rId28"/>
    <p:sldId id="498" r:id="rId29"/>
    <p:sldId id="499" r:id="rId30"/>
    <p:sldId id="500" r:id="rId31"/>
    <p:sldId id="446" r:id="rId32"/>
    <p:sldId id="447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252408-6C86-4F99-B5A7-89C5C5E1B2A6}" type="datetimeFigureOut">
              <a:rPr lang="en-US"/>
              <a:pPr>
                <a:defRPr/>
              </a:pPr>
              <a:t>4/12/2015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6B34F6-BA6D-4A7A-A94A-600B4A20B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9EA05B4-DBEE-492A-A4C2-BCE99BAAE9EC}" type="slidenum">
              <a:rPr lang="en-US" smtClean="0">
                <a:latin typeface="Arial" charset="0"/>
                <a:cs typeface="Arial" charset="0"/>
              </a:rPr>
              <a:pPr/>
              <a:t>11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EE0BE-63DE-4379-A20D-45B7B5F8ED73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D49D-EE1A-44EE-AFFD-7B9132DB2C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7678F-58F8-4376-BEDF-6093301A4FF1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33058-0A14-4E53-B294-932520087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502D4-AB53-4BF6-8D8D-F467833584F0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00AB7-7389-48D6-AAB6-491E491D6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A72FB-1144-46BE-B632-9F069B8CE499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45F1C-EB0A-473E-919F-45BFB68F23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3CCF-12CF-441C-AAB3-3D86CC54BE2B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70987-ADFB-4A5D-8566-FA37BD0F1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72369-0B10-46F9-9926-B353F976D7E4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6FBAD-D999-4A18-8E97-DA0DDBB9B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7A96-641C-4077-B622-9806CF65A940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290C6-B6F8-40AD-B44B-113A84C49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0A29-3526-43F3-944C-93D76EF4932A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ED16A-F265-4D91-83D9-8422660872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6A7B3-091E-4E53-9DDE-60E834795035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89B6E-DDD7-4AB9-9BCB-DFF65390E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0499B-0B72-4FF6-B485-2F6D89DC47D8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D834A-6423-4B2A-9761-CEFCAD39D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6EF45-B381-4422-AD23-1A99B5535549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E1DA4-E3F6-4D58-AF70-2E309FF2E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164A60-EA82-41D6-B6D6-5D04F3DE7A94}" type="datetimeFigureOut">
              <a:rPr lang="ru-RU"/>
              <a:pPr>
                <a:defRPr/>
              </a:pPr>
              <a:t>12.04.2015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CCB640-AA5F-4B58-89A0-B04E1DEF5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7" r:id="rId2"/>
    <p:sldLayoutId id="2147483766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7" r:id="rId9"/>
    <p:sldLayoutId id="2147483763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247612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98500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4617B"/>
                  </a:outerShdw>
                </a:effectLst>
                <a:latin typeface="Verdana" pitchFamily="34" charset="0"/>
              </a:rPr>
              <a:t>УПРАВЛЕНИЕ ИЗМЕНЕНИЯМИ</a:t>
            </a:r>
          </a:p>
        </p:txBody>
      </p:sp>
      <p:pic>
        <p:nvPicPr>
          <p:cNvPr id="5125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237288"/>
            <a:ext cx="8794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10 </a:t>
            </a:r>
            <a:br>
              <a:rPr lang="ru-RU" sz="3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solidFill>
                  <a:schemeClr val="tx1"/>
                </a:solidFill>
              </a:rPr>
              <a:t>Управление знаниями и организационным обучением. </a:t>
            </a:r>
            <a:endParaRPr lang="ru-RU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539750" y="981075"/>
            <a:ext cx="8280400" cy="10795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10. </a:t>
            </a:r>
            <a:b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знаниями и организационным обучением. </a:t>
            </a:r>
          </a:p>
        </p:txBody>
      </p:sp>
      <p:sp>
        <p:nvSpPr>
          <p:cNvPr id="7171" name="Содержимое 4"/>
          <p:cNvSpPr>
            <a:spLocks noGrp="1"/>
          </p:cNvSpPr>
          <p:nvPr>
            <p:ph idx="1"/>
          </p:nvPr>
        </p:nvSpPr>
        <p:spPr>
          <a:xfrm>
            <a:off x="539750" y="2133600"/>
            <a:ext cx="7848600" cy="4032250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Концепция и процесс управления организационными знаниями (КМ).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Цикл обучения Колба.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Типы стратегий обучения в организации.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Система управления знаниями и организационным обучением.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развития организации на основе управления знаниями.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Концепция и основные черты обучающейся/ научающейся организации (learning organization).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Факторы развития способностей организации к обучению (Х. Рамперсад).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9536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знаниями 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8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Knowledge Management)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3960812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важный инструмент повышения эффективности деятельности организации;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обеспечивает обмен знаниями между сотрудниками и подразделениями для нахождения наилучших способов ведения своей деятельности: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неформальные сообщества и экспертные сети для обмена опытом (информационный опыт), библиотеки практических решений, давших наибольший экономический эффект;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базы данных о клиентах или поставщиках;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бумажные и электронные документы, справочники. </a:t>
            </a:r>
          </a:p>
          <a:p>
            <a:pPr>
              <a:buClr>
                <a:srgbClr val="0070C0"/>
              </a:buClr>
              <a:buSzPct val="100000"/>
            </a:pPr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</a:pPr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19" name="Прямоугольник 18"/>
          <p:cNvSpPr>
            <a:spLocks noChangeArrowheads="1"/>
          </p:cNvSpPr>
          <p:nvPr/>
        </p:nvSpPr>
        <p:spPr bwMode="auto">
          <a:xfrm>
            <a:off x="2195513" y="5949950"/>
            <a:ext cx="4752975" cy="460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70C0"/>
                </a:solidFill>
                <a:latin typeface="Verdana" pitchFamily="34" charset="0"/>
              </a:rPr>
              <a:t>«Лестница знаний»</a:t>
            </a:r>
            <a:endParaRPr lang="en-US" sz="2400" b="1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9220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9221" name="Group 20"/>
          <p:cNvGrpSpPr>
            <a:grpSpLocks noChangeAspect="1"/>
          </p:cNvGrpSpPr>
          <p:nvPr/>
        </p:nvGrpSpPr>
        <p:grpSpPr bwMode="auto">
          <a:xfrm>
            <a:off x="0" y="908050"/>
            <a:ext cx="8964613" cy="4681538"/>
            <a:chOff x="-348" y="-1610"/>
            <a:chExt cx="11599" cy="5159"/>
          </a:xfrm>
        </p:grpSpPr>
        <p:sp>
          <p:nvSpPr>
            <p:cNvPr id="9225" name="AutoShape 48"/>
            <p:cNvSpPr>
              <a:spLocks noChangeAspect="1" noChangeArrowheads="1" noTextEdit="1"/>
            </p:cNvSpPr>
            <p:nvPr/>
          </p:nvSpPr>
          <p:spPr bwMode="auto">
            <a:xfrm>
              <a:off x="-23" y="-1610"/>
              <a:ext cx="11274" cy="5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6" name="Group 21"/>
            <p:cNvGrpSpPr>
              <a:grpSpLocks/>
            </p:cNvGrpSpPr>
            <p:nvPr/>
          </p:nvGrpSpPr>
          <p:grpSpPr bwMode="auto">
            <a:xfrm>
              <a:off x="-348" y="-1610"/>
              <a:ext cx="11224" cy="5030"/>
              <a:chOff x="-348" y="-1610"/>
              <a:chExt cx="11224" cy="5030"/>
            </a:xfrm>
          </p:grpSpPr>
          <p:cxnSp>
            <p:nvCxnSpPr>
              <p:cNvPr id="9227" name="AutoShape 47"/>
              <p:cNvCxnSpPr>
                <a:cxnSpLocks noChangeShapeType="1"/>
              </p:cNvCxnSpPr>
              <p:nvPr/>
            </p:nvCxnSpPr>
            <p:spPr bwMode="auto">
              <a:xfrm flipV="1">
                <a:off x="-20" y="2590"/>
                <a:ext cx="1808" cy="594"/>
              </a:xfrm>
              <a:prstGeom prst="bentConnector3">
                <a:avLst>
                  <a:gd name="adj1" fmla="val 62023"/>
                </a:avLst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cxnSp>
          <p:cxnSp>
            <p:nvCxnSpPr>
              <p:cNvPr id="9228" name="AutoShape 46"/>
              <p:cNvCxnSpPr>
                <a:cxnSpLocks noChangeShapeType="1"/>
              </p:cNvCxnSpPr>
              <p:nvPr/>
            </p:nvCxnSpPr>
            <p:spPr bwMode="auto">
              <a:xfrm flipV="1">
                <a:off x="1788" y="2002"/>
                <a:ext cx="1582" cy="593"/>
              </a:xfrm>
              <a:prstGeom prst="bentConnector3">
                <a:avLst>
                  <a:gd name="adj1" fmla="val 25583"/>
                </a:avLst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cxnSp>
          <p:cxnSp>
            <p:nvCxnSpPr>
              <p:cNvPr id="9229" name="AutoShape 45"/>
              <p:cNvCxnSpPr>
                <a:cxnSpLocks noChangeShapeType="1"/>
              </p:cNvCxnSpPr>
              <p:nvPr/>
            </p:nvCxnSpPr>
            <p:spPr bwMode="auto">
              <a:xfrm flipV="1">
                <a:off x="3370" y="1409"/>
                <a:ext cx="602" cy="593"/>
              </a:xfrm>
              <a:prstGeom prst="bentConnector3">
                <a:avLst>
                  <a:gd name="adj1" fmla="val 50000"/>
                </a:avLst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cxnSp>
          <p:cxnSp>
            <p:nvCxnSpPr>
              <p:cNvPr id="9230" name="AutoShape 44"/>
              <p:cNvCxnSpPr>
                <a:cxnSpLocks noChangeShapeType="1"/>
              </p:cNvCxnSpPr>
              <p:nvPr/>
            </p:nvCxnSpPr>
            <p:spPr bwMode="auto">
              <a:xfrm flipV="1">
                <a:off x="3879" y="817"/>
                <a:ext cx="2067" cy="592"/>
              </a:xfrm>
              <a:prstGeom prst="bentConnector3">
                <a:avLst>
                  <a:gd name="adj1" fmla="val 50000"/>
                </a:avLst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cxnSp>
          <p:cxnSp>
            <p:nvCxnSpPr>
              <p:cNvPr id="9231" name="AutoShape 43"/>
              <p:cNvCxnSpPr>
                <a:cxnSpLocks noChangeShapeType="1"/>
              </p:cNvCxnSpPr>
              <p:nvPr/>
            </p:nvCxnSpPr>
            <p:spPr bwMode="auto">
              <a:xfrm flipV="1">
                <a:off x="5618" y="223"/>
                <a:ext cx="902" cy="594"/>
              </a:xfrm>
              <a:prstGeom prst="bentConnector3">
                <a:avLst>
                  <a:gd name="adj1" fmla="val 55713"/>
                </a:avLst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cxnSp>
          <p:cxnSp>
            <p:nvCxnSpPr>
              <p:cNvPr id="9232" name="AutoShape 42"/>
              <p:cNvCxnSpPr>
                <a:cxnSpLocks noChangeShapeType="1"/>
              </p:cNvCxnSpPr>
              <p:nvPr/>
            </p:nvCxnSpPr>
            <p:spPr bwMode="auto">
              <a:xfrm flipV="1">
                <a:off x="6520" y="-374"/>
                <a:ext cx="1615" cy="597"/>
              </a:xfrm>
              <a:prstGeom prst="bentConnector3">
                <a:avLst>
                  <a:gd name="adj1" fmla="val 50000"/>
                </a:avLst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cxnSp>
          <p:cxnSp>
            <p:nvCxnSpPr>
              <p:cNvPr id="9233" name="AutoShape 41"/>
              <p:cNvCxnSpPr>
                <a:cxnSpLocks noChangeShapeType="1"/>
              </p:cNvCxnSpPr>
              <p:nvPr/>
            </p:nvCxnSpPr>
            <p:spPr bwMode="auto">
              <a:xfrm flipV="1">
                <a:off x="7635" y="-968"/>
                <a:ext cx="3128" cy="594"/>
              </a:xfrm>
              <a:prstGeom prst="bentConnector3">
                <a:avLst>
                  <a:gd name="adj1" fmla="val 31861"/>
                </a:avLst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cxnSp>
          <p:sp>
            <p:nvSpPr>
              <p:cNvPr id="9234" name="Text Box 40"/>
              <p:cNvSpPr txBox="1">
                <a:spLocks noChangeArrowheads="1"/>
              </p:cNvSpPr>
              <p:nvPr/>
            </p:nvSpPr>
            <p:spPr bwMode="auto">
              <a:xfrm>
                <a:off x="-348" y="2719"/>
                <a:ext cx="1379" cy="27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r>
                  <a:rPr lang="ru-RU" sz="1200" b="1">
                    <a:latin typeface="Verdana" pitchFamily="34" charset="0"/>
                  </a:rPr>
                  <a:t>Символы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35" name="Text Box 39"/>
              <p:cNvSpPr txBox="1">
                <a:spLocks noChangeArrowheads="1"/>
              </p:cNvSpPr>
              <p:nvPr/>
            </p:nvSpPr>
            <p:spPr bwMode="auto">
              <a:xfrm>
                <a:off x="909" y="2137"/>
                <a:ext cx="1177" cy="38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latin typeface="Verdana" pitchFamily="34" charset="0"/>
                  </a:rPr>
                  <a:t>Данные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36" name="Text Box 38"/>
              <p:cNvSpPr txBox="1">
                <a:spLocks noChangeArrowheads="1"/>
              </p:cNvSpPr>
              <p:nvPr/>
            </p:nvSpPr>
            <p:spPr bwMode="auto">
              <a:xfrm>
                <a:off x="1561" y="1552"/>
                <a:ext cx="1975" cy="33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latin typeface="Verdana" pitchFamily="34" charset="0"/>
                  </a:rPr>
                  <a:t>Информация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37" name="Text Box 37"/>
              <p:cNvSpPr txBox="1">
                <a:spLocks noChangeArrowheads="1"/>
              </p:cNvSpPr>
              <p:nvPr/>
            </p:nvSpPr>
            <p:spPr bwMode="auto">
              <a:xfrm>
                <a:off x="3611" y="926"/>
                <a:ext cx="1211" cy="32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latin typeface="Verdana" pitchFamily="34" charset="0"/>
                  </a:rPr>
                  <a:t>Знания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38" name="Text Box 36"/>
              <p:cNvSpPr txBox="1">
                <a:spLocks noChangeArrowheads="1"/>
              </p:cNvSpPr>
              <p:nvPr/>
            </p:nvSpPr>
            <p:spPr bwMode="auto">
              <a:xfrm>
                <a:off x="4636" y="371"/>
                <a:ext cx="1323" cy="32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latin typeface="Verdana" pitchFamily="34" charset="0"/>
                  </a:rPr>
                  <a:t>Умения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39" name="Text Box 35"/>
              <p:cNvSpPr txBox="1">
                <a:spLocks noChangeArrowheads="1"/>
              </p:cNvSpPr>
              <p:nvPr/>
            </p:nvSpPr>
            <p:spPr bwMode="auto">
              <a:xfrm>
                <a:off x="5847" y="-248"/>
                <a:ext cx="1373" cy="30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latin typeface="Verdana" pitchFamily="34" charset="0"/>
                  </a:rPr>
                  <a:t>Действия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0" name="Text Box 34"/>
              <p:cNvSpPr txBox="1">
                <a:spLocks noChangeArrowheads="1"/>
              </p:cNvSpPr>
              <p:nvPr/>
            </p:nvSpPr>
            <p:spPr bwMode="auto">
              <a:xfrm>
                <a:off x="6592" y="-840"/>
                <a:ext cx="1965" cy="34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latin typeface="Verdana" pitchFamily="34" charset="0"/>
                  </a:rPr>
                  <a:t>Компетенция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1" name="Text Box 33"/>
              <p:cNvSpPr txBox="1">
                <a:spLocks noChangeArrowheads="1"/>
              </p:cNvSpPr>
              <p:nvPr/>
            </p:nvSpPr>
            <p:spPr bwMode="auto">
              <a:xfrm>
                <a:off x="8557" y="-1610"/>
                <a:ext cx="2319" cy="52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>
                    <a:latin typeface="Verdana" pitchFamily="34" charset="0"/>
                  </a:rPr>
                  <a:t>Конкуренто-способность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2" name="Text Box 32"/>
              <p:cNvSpPr txBox="1">
                <a:spLocks noChangeArrowheads="1"/>
              </p:cNvSpPr>
              <p:nvPr/>
            </p:nvSpPr>
            <p:spPr bwMode="auto">
              <a:xfrm>
                <a:off x="1269" y="2844"/>
                <a:ext cx="1339" cy="3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latin typeface="Verdana" pitchFamily="34" charset="0"/>
                  </a:rPr>
                  <a:t>+ Синтаксис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3" name="Text Box 31"/>
              <p:cNvSpPr txBox="1">
                <a:spLocks noChangeArrowheads="1"/>
              </p:cNvSpPr>
              <p:nvPr/>
            </p:nvSpPr>
            <p:spPr bwMode="auto">
              <a:xfrm>
                <a:off x="2429" y="2138"/>
                <a:ext cx="1338" cy="3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latin typeface="Verdana" pitchFamily="34" charset="0"/>
                  </a:rPr>
                  <a:t>+ Значение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4" name="Text Box 30"/>
              <p:cNvSpPr txBox="1">
                <a:spLocks noChangeArrowheads="1"/>
              </p:cNvSpPr>
              <p:nvPr/>
            </p:nvSpPr>
            <p:spPr bwMode="auto">
              <a:xfrm>
                <a:off x="3892" y="1552"/>
                <a:ext cx="1338" cy="3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latin typeface="Verdana" pitchFamily="34" charset="0"/>
                  </a:rPr>
                  <a:t>+ Контекст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5" name="Text Box 29"/>
              <p:cNvSpPr txBox="1">
                <a:spLocks noChangeArrowheads="1"/>
              </p:cNvSpPr>
              <p:nvPr/>
            </p:nvSpPr>
            <p:spPr bwMode="auto">
              <a:xfrm>
                <a:off x="5106" y="926"/>
                <a:ext cx="1647" cy="5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latin typeface="Verdana" pitchFamily="34" charset="0"/>
                  </a:rPr>
                  <a:t>+ Возможность применения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6" name="Text Box 28"/>
              <p:cNvSpPr txBox="1">
                <a:spLocks noChangeArrowheads="1"/>
              </p:cNvSpPr>
              <p:nvPr/>
            </p:nvSpPr>
            <p:spPr bwMode="auto">
              <a:xfrm>
                <a:off x="6294" y="371"/>
                <a:ext cx="1338" cy="3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latin typeface="Verdana" pitchFamily="34" charset="0"/>
                  </a:rPr>
                  <a:t>+ Хотеть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7" name="Text Box 27"/>
              <p:cNvSpPr txBox="1">
                <a:spLocks noChangeArrowheads="1"/>
              </p:cNvSpPr>
              <p:nvPr/>
            </p:nvSpPr>
            <p:spPr bwMode="auto">
              <a:xfrm>
                <a:off x="7532" y="-247"/>
                <a:ext cx="1669" cy="54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latin typeface="Verdana" pitchFamily="34" charset="0"/>
                  </a:rPr>
                  <a:t>+ Верно действовать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48" name="Text Box 26"/>
              <p:cNvSpPr txBox="1">
                <a:spLocks noChangeArrowheads="1"/>
              </p:cNvSpPr>
              <p:nvPr/>
            </p:nvSpPr>
            <p:spPr bwMode="auto">
              <a:xfrm>
                <a:off x="8871" y="-840"/>
                <a:ext cx="1774" cy="5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>
                    <a:latin typeface="Verdana" pitchFamily="34" charset="0"/>
                  </a:rPr>
                  <a:t>+ «Лучше, чем другие»</a:t>
                </a:r>
                <a:endParaRPr lang="ru-RU">
                  <a:latin typeface="Verdana" pitchFamily="34" charset="0"/>
                </a:endParaRPr>
              </a:p>
            </p:txBody>
          </p:sp>
          <p:cxnSp>
            <p:nvCxnSpPr>
              <p:cNvPr id="9249" name="AutoShape 25"/>
              <p:cNvCxnSpPr>
                <a:cxnSpLocks noChangeShapeType="1"/>
              </p:cNvCxnSpPr>
              <p:nvPr/>
            </p:nvCxnSpPr>
            <p:spPr bwMode="auto">
              <a:xfrm flipH="1">
                <a:off x="967" y="-1210"/>
                <a:ext cx="6030" cy="29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9250" name="AutoShape 24"/>
              <p:cNvCxnSpPr>
                <a:cxnSpLocks noChangeShapeType="1"/>
              </p:cNvCxnSpPr>
              <p:nvPr/>
            </p:nvCxnSpPr>
            <p:spPr bwMode="auto">
              <a:xfrm flipV="1">
                <a:off x="3476" y="517"/>
                <a:ext cx="5867" cy="290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sp>
            <p:nvSpPr>
              <p:cNvPr id="9251" name="Text Box 23"/>
              <p:cNvSpPr txBox="1">
                <a:spLocks noChangeArrowheads="1"/>
              </p:cNvSpPr>
              <p:nvPr/>
            </p:nvSpPr>
            <p:spPr bwMode="auto">
              <a:xfrm>
                <a:off x="1624" y="-865"/>
                <a:ext cx="3606" cy="3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 i="1">
                    <a:latin typeface="Verdana" pitchFamily="34" charset="0"/>
                  </a:rPr>
                  <a:t>Стратегический менеджмент знаний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9252" name="Text Box 22"/>
              <p:cNvSpPr txBox="1">
                <a:spLocks noChangeArrowheads="1"/>
              </p:cNvSpPr>
              <p:nvPr/>
            </p:nvSpPr>
            <p:spPr bwMode="auto">
              <a:xfrm>
                <a:off x="6860" y="1901"/>
                <a:ext cx="3607" cy="58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200" b="1" i="1">
                    <a:latin typeface="Verdana" pitchFamily="34" charset="0"/>
                  </a:rPr>
                  <a:t>Оперативное управление данными, информацией и знаниями</a:t>
                </a:r>
                <a:endParaRPr lang="ru-RU">
                  <a:latin typeface="Verdana" pitchFamily="34" charset="0"/>
                </a:endParaRPr>
              </a:p>
            </p:txBody>
          </p:sp>
        </p:grpSp>
      </p:grp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922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068388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Виды деятельности 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процессе управления знаниями 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3" name="Содержимое 6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3095625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выработка общей стратегии бизнеса,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распространение передового опыта,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персонала,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получение знаний о клиентах,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интеллектуальными ресурсами,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инновации.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SzPct val="100000"/>
              <a:buFont typeface="Wingdings 2" pitchFamily="18" charset="2"/>
              <a:buNone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5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56356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Стадии процесса управления знаниями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7" name="Содержимое 6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25621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генерирование знаний;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формализация знаний;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хранение знаний;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диффузия (распространение) знаний;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контроль и координация знаний. </a:t>
            </a:r>
          </a:p>
          <a:p>
            <a:pPr marL="457200" indent="-457200">
              <a:buFont typeface="Wingdings 2" pitchFamily="18" charset="2"/>
              <a:buNone/>
            </a:pP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знаниями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это </a:t>
            </a:r>
          </a:p>
          <a:p>
            <a:pPr marL="457200" indent="-457200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и внедрение процессов накопления, кодификации, представления в доступной форме и использования имеющихся открытых знаний, а также создания новых; </a:t>
            </a:r>
          </a:p>
          <a:p>
            <a:pPr marL="457200" indent="-457200"/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и внедрение процессов поиска, кодификации и использования скрытых знаний.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SzPct val="100000"/>
              <a:buFont typeface="Wingdings 2" pitchFamily="18" charset="2"/>
              <a:buNone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управлении знаниями организации большую роль играет </a:t>
            </a: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ОБУЧЕНИЕ!!!</a:t>
            </a:r>
            <a:endParaRPr lang="en-US" sz="28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1" name="Содержимое 6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3455987"/>
          </a:xfrm>
        </p:spPr>
        <p:txBody>
          <a:bodyPr/>
          <a:lstStyle/>
          <a:p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Обучение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это циклический кумулятивный процесс постоянного обновления и расширения объема знаний. </a:t>
            </a:r>
          </a:p>
          <a:p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Цель обучения</a:t>
            </a: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изменение поведения, для того чтобы действовать более эффективно. </a:t>
            </a:r>
          </a:p>
          <a:p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Поведение человека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отражение его сознания, результат познания, обучения, постоянной трансформации личности.</a:t>
            </a:r>
            <a:b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  <a:buFont typeface="Wingdings 2" pitchFamily="18" charset="2"/>
              <a:buNone/>
            </a:pPr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5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43180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Виды обучения в организации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Содержимое 6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60851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Осознанное и неосознанное обучение </a:t>
            </a:r>
          </a:p>
          <a:p>
            <a:pPr>
              <a:buFont typeface="Wingdings 2" pitchFamily="18" charset="2"/>
              <a:buNone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Осознанное</a:t>
            </a: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обучение: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 помощи образования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эффективнее и лучше развивает способности,  предоставляя больше возможностей для контроля над процессом.</a:t>
            </a:r>
            <a:endParaRPr lang="ru-RU" sz="2400" i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Неосознанное обучение: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обучение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основе опыта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опыт приобретается через деятельность — действия, которые дают новые знания.</a:t>
            </a: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5"/>
          <p:cNvSpPr>
            <a:spLocks noGrp="1"/>
          </p:cNvSpPr>
          <p:nvPr>
            <p:ph type="title"/>
          </p:nvPr>
        </p:nvSpPr>
        <p:spPr>
          <a:xfrm>
            <a:off x="395288" y="765175"/>
            <a:ext cx="8229600" cy="43180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Виды обучения в организации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6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608512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ru-RU" sz="24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Индивидуальное</a:t>
            </a: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и</a:t>
            </a:r>
            <a:r>
              <a:rPr lang="ru-RU" sz="24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групповое обучение</a:t>
            </a: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(командное или организационное)</a:t>
            </a:r>
          </a:p>
          <a:p>
            <a:pPr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Индивидуальное обучение: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основа всех форм и процессов обучения;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работники учатся и изменяют свое поведение. </a:t>
            </a:r>
          </a:p>
          <a:p>
            <a:pPr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Групповое обучение: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работники получают знания вместе и учатся друг у друга;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обучается вся организация;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процессы организационных перемен происходят безболезненно.</a:t>
            </a:r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43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3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15364" name="Group 29"/>
          <p:cNvGrpSpPr>
            <a:grpSpLocks noChangeAspect="1"/>
          </p:cNvGrpSpPr>
          <p:nvPr/>
        </p:nvGrpSpPr>
        <p:grpSpPr bwMode="auto">
          <a:xfrm>
            <a:off x="466725" y="1268413"/>
            <a:ext cx="8288338" cy="5329237"/>
            <a:chOff x="2932" y="9910"/>
            <a:chExt cx="7141" cy="5097"/>
          </a:xfrm>
        </p:grpSpPr>
        <p:sp>
          <p:nvSpPr>
            <p:cNvPr id="15369" name="AutoShape 49"/>
            <p:cNvSpPr>
              <a:spLocks noChangeAspect="1" noChangeArrowheads="1" noTextEdit="1"/>
            </p:cNvSpPr>
            <p:nvPr/>
          </p:nvSpPr>
          <p:spPr bwMode="auto">
            <a:xfrm>
              <a:off x="2933" y="9910"/>
              <a:ext cx="7000" cy="5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370" name="Group 30"/>
            <p:cNvGrpSpPr>
              <a:grpSpLocks/>
            </p:cNvGrpSpPr>
            <p:nvPr/>
          </p:nvGrpSpPr>
          <p:grpSpPr bwMode="auto">
            <a:xfrm>
              <a:off x="2932" y="10048"/>
              <a:ext cx="7141" cy="4804"/>
              <a:chOff x="2932" y="10048"/>
              <a:chExt cx="7141" cy="4804"/>
            </a:xfrm>
          </p:grpSpPr>
          <p:sp>
            <p:nvSpPr>
              <p:cNvPr id="15371" name="Oval 48"/>
              <p:cNvSpPr>
                <a:spLocks noChangeArrowheads="1"/>
              </p:cNvSpPr>
              <p:nvPr/>
            </p:nvSpPr>
            <p:spPr bwMode="auto">
              <a:xfrm>
                <a:off x="5072" y="10247"/>
                <a:ext cx="4305" cy="395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400"/>
              </a:p>
            </p:txBody>
          </p:sp>
          <p:cxnSp>
            <p:nvCxnSpPr>
              <p:cNvPr id="15372" name="AutoShape 47"/>
              <p:cNvCxnSpPr>
                <a:cxnSpLocks noChangeShapeType="1"/>
              </p:cNvCxnSpPr>
              <p:nvPr/>
            </p:nvCxnSpPr>
            <p:spPr bwMode="auto">
              <a:xfrm>
                <a:off x="7225" y="10247"/>
                <a:ext cx="1" cy="395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5373" name="AutoShape 46"/>
              <p:cNvCxnSpPr>
                <a:cxnSpLocks noChangeShapeType="1"/>
              </p:cNvCxnSpPr>
              <p:nvPr/>
            </p:nvCxnSpPr>
            <p:spPr bwMode="auto">
              <a:xfrm>
                <a:off x="5072" y="12223"/>
                <a:ext cx="4305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15374" name="Text Box 45"/>
              <p:cNvSpPr txBox="1">
                <a:spLocks noChangeArrowheads="1"/>
              </p:cNvSpPr>
              <p:nvPr/>
            </p:nvSpPr>
            <p:spPr bwMode="auto">
              <a:xfrm>
                <a:off x="5576" y="11003"/>
                <a:ext cx="1624" cy="109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600" b="1">
                    <a:cs typeface="Times New Roman" pitchFamily="18" charset="0"/>
                  </a:rPr>
                  <a:t>Приобретение опыта</a:t>
                </a:r>
                <a:endParaRPr lang="ru-RU" sz="1600"/>
              </a:p>
              <a:p>
                <a:pPr algn="ctr" eaLnBrk="0" hangingPunct="0"/>
                <a:r>
                  <a:rPr lang="ru-RU" sz="1600" i="1">
                    <a:cs typeface="Times New Roman" pitchFamily="18" charset="0"/>
                  </a:rPr>
                  <a:t>(активист)</a:t>
                </a:r>
                <a:endParaRPr lang="ru-RU" sz="1600"/>
              </a:p>
            </p:txBody>
          </p:sp>
          <p:sp>
            <p:nvSpPr>
              <p:cNvPr id="15375" name="Text Box 44"/>
              <p:cNvSpPr txBox="1">
                <a:spLocks noChangeArrowheads="1"/>
              </p:cNvSpPr>
              <p:nvPr/>
            </p:nvSpPr>
            <p:spPr bwMode="auto">
              <a:xfrm>
                <a:off x="7370" y="11004"/>
                <a:ext cx="1376" cy="109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600" b="1">
                    <a:cs typeface="Times New Roman" pitchFamily="18" charset="0"/>
                  </a:rPr>
                  <a:t>Наблюдение и рефлекси-рование</a:t>
                </a:r>
                <a:endParaRPr lang="ru-RU" sz="1600"/>
              </a:p>
              <a:p>
                <a:pPr algn="ctr" eaLnBrk="0" hangingPunct="0"/>
                <a:r>
                  <a:rPr lang="ru-RU" sz="1600" i="1">
                    <a:cs typeface="Times New Roman" pitchFamily="18" charset="0"/>
                  </a:rPr>
                  <a:t>(мыслитель)</a:t>
                </a:r>
                <a:endParaRPr lang="ru-RU" sz="1600"/>
              </a:p>
            </p:txBody>
          </p:sp>
          <p:sp>
            <p:nvSpPr>
              <p:cNvPr id="15376" name="Text Box 43"/>
              <p:cNvSpPr txBox="1">
                <a:spLocks noChangeArrowheads="1"/>
              </p:cNvSpPr>
              <p:nvPr/>
            </p:nvSpPr>
            <p:spPr bwMode="auto">
              <a:xfrm>
                <a:off x="7370" y="12318"/>
                <a:ext cx="1376" cy="6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600" b="1">
                    <a:cs typeface="Times New Roman" pitchFamily="18" charset="0"/>
                  </a:rPr>
                  <a:t>Выводы</a:t>
                </a:r>
                <a:endParaRPr lang="ru-RU" sz="1600"/>
              </a:p>
              <a:p>
                <a:pPr algn="ctr" eaLnBrk="0" hangingPunct="0"/>
                <a:r>
                  <a:rPr lang="ru-RU" sz="1600" i="1">
                    <a:cs typeface="Times New Roman" pitchFamily="18" charset="0"/>
                  </a:rPr>
                  <a:t>(теоретик)</a:t>
                </a:r>
                <a:endParaRPr lang="ru-RU" sz="1600"/>
              </a:p>
            </p:txBody>
          </p:sp>
          <p:sp>
            <p:nvSpPr>
              <p:cNvPr id="15377" name="Text Box 42"/>
              <p:cNvSpPr txBox="1">
                <a:spLocks noChangeArrowheads="1"/>
              </p:cNvSpPr>
              <p:nvPr/>
            </p:nvSpPr>
            <p:spPr bwMode="auto">
              <a:xfrm>
                <a:off x="5576" y="12318"/>
                <a:ext cx="1583" cy="69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600" b="1">
                    <a:cs typeface="Times New Roman" pitchFamily="18" charset="0"/>
                  </a:rPr>
                  <a:t>Эксперименти-рование</a:t>
                </a:r>
                <a:endParaRPr lang="ru-RU" sz="1600"/>
              </a:p>
              <a:p>
                <a:pPr algn="ctr" eaLnBrk="0" hangingPunct="0"/>
                <a:r>
                  <a:rPr lang="ru-RU" sz="1600" i="1">
                    <a:cs typeface="Times New Roman" pitchFamily="18" charset="0"/>
                  </a:rPr>
                  <a:t>(практик)</a:t>
                </a:r>
                <a:endParaRPr lang="ru-RU" sz="1600"/>
              </a:p>
            </p:txBody>
          </p:sp>
          <p:cxnSp>
            <p:nvCxnSpPr>
              <p:cNvPr id="15378" name="AutoShape 41"/>
              <p:cNvCxnSpPr>
                <a:cxnSpLocks noChangeShapeType="1"/>
              </p:cNvCxnSpPr>
              <p:nvPr/>
            </p:nvCxnSpPr>
            <p:spPr bwMode="auto">
              <a:xfrm>
                <a:off x="5170" y="14388"/>
                <a:ext cx="4112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stealth" w="lg" len="lg"/>
                <a:tailEnd type="stealth" w="lg" len="lg"/>
              </a:ln>
            </p:spPr>
          </p:cxnSp>
          <p:sp>
            <p:nvSpPr>
              <p:cNvPr id="15379" name="Text Box 40"/>
              <p:cNvSpPr txBox="1">
                <a:spLocks noChangeArrowheads="1"/>
              </p:cNvSpPr>
              <p:nvPr/>
            </p:nvSpPr>
            <p:spPr bwMode="auto">
              <a:xfrm>
                <a:off x="5063" y="14517"/>
                <a:ext cx="1383" cy="3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1600">
                    <a:cs typeface="Times New Roman" pitchFamily="18" charset="0"/>
                  </a:rPr>
                  <a:t>Активный</a:t>
                </a:r>
                <a:endParaRPr lang="ru-RU" sz="1600"/>
              </a:p>
            </p:txBody>
          </p:sp>
          <p:sp>
            <p:nvSpPr>
              <p:cNvPr id="15380" name="Text Box 39"/>
              <p:cNvSpPr txBox="1">
                <a:spLocks noChangeArrowheads="1"/>
              </p:cNvSpPr>
              <p:nvPr/>
            </p:nvSpPr>
            <p:spPr bwMode="auto">
              <a:xfrm>
                <a:off x="7618" y="14517"/>
                <a:ext cx="1664" cy="3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r>
                  <a:rPr lang="ru-RU" sz="1600">
                    <a:cs typeface="Times New Roman" pitchFamily="18" charset="0"/>
                  </a:rPr>
                  <a:t>Рефлексивный</a:t>
                </a:r>
                <a:endParaRPr lang="ru-RU" sz="1600"/>
              </a:p>
            </p:txBody>
          </p:sp>
          <p:sp>
            <p:nvSpPr>
              <p:cNvPr id="15381" name="Text Box 38"/>
              <p:cNvSpPr txBox="1">
                <a:spLocks noChangeArrowheads="1"/>
              </p:cNvSpPr>
              <p:nvPr/>
            </p:nvSpPr>
            <p:spPr bwMode="auto">
              <a:xfrm>
                <a:off x="8268" y="10048"/>
                <a:ext cx="1805" cy="40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r>
                  <a:rPr lang="ru-RU" sz="1600">
                    <a:cs typeface="Times New Roman" pitchFamily="18" charset="0"/>
                  </a:rPr>
                  <a:t>Рефлексирование</a:t>
                </a:r>
                <a:endParaRPr lang="ru-RU" sz="1600"/>
              </a:p>
            </p:txBody>
          </p:sp>
          <p:sp>
            <p:nvSpPr>
              <p:cNvPr id="15382" name="Text Box 37"/>
              <p:cNvSpPr txBox="1">
                <a:spLocks noChangeArrowheads="1"/>
              </p:cNvSpPr>
              <p:nvPr/>
            </p:nvSpPr>
            <p:spPr bwMode="auto">
              <a:xfrm>
                <a:off x="8640" y="13894"/>
                <a:ext cx="1427" cy="3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1600">
                    <a:cs typeface="Times New Roman" pitchFamily="18" charset="0"/>
                  </a:rPr>
                  <a:t>Обдумывание</a:t>
                </a:r>
                <a:endParaRPr lang="ru-RU" sz="1600"/>
              </a:p>
            </p:txBody>
          </p:sp>
          <p:sp>
            <p:nvSpPr>
              <p:cNvPr id="15383" name="Text Box 36"/>
              <p:cNvSpPr txBox="1">
                <a:spLocks noChangeArrowheads="1"/>
              </p:cNvSpPr>
              <p:nvPr/>
            </p:nvSpPr>
            <p:spPr bwMode="auto">
              <a:xfrm>
                <a:off x="4399" y="13692"/>
                <a:ext cx="1110" cy="4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1600">
                    <a:cs typeface="Times New Roman" pitchFamily="18" charset="0"/>
                  </a:rPr>
                  <a:t>Принятие решений</a:t>
                </a:r>
                <a:endParaRPr lang="ru-RU" sz="1600"/>
              </a:p>
            </p:txBody>
          </p:sp>
          <p:sp>
            <p:nvSpPr>
              <p:cNvPr id="15384" name="Text Box 35"/>
              <p:cNvSpPr txBox="1">
                <a:spLocks noChangeArrowheads="1"/>
              </p:cNvSpPr>
              <p:nvPr/>
            </p:nvSpPr>
            <p:spPr bwMode="auto">
              <a:xfrm>
                <a:off x="4483" y="10048"/>
                <a:ext cx="1062" cy="2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r>
                  <a:rPr lang="ru-RU" sz="1600">
                    <a:cs typeface="Times New Roman" pitchFamily="18" charset="0"/>
                  </a:rPr>
                  <a:t>Действие</a:t>
                </a:r>
                <a:endParaRPr lang="ru-RU" sz="1600"/>
              </a:p>
            </p:txBody>
          </p:sp>
          <p:sp>
            <p:nvSpPr>
              <p:cNvPr id="15385" name="Text Box 34"/>
              <p:cNvSpPr txBox="1">
                <a:spLocks noChangeArrowheads="1"/>
              </p:cNvSpPr>
              <p:nvPr/>
            </p:nvSpPr>
            <p:spPr bwMode="auto">
              <a:xfrm>
                <a:off x="2932" y="10186"/>
                <a:ext cx="1381" cy="3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1600">
                    <a:cs typeface="Times New Roman" pitchFamily="18" charset="0"/>
                  </a:rPr>
                  <a:t>Конкретный</a:t>
                </a:r>
                <a:endParaRPr lang="ru-RU" sz="1600"/>
              </a:p>
            </p:txBody>
          </p:sp>
          <p:sp>
            <p:nvSpPr>
              <p:cNvPr id="15386" name="Text Box 33"/>
              <p:cNvSpPr txBox="1">
                <a:spLocks noChangeArrowheads="1"/>
              </p:cNvSpPr>
              <p:nvPr/>
            </p:nvSpPr>
            <p:spPr bwMode="auto">
              <a:xfrm>
                <a:off x="2933" y="14199"/>
                <a:ext cx="1503" cy="3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1600">
                    <a:cs typeface="Times New Roman" pitchFamily="18" charset="0"/>
                  </a:rPr>
                  <a:t>Абстрактный</a:t>
                </a:r>
                <a:endParaRPr lang="ru-RU" sz="1600"/>
              </a:p>
            </p:txBody>
          </p:sp>
          <p:cxnSp>
            <p:nvCxnSpPr>
              <p:cNvPr id="15387" name="AutoShape 32"/>
              <p:cNvCxnSpPr>
                <a:cxnSpLocks noChangeShapeType="1"/>
              </p:cNvCxnSpPr>
              <p:nvPr/>
            </p:nvCxnSpPr>
            <p:spPr bwMode="auto">
              <a:xfrm>
                <a:off x="3723" y="10727"/>
                <a:ext cx="1" cy="332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stealth" w="lg" len="lg"/>
                <a:tailEnd type="stealth" w="lg" len="lg"/>
              </a:ln>
            </p:spPr>
          </p:cxnSp>
          <p:cxnSp>
            <p:nvCxnSpPr>
              <p:cNvPr id="15388" name="AutoShape 31"/>
              <p:cNvCxnSpPr>
                <a:cxnSpLocks noChangeShapeType="1"/>
              </p:cNvCxnSpPr>
              <p:nvPr/>
            </p:nvCxnSpPr>
            <p:spPr bwMode="auto">
              <a:xfrm>
                <a:off x="8710" y="10585"/>
                <a:ext cx="612" cy="675"/>
              </a:xfrm>
              <a:prstGeom prst="straightConnector1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stealth" w="lg" len="lg"/>
              </a:ln>
            </p:spPr>
          </p:cxnSp>
        </p:grpSp>
      </p:grpSp>
      <p:sp>
        <p:nvSpPr>
          <p:cNvPr id="26" name="Заголовок 25"/>
          <p:cNvSpPr>
            <a:spLocks noGrp="1"/>
          </p:cNvSpPr>
          <p:nvPr>
            <p:ph type="title"/>
          </p:nvPr>
        </p:nvSpPr>
        <p:spPr>
          <a:xfrm>
            <a:off x="467544" y="548680"/>
            <a:ext cx="8305800" cy="492664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Цикл Колба и четыре стиля обучения</a:t>
            </a:r>
            <a:endParaRPr lang="en-US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5367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8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5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57626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Типы научения по Крису Арджирису</a:t>
            </a:r>
            <a:endParaRPr lang="en-US" sz="2800" b="1" smtClean="0">
              <a:solidFill>
                <a:srgbClr val="38702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747" name="Содержимое 6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82441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i="1" smtClean="0">
                <a:solidFill>
                  <a:srgbClr val="55A8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Одинарный цикл обучения («научение с одинарной петлей»):</a:t>
            </a:r>
            <a:r>
              <a:rPr lang="ru-RU" sz="2400" b="1" smtClean="0">
                <a:solidFill>
                  <a:srgbClr val="55A8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акцент на разрешении проблем, идентификации и коррекции отклонений.</a:t>
            </a:r>
          </a:p>
          <a:p>
            <a:pPr>
              <a:buFont typeface="Wingdings 2" pitchFamily="18" charset="2"/>
              <a:buNone/>
            </a:pPr>
            <a:r>
              <a:rPr lang="ru-RU" sz="2400" b="1" smtClean="0">
                <a:solidFill>
                  <a:srgbClr val="55A8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2400" b="1" i="1" smtClean="0">
                <a:solidFill>
                  <a:srgbClr val="55A8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. Двойной цикл обучения («научение с двойной петлей»):</a:t>
            </a:r>
            <a:r>
              <a:rPr lang="ru-RU" sz="2400" b="1" smtClean="0">
                <a:solidFill>
                  <a:srgbClr val="55A8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критический анализ деятельности, изменение норм и моделей деятельности. </a:t>
            </a:r>
          </a:p>
          <a:p>
            <a:pPr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Это более широкий и интегральный подход к решению проблем: изменяется не только стиль мышления сотрудников и их мировоззрение, но и то, как они действуют.</a:t>
            </a: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5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792163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Типы стратегий обучения в организации </a:t>
            </a:r>
            <a:br>
              <a:rPr lang="ru-RU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Крису Арджирису (1/2)</a:t>
            </a:r>
            <a:endParaRPr lang="en-US" sz="2400" b="1" smtClean="0">
              <a:solidFill>
                <a:srgbClr val="38702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771" name="Содержимое 6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04031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b="1" i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Создание организационной структуры: </a:t>
            </a:r>
          </a:p>
          <a:p>
            <a:pPr>
              <a:buFont typeface="Wingdings 2" pitchFamily="18" charset="2"/>
              <a:buNone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проектируется организационная структура, предоставляющая сотрудникам возможности для приобретения опыта и обучения, в основе которой самоуправляемые команды: </a:t>
            </a:r>
          </a:p>
          <a:p>
            <a:pPr>
              <a:buFont typeface="Wingdings 2" pitchFamily="18" charset="2"/>
              <a:buNone/>
            </a:pP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Члены команд </a:t>
            </a:r>
          </a:p>
          <a:p>
            <a:pPr>
              <a:buClr>
                <a:srgbClr val="387026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наделены большой ответственностью, </a:t>
            </a:r>
          </a:p>
          <a:p>
            <a:pPr>
              <a:buClr>
                <a:srgbClr val="387026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обладают различными компетенциями, </a:t>
            </a:r>
          </a:p>
          <a:p>
            <a:pPr>
              <a:buClr>
                <a:srgbClr val="387026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решают широкий круг задач,</a:t>
            </a:r>
          </a:p>
          <a:p>
            <a:pPr>
              <a:buClr>
                <a:srgbClr val="387026"/>
              </a:buClr>
              <a:buSzPct val="100000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постоянно обучаются, обмениваются знаниями, обсуждают вопросы, предлагают новые идеи.</a:t>
            </a:r>
          </a:p>
          <a:p>
            <a:pPr>
              <a:buFont typeface="Wingdings 2" pitchFamily="18" charset="2"/>
              <a:buNone/>
            </a:pPr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Активное сотрудничество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распространяется на организацию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  <a:sym typeface="Symbol" pitchFamily="18" charset="2"/>
              </a:rPr>
              <a:t>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растет эффективность коммуникаций и обмен знаниями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  <a:sym typeface="Symbol" pitchFamily="18" charset="2"/>
              </a:rPr>
              <a:t>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индивидуальные знания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  <a:sym typeface="Symbol" pitchFamily="18" charset="2"/>
              </a:rPr>
              <a:t>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коллективные знания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  <a:sym typeface="Symbol" pitchFamily="18" charset="2"/>
              </a:rPr>
              <a:t>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неявные знания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  <a:sym typeface="Symbol" pitchFamily="18" charset="2"/>
              </a:rPr>
              <a:t>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явные знания.</a:t>
            </a: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5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81088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Типы стратегий обучения в организации </a:t>
            </a:r>
            <a:br>
              <a:rPr lang="ru-RU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К. Арджирису (2/2)</a:t>
            </a:r>
            <a:endParaRPr lang="en-US" sz="2400" b="1" smtClean="0">
              <a:solidFill>
                <a:srgbClr val="38702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795" name="Содержимое 6"/>
          <p:cNvSpPr>
            <a:spLocks noGrp="1"/>
          </p:cNvSpPr>
          <p:nvPr>
            <p:ph idx="1"/>
          </p:nvPr>
        </p:nvSpPr>
        <p:spPr>
          <a:xfrm>
            <a:off x="179388" y="1700213"/>
            <a:ext cx="8713787" cy="38163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b="1" i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Контроль управленческого процесса:</a:t>
            </a:r>
            <a:endParaRPr lang="ru-RU" sz="2400" b="1" smtClean="0">
              <a:solidFill>
                <a:srgbClr val="38702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разработка и реализация мер по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стимулированию процесса обучения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организации: </a:t>
            </a:r>
          </a:p>
          <a:p>
            <a:pPr>
              <a:buClr>
                <a:srgbClr val="387026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условий, способствующих применению имеющихся знания и активному обмену ими;</a:t>
            </a:r>
          </a:p>
          <a:p>
            <a:pPr>
              <a:buClr>
                <a:srgbClr val="387026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стимулирование появления новых идей в результате совместного обсуждения и выработки общего мировоззрения. </a:t>
            </a:r>
          </a:p>
          <a:p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843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5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81088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Стратегические цели 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управления знаниями: 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Содержимое 6"/>
          <p:cNvSpPr>
            <a:spLocks noGrp="1"/>
          </p:cNvSpPr>
          <p:nvPr>
            <p:ph idx="1"/>
          </p:nvPr>
        </p:nvSpPr>
        <p:spPr>
          <a:xfrm>
            <a:off x="395288" y="1700213"/>
            <a:ext cx="8229600" cy="460851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способности организации к инновациям;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восприимчивость и быстрота реагирования на непредвиденные события;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высокая эффективность организации;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компетентность и конкурентоспособность.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Эти цели взаимосвязаны и требуют большого объема информационных и интеллектуальных ресурсов, индивидуального и группового обучения. </a:t>
            </a:r>
          </a:p>
          <a:p>
            <a:pPr marL="457200" indent="-457200">
              <a:buClr>
                <a:srgbClr val="0070C0"/>
              </a:buClr>
              <a:buSzPct val="100000"/>
              <a:buFont typeface="Wingdings 2" pitchFamily="18" charset="2"/>
              <a:buNone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Ресурсы знаний вместе с профессиональными индивидуальными и коллективными навыками позволяют быстрее реагировать на изменения в окружающей среде.</a:t>
            </a:r>
          </a:p>
          <a:p>
            <a:pPr marL="457200" indent="-457200"/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83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0484" name="Group 19"/>
          <p:cNvGrpSpPr>
            <a:grpSpLocks noChangeAspect="1"/>
          </p:cNvGrpSpPr>
          <p:nvPr/>
        </p:nvGrpSpPr>
        <p:grpSpPr bwMode="auto">
          <a:xfrm>
            <a:off x="250825" y="404813"/>
            <a:ext cx="8642350" cy="6192837"/>
            <a:chOff x="2361" y="917"/>
            <a:chExt cx="7200" cy="5980"/>
          </a:xfrm>
        </p:grpSpPr>
        <p:sp>
          <p:nvSpPr>
            <p:cNvPr id="20488" name="AutoShape 35"/>
            <p:cNvSpPr>
              <a:spLocks noChangeAspect="1" noChangeArrowheads="1" noTextEdit="1"/>
            </p:cNvSpPr>
            <p:nvPr/>
          </p:nvSpPr>
          <p:spPr bwMode="auto">
            <a:xfrm>
              <a:off x="2361" y="917"/>
              <a:ext cx="7200" cy="5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AutoShape 34"/>
            <p:cNvSpPr>
              <a:spLocks noChangeArrowheads="1"/>
            </p:cNvSpPr>
            <p:nvPr/>
          </p:nvSpPr>
          <p:spPr bwMode="auto">
            <a:xfrm rot="5400000">
              <a:off x="3537" y="3493"/>
              <a:ext cx="4794" cy="1544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eaLnBrk="0" hangingPunct="0"/>
              <a:endParaRPr lang="ru-RU" sz="1400">
                <a:latin typeface="Verdana" pitchFamily="34" charset="0"/>
              </a:endParaRPr>
            </a:p>
          </p:txBody>
        </p:sp>
        <p:grpSp>
          <p:nvGrpSpPr>
            <p:cNvPr id="20490" name="Group 20"/>
            <p:cNvGrpSpPr>
              <a:grpSpLocks/>
            </p:cNvGrpSpPr>
            <p:nvPr/>
          </p:nvGrpSpPr>
          <p:grpSpPr bwMode="auto">
            <a:xfrm>
              <a:off x="2430" y="953"/>
              <a:ext cx="7037" cy="5709"/>
              <a:chOff x="2430" y="953"/>
              <a:chExt cx="7037" cy="5709"/>
            </a:xfrm>
          </p:grpSpPr>
          <p:sp>
            <p:nvSpPr>
              <p:cNvPr id="20491" name="Text Box 33"/>
              <p:cNvSpPr txBox="1">
                <a:spLocks noChangeArrowheads="1"/>
              </p:cNvSpPr>
              <p:nvPr/>
            </p:nvSpPr>
            <p:spPr bwMode="auto">
              <a:xfrm>
                <a:off x="2662" y="953"/>
                <a:ext cx="6719" cy="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600" b="1">
                    <a:solidFill>
                      <a:srgbClr val="0070C0"/>
                    </a:solidFill>
                    <a:latin typeface="Verdana" pitchFamily="34" charset="0"/>
                  </a:rPr>
                  <a:t>Система управления знаниями и организационным обучением</a:t>
                </a:r>
                <a:endParaRPr lang="ru-RU" sz="1600">
                  <a:solidFill>
                    <a:srgbClr val="0070C0"/>
                  </a:solidFill>
                  <a:latin typeface="Verdana" pitchFamily="34" charset="0"/>
                </a:endParaRPr>
              </a:p>
            </p:txBody>
          </p:sp>
          <p:sp>
            <p:nvSpPr>
              <p:cNvPr id="20492" name="Text Box 32"/>
              <p:cNvSpPr txBox="1">
                <a:spLocks noChangeArrowheads="1"/>
              </p:cNvSpPr>
              <p:nvPr/>
            </p:nvSpPr>
            <p:spPr bwMode="auto">
              <a:xfrm>
                <a:off x="2430" y="1791"/>
                <a:ext cx="2500" cy="9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400" b="1">
                    <a:latin typeface="Verdana" pitchFamily="34" charset="0"/>
                  </a:rPr>
                  <a:t>Подсистема управления инновациями</a:t>
                </a:r>
                <a:endParaRPr lang="ru-RU" sz="1400"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1400">
                    <a:latin typeface="Verdana" pitchFamily="34" charset="0"/>
                  </a:rPr>
                  <a:t>Объективированное (материализованное) знание</a:t>
                </a:r>
              </a:p>
            </p:txBody>
          </p:sp>
          <p:sp>
            <p:nvSpPr>
              <p:cNvPr id="20493" name="Text Box 31"/>
              <p:cNvSpPr txBox="1">
                <a:spLocks noChangeArrowheads="1"/>
              </p:cNvSpPr>
              <p:nvPr/>
            </p:nvSpPr>
            <p:spPr bwMode="auto">
              <a:xfrm>
                <a:off x="2432" y="3006"/>
                <a:ext cx="2500" cy="123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400" b="1">
                    <a:latin typeface="Verdana" pitchFamily="34" charset="0"/>
                  </a:rPr>
                  <a:t>Подсистема управления бизнес-процессами</a:t>
                </a:r>
                <a:endParaRPr lang="ru-RU" sz="1400"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1400">
                    <a:latin typeface="Verdana" pitchFamily="34" charset="0"/>
                  </a:rPr>
                  <a:t>Процедурное, объективированное (материализованное) знание</a:t>
                </a:r>
              </a:p>
            </p:txBody>
          </p:sp>
          <p:sp>
            <p:nvSpPr>
              <p:cNvPr id="20494" name="Text Box 30"/>
              <p:cNvSpPr txBox="1">
                <a:spLocks noChangeArrowheads="1"/>
              </p:cNvSpPr>
              <p:nvPr/>
            </p:nvSpPr>
            <p:spPr bwMode="auto">
              <a:xfrm>
                <a:off x="2432" y="4459"/>
                <a:ext cx="2500" cy="119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400" b="1">
                    <a:latin typeface="Verdana" pitchFamily="34" charset="0"/>
                  </a:rPr>
                  <a:t>Подсистема управления человеческими ресурсами</a:t>
                </a:r>
                <a:endParaRPr lang="ru-RU" sz="1400"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1400">
                    <a:latin typeface="Verdana" pitchFamily="34" charset="0"/>
                  </a:rPr>
                  <a:t>Индивидуальное (субъективное) имплицитное знание</a:t>
                </a:r>
              </a:p>
            </p:txBody>
          </p:sp>
          <p:sp>
            <p:nvSpPr>
              <p:cNvPr id="20495" name="Text Box 29"/>
              <p:cNvSpPr txBox="1">
                <a:spLocks noChangeArrowheads="1"/>
              </p:cNvSpPr>
              <p:nvPr/>
            </p:nvSpPr>
            <p:spPr bwMode="auto">
              <a:xfrm>
                <a:off x="2432" y="5876"/>
                <a:ext cx="2500" cy="78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1400" b="1">
                    <a:latin typeface="Verdana" pitchFamily="34" charset="0"/>
                  </a:rPr>
                  <a:t>Подсистема управления информацией</a:t>
                </a:r>
                <a:endParaRPr lang="ru-RU" sz="1400"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1400">
                    <a:latin typeface="Verdana" pitchFamily="34" charset="0"/>
                  </a:rPr>
                  <a:t>Кодифицированное знание</a:t>
                </a:r>
              </a:p>
            </p:txBody>
          </p:sp>
          <p:sp>
            <p:nvSpPr>
              <p:cNvPr id="20496" name="Text Box 28"/>
              <p:cNvSpPr txBox="1">
                <a:spLocks noChangeArrowheads="1"/>
              </p:cNvSpPr>
              <p:nvPr/>
            </p:nvSpPr>
            <p:spPr bwMode="auto">
              <a:xfrm>
                <a:off x="6721" y="1791"/>
                <a:ext cx="2746" cy="44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1600" b="1">
                    <a:latin typeface="Verdana" pitchFamily="34" charset="0"/>
                  </a:rPr>
                  <a:t>Организационная культура:</a:t>
                </a:r>
                <a:endParaRPr lang="ru-RU" sz="1600">
                  <a:latin typeface="Verdana" pitchFamily="34" charset="0"/>
                </a:endParaRP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ценности;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взаимодействие;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мотивация;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непрерывное обучение</a:t>
                </a:r>
              </a:p>
              <a:p>
                <a:pPr eaLnBrk="0" hangingPunct="0"/>
                <a:r>
                  <a:rPr lang="ru-RU" sz="1600" b="1">
                    <a:latin typeface="Verdana" pitchFamily="34" charset="0"/>
                  </a:rPr>
                  <a:t>Структура:</a:t>
                </a:r>
                <a:endParaRPr lang="ru-RU" sz="1600">
                  <a:latin typeface="Verdana" pitchFamily="34" charset="0"/>
                </a:endParaRP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власть и лидерство;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минимизация иерархии;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обратная связь</a:t>
                </a:r>
              </a:p>
              <a:p>
                <a:pPr eaLnBrk="0" hangingPunct="0"/>
                <a:r>
                  <a:rPr lang="ru-RU" sz="1600" b="1">
                    <a:latin typeface="Verdana" pitchFamily="34" charset="0"/>
                  </a:rPr>
                  <a:t>Информационные технологии:</a:t>
                </a:r>
                <a:endParaRPr lang="ru-RU" sz="1600">
                  <a:latin typeface="Verdana" pitchFamily="34" charset="0"/>
                </a:endParaRP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средства информационных технологий;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базы данных;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 - избыточность информации;</a:t>
                </a:r>
              </a:p>
              <a:p>
                <a:pPr eaLnBrk="0" hangingPunct="0"/>
                <a:r>
                  <a:rPr lang="ru-RU" sz="1600">
                    <a:latin typeface="Verdana" pitchFamily="34" charset="0"/>
                  </a:rPr>
                  <a:t>- открытость информации</a:t>
                </a:r>
              </a:p>
            </p:txBody>
          </p:sp>
          <p:sp>
            <p:nvSpPr>
              <p:cNvPr id="12315" name="Text Box 27"/>
              <p:cNvSpPr txBox="1">
                <a:spLocks noChangeArrowheads="1"/>
              </p:cNvSpPr>
              <p:nvPr/>
            </p:nvSpPr>
            <p:spPr bwMode="auto">
              <a:xfrm>
                <a:off x="5214" y="2830"/>
                <a:ext cx="567" cy="287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vert270"/>
              <a:lstStyle/>
              <a:p>
                <a:pPr algn="ctr" eaLnBrk="0" hangingPunct="0">
                  <a:defRPr/>
                </a:pPr>
                <a:r>
                  <a:rPr lang="ru-RU" sz="1400" dirty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Подсистема эффективности управления знаниями</a:t>
                </a:r>
              </a:p>
              <a:p>
                <a:pPr algn="ctr" eaLnBrk="0" hangingPunct="0">
                  <a:defRPr/>
                </a:pPr>
                <a:endParaRPr lang="ru-RU" sz="1400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cxnSp>
            <p:nvCxnSpPr>
              <p:cNvPr id="20498" name="AutoShape 25"/>
              <p:cNvCxnSpPr>
                <a:cxnSpLocks noChangeShapeType="1"/>
              </p:cNvCxnSpPr>
              <p:nvPr/>
            </p:nvCxnSpPr>
            <p:spPr bwMode="auto">
              <a:xfrm>
                <a:off x="5160" y="1378"/>
                <a:ext cx="2" cy="50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499" name="AutoShape 24"/>
              <p:cNvCxnSpPr>
                <a:cxnSpLocks noChangeShapeType="1"/>
              </p:cNvCxnSpPr>
              <p:nvPr/>
            </p:nvCxnSpPr>
            <p:spPr bwMode="auto">
              <a:xfrm>
                <a:off x="4930" y="5051"/>
                <a:ext cx="23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0" name="AutoShape 23"/>
              <p:cNvCxnSpPr>
                <a:cxnSpLocks noChangeShapeType="1"/>
              </p:cNvCxnSpPr>
              <p:nvPr/>
            </p:nvCxnSpPr>
            <p:spPr bwMode="auto">
              <a:xfrm>
                <a:off x="4932" y="3570"/>
                <a:ext cx="23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1" name="AutoShape 22"/>
              <p:cNvCxnSpPr>
                <a:cxnSpLocks noChangeShapeType="1"/>
              </p:cNvCxnSpPr>
              <p:nvPr/>
            </p:nvCxnSpPr>
            <p:spPr bwMode="auto">
              <a:xfrm>
                <a:off x="4932" y="2307"/>
                <a:ext cx="23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0502" name="AutoShape 21"/>
              <p:cNvCxnSpPr>
                <a:cxnSpLocks noChangeShapeType="1"/>
              </p:cNvCxnSpPr>
              <p:nvPr/>
            </p:nvCxnSpPr>
            <p:spPr bwMode="auto">
              <a:xfrm>
                <a:off x="4930" y="6327"/>
                <a:ext cx="23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2048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048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5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22396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развития организации 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основе управления знаниями (1/2)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867" name="Содержимое 6"/>
          <p:cNvSpPr>
            <a:spLocks noGrp="1"/>
          </p:cNvSpPr>
          <p:nvPr>
            <p:ph idx="1"/>
          </p:nvPr>
        </p:nvSpPr>
        <p:spPr>
          <a:xfrm>
            <a:off x="250825" y="2060575"/>
            <a:ext cx="8642350" cy="4032250"/>
          </a:xfrm>
        </p:spPr>
        <p:txBody>
          <a:bodyPr/>
          <a:lstStyle/>
          <a:p>
            <a:pPr marL="342900" indent="-3429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 общих интересов</a:t>
            </a: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формирование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сообществ специализации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команд сотрудников, неформально связанных между собой общими знаниями, навыками и интересом к совместной деятельности.</a:t>
            </a:r>
          </a:p>
          <a:p>
            <a:pPr marL="342900" indent="-3429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 «маяка»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создание в компании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центра совершенства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главного ориентира развития компетенций, объединяющего сотрудников, обладающих передовыми и наиболее ценными знаниями и навыками.</a:t>
            </a:r>
          </a:p>
          <a:p>
            <a:pPr marL="342900" indent="-342900"/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5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5252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развития организации на основе управления знаниями (2/24)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867" name="Содержимое 6"/>
          <p:cNvSpPr>
            <a:spLocks noGrp="1"/>
          </p:cNvSpPr>
          <p:nvPr>
            <p:ph idx="1"/>
          </p:nvPr>
        </p:nvSpPr>
        <p:spPr>
          <a:xfrm>
            <a:off x="250825" y="1916113"/>
            <a:ext cx="8642350" cy="417671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 startAt="3"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 «тяни-толкай»</a:t>
            </a: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сочетание двух подходов: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каждый сотрудник организации должен «выталкивать» актуальную информацию, делая ее общедоступной, и одновременно «тянуть» на себя знания, необходимые для решения насущных проблем;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 startAt="3"/>
            </a:pPr>
            <a:r>
              <a:rPr lang="ru-RU" sz="2400" b="1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 «давай-бери» </a:t>
            </a:r>
            <a:r>
              <a:rPr lang="ru-RU" sz="24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(принцип взаимной выгоды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совместное использование знаний и их свободный обмен является наиболее действенным фактором повышения эффективности самообучения в организации.</a:t>
            </a:r>
          </a:p>
          <a:p>
            <a:pPr marL="457200" indent="-457200"/>
            <a:endParaRPr lang="ru-RU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253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096" name="AutoShape 8"/>
          <p:cNvSpPr>
            <a:spLocks noChangeAspect="1" noChangeArrowheads="1" noTextEdit="1"/>
          </p:cNvSpPr>
          <p:nvPr/>
        </p:nvSpPr>
        <p:spPr bwMode="auto">
          <a:xfrm>
            <a:off x="122238" y="692150"/>
            <a:ext cx="8770937" cy="583247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 sz="1600">
              <a:latin typeface="+mj-lt"/>
            </a:endParaRPr>
          </a:p>
        </p:txBody>
      </p:sp>
      <p:sp>
        <p:nvSpPr>
          <p:cNvPr id="23556" name="Rectangle 13"/>
          <p:cNvSpPr>
            <a:spLocks noChangeArrowheads="1"/>
          </p:cNvSpPr>
          <p:nvPr/>
        </p:nvSpPr>
        <p:spPr bwMode="auto">
          <a:xfrm>
            <a:off x="0" y="26035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  <a:latin typeface="Verdana" pitchFamily="34" charset="0"/>
              </a:rPr>
              <a:t>Циклический процесс организационного развития </a:t>
            </a:r>
          </a:p>
          <a:p>
            <a:pPr algn="ctr"/>
            <a:r>
              <a:rPr lang="ru-RU" b="1">
                <a:solidFill>
                  <a:srgbClr val="FF0000"/>
                </a:solidFill>
                <a:latin typeface="Verdana" pitchFamily="34" charset="0"/>
              </a:rPr>
              <a:t>на основе управления знаниями </a:t>
            </a:r>
          </a:p>
        </p:txBody>
      </p:sp>
      <p:sp>
        <p:nvSpPr>
          <p:cNvPr id="23557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3558" name="Group 13"/>
          <p:cNvGrpSpPr>
            <a:grpSpLocks noChangeAspect="1"/>
          </p:cNvGrpSpPr>
          <p:nvPr/>
        </p:nvGrpSpPr>
        <p:grpSpPr bwMode="auto">
          <a:xfrm>
            <a:off x="179388" y="1125538"/>
            <a:ext cx="8964612" cy="5438775"/>
            <a:chOff x="-1432" y="1557"/>
            <a:chExt cx="11793" cy="6911"/>
          </a:xfrm>
        </p:grpSpPr>
        <p:sp>
          <p:nvSpPr>
            <p:cNvPr id="23559" name="AutoShape 82"/>
            <p:cNvSpPr>
              <a:spLocks noChangeAspect="1" noChangeArrowheads="1" noTextEdit="1"/>
            </p:cNvSpPr>
            <p:nvPr/>
          </p:nvSpPr>
          <p:spPr bwMode="auto">
            <a:xfrm>
              <a:off x="-1432" y="1557"/>
              <a:ext cx="11793" cy="6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0" name="Oval 81"/>
            <p:cNvSpPr>
              <a:spLocks noChangeArrowheads="1"/>
            </p:cNvSpPr>
            <p:nvPr/>
          </p:nvSpPr>
          <p:spPr bwMode="auto">
            <a:xfrm>
              <a:off x="-1053" y="4061"/>
              <a:ext cx="10931" cy="3397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800">
                <a:latin typeface="Verdana" pitchFamily="34" charset="0"/>
              </a:endParaRPr>
            </a:p>
          </p:txBody>
        </p:sp>
        <p:grpSp>
          <p:nvGrpSpPr>
            <p:cNvPr id="23561" name="Group 14"/>
            <p:cNvGrpSpPr>
              <a:grpSpLocks/>
            </p:cNvGrpSpPr>
            <p:nvPr/>
          </p:nvGrpSpPr>
          <p:grpSpPr bwMode="auto">
            <a:xfrm>
              <a:off x="-1432" y="1557"/>
              <a:ext cx="11681" cy="6911"/>
              <a:chOff x="-1432" y="1557"/>
              <a:chExt cx="11681" cy="6911"/>
            </a:xfrm>
          </p:grpSpPr>
          <p:sp>
            <p:nvSpPr>
              <p:cNvPr id="23562" name="AutoShape 80"/>
              <p:cNvSpPr>
                <a:spLocks noChangeArrowheads="1"/>
              </p:cNvSpPr>
              <p:nvPr/>
            </p:nvSpPr>
            <p:spPr bwMode="auto">
              <a:xfrm>
                <a:off x="1513" y="1927"/>
                <a:ext cx="5972" cy="384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latin typeface="Verdana" pitchFamily="34" charset="0"/>
                </a:endParaRPr>
              </a:p>
            </p:txBody>
          </p:sp>
          <p:sp>
            <p:nvSpPr>
              <p:cNvPr id="23563" name="Oval 79"/>
              <p:cNvSpPr>
                <a:spLocks noChangeArrowheads="1"/>
              </p:cNvSpPr>
              <p:nvPr/>
            </p:nvSpPr>
            <p:spPr bwMode="auto">
              <a:xfrm>
                <a:off x="-1432" y="4862"/>
                <a:ext cx="2945" cy="246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latin typeface="Verdana" pitchFamily="34" charset="0"/>
                </a:endParaRPr>
              </a:p>
            </p:txBody>
          </p:sp>
          <p:sp>
            <p:nvSpPr>
              <p:cNvPr id="23564" name="Oval 78"/>
              <p:cNvSpPr>
                <a:spLocks noChangeArrowheads="1"/>
              </p:cNvSpPr>
              <p:nvPr/>
            </p:nvSpPr>
            <p:spPr bwMode="auto">
              <a:xfrm>
                <a:off x="1384" y="5970"/>
                <a:ext cx="2917" cy="215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latin typeface="Verdana" pitchFamily="34" charset="0"/>
                </a:endParaRPr>
              </a:p>
            </p:txBody>
          </p:sp>
          <p:sp>
            <p:nvSpPr>
              <p:cNvPr id="23565" name="Oval 77"/>
              <p:cNvSpPr>
                <a:spLocks noChangeArrowheads="1"/>
              </p:cNvSpPr>
              <p:nvPr/>
            </p:nvSpPr>
            <p:spPr bwMode="auto">
              <a:xfrm>
                <a:off x="7596" y="5775"/>
                <a:ext cx="2075" cy="1999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latin typeface="Verdana" pitchFamily="34" charset="0"/>
                </a:endParaRPr>
              </a:p>
            </p:txBody>
          </p:sp>
          <p:sp>
            <p:nvSpPr>
              <p:cNvPr id="23566" name="Oval 76"/>
              <p:cNvSpPr>
                <a:spLocks noChangeArrowheads="1"/>
              </p:cNvSpPr>
              <p:nvPr/>
            </p:nvSpPr>
            <p:spPr bwMode="auto">
              <a:xfrm>
                <a:off x="5758" y="5849"/>
                <a:ext cx="2533" cy="218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800">
                  <a:latin typeface="Verdana" pitchFamily="34" charset="0"/>
                </a:endParaRPr>
              </a:p>
            </p:txBody>
          </p:sp>
          <p:sp>
            <p:nvSpPr>
              <p:cNvPr id="23567" name="Oval 75"/>
              <p:cNvSpPr>
                <a:spLocks noChangeArrowheads="1"/>
              </p:cNvSpPr>
              <p:nvPr/>
            </p:nvSpPr>
            <p:spPr bwMode="auto">
              <a:xfrm>
                <a:off x="8073" y="5482"/>
                <a:ext cx="1273" cy="114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 b="1">
                    <a:latin typeface="Verdana" pitchFamily="34" charset="0"/>
                  </a:rPr>
                  <a:t>Выбор процессов</a:t>
                </a:r>
                <a:endParaRPr lang="ru-RU" sz="800">
                  <a:latin typeface="Verdana" pitchFamily="34" charset="0"/>
                </a:endParaRPr>
              </a:p>
            </p:txBody>
          </p:sp>
          <p:sp>
            <p:nvSpPr>
              <p:cNvPr id="23568" name="Oval 74"/>
              <p:cNvSpPr>
                <a:spLocks noChangeArrowheads="1"/>
              </p:cNvSpPr>
              <p:nvPr/>
            </p:nvSpPr>
            <p:spPr bwMode="auto">
              <a:xfrm>
                <a:off x="8801" y="6629"/>
                <a:ext cx="1264" cy="114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 b="1">
                    <a:latin typeface="Verdana" pitchFamily="34" charset="0"/>
                  </a:rPr>
                  <a:t>Оценка процессов</a:t>
                </a:r>
                <a:endParaRPr lang="ru-RU" sz="800">
                  <a:latin typeface="Verdana" pitchFamily="34" charset="0"/>
                </a:endParaRPr>
              </a:p>
            </p:txBody>
          </p:sp>
          <p:sp>
            <p:nvSpPr>
              <p:cNvPr id="23569" name="Oval 73"/>
              <p:cNvSpPr>
                <a:spLocks noChangeArrowheads="1"/>
              </p:cNvSpPr>
              <p:nvPr/>
            </p:nvSpPr>
            <p:spPr bwMode="auto">
              <a:xfrm>
                <a:off x="8801" y="4251"/>
                <a:ext cx="1448" cy="140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700" b="1">
                    <a:latin typeface="Verdana" pitchFamily="34" charset="0"/>
                  </a:rPr>
                  <a:t>ИНФОРМИ-РОВАНИЕ</a:t>
                </a:r>
                <a:endParaRPr lang="ru-RU" sz="700">
                  <a:latin typeface="Verdana" pitchFamily="34" charset="0"/>
                </a:endParaRPr>
              </a:p>
              <a:p>
                <a:pPr algn="ctr" eaLnBrk="0" hangingPunct="0"/>
                <a:r>
                  <a:rPr lang="ru-RU" sz="700" b="1">
                    <a:latin typeface="Verdana" pitchFamily="34" charset="0"/>
                  </a:rPr>
                  <a:t>И СВЯЗЫВА-НИЕ</a:t>
                </a:r>
                <a:endParaRPr lang="ru-RU" sz="700">
                  <a:latin typeface="Verdana" pitchFamily="34" charset="0"/>
                </a:endParaRPr>
              </a:p>
            </p:txBody>
          </p:sp>
          <p:sp>
            <p:nvSpPr>
              <p:cNvPr id="23570" name="Text Box 72"/>
              <p:cNvSpPr txBox="1">
                <a:spLocks noChangeArrowheads="1"/>
              </p:cNvSpPr>
              <p:nvPr/>
            </p:nvSpPr>
            <p:spPr bwMode="auto">
              <a:xfrm>
                <a:off x="2260" y="2013"/>
                <a:ext cx="4530" cy="26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700" b="1">
                    <a:latin typeface="Verdana" pitchFamily="34" charset="0"/>
                  </a:rPr>
                  <a:t>ЛИЧНАЯ СИСТЕМА СБАЛАНСИРОВАННЫХ ПОКАЗАТЕЛЕЙ</a:t>
                </a:r>
                <a:endParaRPr lang="ru-RU" sz="700">
                  <a:latin typeface="Verdana" pitchFamily="34" charset="0"/>
                </a:endParaRPr>
              </a:p>
            </p:txBody>
          </p:sp>
          <p:sp>
            <p:nvSpPr>
              <p:cNvPr id="23571" name="Text Box 71"/>
              <p:cNvSpPr txBox="1">
                <a:spLocks noChangeArrowheads="1"/>
              </p:cNvSpPr>
              <p:nvPr/>
            </p:nvSpPr>
            <p:spPr bwMode="auto">
              <a:xfrm>
                <a:off x="1963" y="1557"/>
                <a:ext cx="4828" cy="3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 b="1">
                    <a:latin typeface="Verdana" pitchFamily="34" charset="0"/>
                  </a:rPr>
                  <a:t>ФОРМУЛИРОВАНИЕ</a:t>
                </a:r>
                <a:endParaRPr lang="ru-RU" sz="800">
                  <a:latin typeface="Verdana" pitchFamily="34" charset="0"/>
                </a:endParaRPr>
              </a:p>
            </p:txBody>
          </p:sp>
          <p:sp>
            <p:nvSpPr>
              <p:cNvPr id="23572" name="Text Box 70"/>
              <p:cNvSpPr txBox="1">
                <a:spLocks noChangeArrowheads="1"/>
              </p:cNvSpPr>
              <p:nvPr/>
            </p:nvSpPr>
            <p:spPr bwMode="auto">
              <a:xfrm>
                <a:off x="2260" y="2278"/>
                <a:ext cx="4530" cy="29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Личная миссия, видение и ключевые роли</a:t>
                </a:r>
              </a:p>
            </p:txBody>
          </p:sp>
          <p:sp>
            <p:nvSpPr>
              <p:cNvPr id="23573" name="Text Box 69"/>
              <p:cNvSpPr txBox="1">
                <a:spLocks noChangeArrowheads="1"/>
              </p:cNvSpPr>
              <p:nvPr/>
            </p:nvSpPr>
            <p:spPr bwMode="auto">
              <a:xfrm>
                <a:off x="2261" y="2576"/>
                <a:ext cx="4529" cy="2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Ключевые факторы успеха</a:t>
                </a:r>
              </a:p>
            </p:txBody>
          </p:sp>
          <p:sp>
            <p:nvSpPr>
              <p:cNvPr id="23574" name="Text Box 68"/>
              <p:cNvSpPr txBox="1">
                <a:spLocks noChangeArrowheads="1"/>
              </p:cNvSpPr>
              <p:nvPr/>
            </p:nvSpPr>
            <p:spPr bwMode="auto">
              <a:xfrm>
                <a:off x="2260" y="3169"/>
                <a:ext cx="4529" cy="2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Личные показатели результативности и целевые значения</a:t>
                </a:r>
              </a:p>
            </p:txBody>
          </p:sp>
          <p:sp>
            <p:nvSpPr>
              <p:cNvPr id="23575" name="Text Box 67"/>
              <p:cNvSpPr txBox="1">
                <a:spLocks noChangeArrowheads="1"/>
              </p:cNvSpPr>
              <p:nvPr/>
            </p:nvSpPr>
            <p:spPr bwMode="auto">
              <a:xfrm>
                <a:off x="2260" y="2873"/>
                <a:ext cx="4529" cy="2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Личные цели</a:t>
                </a:r>
              </a:p>
            </p:txBody>
          </p:sp>
          <p:sp>
            <p:nvSpPr>
              <p:cNvPr id="23576" name="Text Box 66"/>
              <p:cNvSpPr txBox="1">
                <a:spLocks noChangeArrowheads="1"/>
              </p:cNvSpPr>
              <p:nvPr/>
            </p:nvSpPr>
            <p:spPr bwMode="auto">
              <a:xfrm>
                <a:off x="2261" y="3465"/>
                <a:ext cx="4529" cy="28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Действия по самосовершенствованию личности</a:t>
                </a:r>
              </a:p>
            </p:txBody>
          </p:sp>
          <p:sp>
            <p:nvSpPr>
              <p:cNvPr id="23577" name="Text Box 65"/>
              <p:cNvSpPr txBox="1">
                <a:spLocks noChangeArrowheads="1"/>
              </p:cNvSpPr>
              <p:nvPr/>
            </p:nvSpPr>
            <p:spPr bwMode="auto">
              <a:xfrm>
                <a:off x="1884" y="3844"/>
                <a:ext cx="5115" cy="27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700" b="1">
                    <a:latin typeface="Verdana" pitchFamily="34" charset="0"/>
                  </a:rPr>
                  <a:t>ОРГАНИЗАЦИОННАЯ СИСТЕМА СБАЛАНСИРОВАННЫХ ПОКАЗАТЕЛЕЙ</a:t>
                </a:r>
                <a:endParaRPr lang="ru-RU" sz="700">
                  <a:latin typeface="Verdana" pitchFamily="34" charset="0"/>
                </a:endParaRPr>
              </a:p>
            </p:txBody>
          </p:sp>
          <p:sp>
            <p:nvSpPr>
              <p:cNvPr id="23578" name="Text Box 64"/>
              <p:cNvSpPr txBox="1">
                <a:spLocks noChangeArrowheads="1"/>
              </p:cNvSpPr>
              <p:nvPr/>
            </p:nvSpPr>
            <p:spPr bwMode="auto">
              <a:xfrm>
                <a:off x="2262" y="4467"/>
                <a:ext cx="4529" cy="2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Ключевые факторы успеха</a:t>
                </a:r>
              </a:p>
            </p:txBody>
          </p:sp>
          <p:sp>
            <p:nvSpPr>
              <p:cNvPr id="23579" name="Text Box 63"/>
              <p:cNvSpPr txBox="1">
                <a:spLocks noChangeArrowheads="1"/>
              </p:cNvSpPr>
              <p:nvPr/>
            </p:nvSpPr>
            <p:spPr bwMode="auto">
              <a:xfrm>
                <a:off x="2262" y="4169"/>
                <a:ext cx="4529" cy="29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Миссия, видение и базовые ценности организации</a:t>
                </a:r>
              </a:p>
            </p:txBody>
          </p:sp>
          <p:sp>
            <p:nvSpPr>
              <p:cNvPr id="23580" name="Text Box 62"/>
              <p:cNvSpPr txBox="1">
                <a:spLocks noChangeArrowheads="1"/>
              </p:cNvSpPr>
              <p:nvPr/>
            </p:nvSpPr>
            <p:spPr bwMode="auto">
              <a:xfrm>
                <a:off x="2262" y="4764"/>
                <a:ext cx="4529" cy="2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Организационные цели</a:t>
                </a:r>
              </a:p>
            </p:txBody>
          </p:sp>
          <p:sp>
            <p:nvSpPr>
              <p:cNvPr id="23581" name="Text Box 61"/>
              <p:cNvSpPr txBox="1">
                <a:spLocks noChangeArrowheads="1"/>
              </p:cNvSpPr>
              <p:nvPr/>
            </p:nvSpPr>
            <p:spPr bwMode="auto">
              <a:xfrm>
                <a:off x="2262" y="5060"/>
                <a:ext cx="4527" cy="2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Орг.показатели результативности и целевые значения</a:t>
                </a:r>
              </a:p>
              <a:p>
                <a:pPr eaLnBrk="0" hangingPunct="0"/>
                <a:endParaRPr lang="ru-RU" sz="800">
                  <a:latin typeface="Verdana" pitchFamily="34" charset="0"/>
                </a:endParaRPr>
              </a:p>
            </p:txBody>
          </p:sp>
          <p:sp>
            <p:nvSpPr>
              <p:cNvPr id="23582" name="Text Box 60"/>
              <p:cNvSpPr txBox="1">
                <a:spLocks noChangeArrowheads="1"/>
              </p:cNvSpPr>
              <p:nvPr/>
            </p:nvSpPr>
            <p:spPr bwMode="auto">
              <a:xfrm>
                <a:off x="2262" y="5357"/>
                <a:ext cx="4527" cy="2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Действия по самосовершенствованию организации</a:t>
                </a:r>
              </a:p>
              <a:p>
                <a:pPr eaLnBrk="0" hangingPunct="0"/>
                <a:endParaRPr lang="ru-RU" sz="800">
                  <a:latin typeface="Verdana" pitchFamily="34" charset="0"/>
                </a:endParaRPr>
              </a:p>
            </p:txBody>
          </p:sp>
          <p:sp>
            <p:nvSpPr>
              <p:cNvPr id="23583" name="AutoShape 59"/>
              <p:cNvSpPr>
                <a:spLocks noChangeArrowheads="1"/>
              </p:cNvSpPr>
              <p:nvPr/>
            </p:nvSpPr>
            <p:spPr bwMode="auto">
              <a:xfrm>
                <a:off x="-390" y="2870"/>
                <a:ext cx="2312" cy="299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>
                    <a:latin typeface="Verdana" pitchFamily="34" charset="0"/>
                  </a:rPr>
                  <a:t>Финансовая перспектива</a:t>
                </a:r>
              </a:p>
            </p:txBody>
          </p:sp>
          <p:sp>
            <p:nvSpPr>
              <p:cNvPr id="23584" name="AutoShape 58"/>
              <p:cNvSpPr>
                <a:spLocks noChangeArrowheads="1"/>
              </p:cNvSpPr>
              <p:nvPr/>
            </p:nvSpPr>
            <p:spPr bwMode="auto">
              <a:xfrm>
                <a:off x="-1148" y="3760"/>
                <a:ext cx="3006" cy="299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>
                    <a:latin typeface="Verdana" pitchFamily="34" charset="0"/>
                  </a:rPr>
                  <a:t>Перспектива обучения и знаний</a:t>
                </a:r>
              </a:p>
            </p:txBody>
          </p:sp>
          <p:sp>
            <p:nvSpPr>
              <p:cNvPr id="23585" name="AutoShape 57"/>
              <p:cNvSpPr>
                <a:spLocks noChangeArrowheads="1"/>
              </p:cNvSpPr>
              <p:nvPr/>
            </p:nvSpPr>
            <p:spPr bwMode="auto">
              <a:xfrm>
                <a:off x="7025" y="2871"/>
                <a:ext cx="2626" cy="29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>
                    <a:latin typeface="Verdana" pitchFamily="34" charset="0"/>
                  </a:rPr>
                  <a:t>Перспектива покупателя</a:t>
                </a:r>
              </a:p>
            </p:txBody>
          </p:sp>
          <p:sp>
            <p:nvSpPr>
              <p:cNvPr id="23586" name="AutoShape 56"/>
              <p:cNvSpPr>
                <a:spLocks noChangeArrowheads="1"/>
              </p:cNvSpPr>
              <p:nvPr/>
            </p:nvSpPr>
            <p:spPr bwMode="auto">
              <a:xfrm>
                <a:off x="7070" y="3763"/>
                <a:ext cx="3150" cy="298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>
                    <a:latin typeface="Verdana" pitchFamily="34" charset="0"/>
                  </a:rPr>
                  <a:t>Перспектива внутренних процессов</a:t>
                </a:r>
              </a:p>
            </p:txBody>
          </p:sp>
          <p:cxnSp>
            <p:nvCxnSpPr>
              <p:cNvPr id="23587" name="AutoShape 55"/>
              <p:cNvCxnSpPr>
                <a:cxnSpLocks noChangeShapeType="1"/>
              </p:cNvCxnSpPr>
              <p:nvPr/>
            </p:nvCxnSpPr>
            <p:spPr bwMode="auto">
              <a:xfrm>
                <a:off x="7025" y="5849"/>
                <a:ext cx="1" cy="218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588" name="AutoShape 54"/>
              <p:cNvCxnSpPr>
                <a:cxnSpLocks noChangeShapeType="1"/>
              </p:cNvCxnSpPr>
              <p:nvPr/>
            </p:nvCxnSpPr>
            <p:spPr bwMode="auto">
              <a:xfrm>
                <a:off x="5758" y="6942"/>
                <a:ext cx="2533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23589" name="Text Box 53"/>
              <p:cNvSpPr txBox="1">
                <a:spLocks noChangeArrowheads="1"/>
              </p:cNvSpPr>
              <p:nvPr/>
            </p:nvSpPr>
            <p:spPr bwMode="auto">
              <a:xfrm>
                <a:off x="7094" y="6588"/>
                <a:ext cx="108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Планируй</a:t>
                </a:r>
              </a:p>
            </p:txBody>
          </p:sp>
          <p:sp>
            <p:nvSpPr>
              <p:cNvPr id="23590" name="Text Box 52"/>
              <p:cNvSpPr txBox="1">
                <a:spLocks noChangeArrowheads="1"/>
              </p:cNvSpPr>
              <p:nvPr/>
            </p:nvSpPr>
            <p:spPr bwMode="auto">
              <a:xfrm>
                <a:off x="6052" y="6314"/>
                <a:ext cx="913" cy="43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Воздей-ствуй</a:t>
                </a:r>
              </a:p>
            </p:txBody>
          </p:sp>
          <p:sp>
            <p:nvSpPr>
              <p:cNvPr id="23591" name="Text Box 51"/>
              <p:cNvSpPr txBox="1">
                <a:spLocks noChangeArrowheads="1"/>
              </p:cNvSpPr>
              <p:nvPr/>
            </p:nvSpPr>
            <p:spPr bwMode="auto">
              <a:xfrm>
                <a:off x="5957" y="7004"/>
                <a:ext cx="1008" cy="32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r>
                  <a:rPr lang="ru-RU" sz="800">
                    <a:latin typeface="Verdana" pitchFamily="34" charset="0"/>
                  </a:rPr>
                  <a:t>Проверяй</a:t>
                </a:r>
              </a:p>
            </p:txBody>
          </p:sp>
          <p:sp>
            <p:nvSpPr>
              <p:cNvPr id="23592" name="Text Box 50"/>
              <p:cNvSpPr txBox="1">
                <a:spLocks noChangeArrowheads="1"/>
              </p:cNvSpPr>
              <p:nvPr/>
            </p:nvSpPr>
            <p:spPr bwMode="auto">
              <a:xfrm>
                <a:off x="7193" y="7004"/>
                <a:ext cx="734" cy="32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Делай</a:t>
                </a:r>
              </a:p>
            </p:txBody>
          </p:sp>
          <p:sp>
            <p:nvSpPr>
              <p:cNvPr id="23593" name="Text Box 49"/>
              <p:cNvSpPr txBox="1">
                <a:spLocks noChangeArrowheads="1"/>
              </p:cNvSpPr>
              <p:nvPr/>
            </p:nvSpPr>
            <p:spPr bwMode="auto">
              <a:xfrm>
                <a:off x="6232" y="8159"/>
                <a:ext cx="2307" cy="3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 b="1">
                    <a:latin typeface="Verdana" pitchFamily="34" charset="0"/>
                  </a:rPr>
                  <a:t>СОВЕРШЕНСТВОВАНИЕ</a:t>
                </a:r>
                <a:endParaRPr lang="ru-RU" sz="800">
                  <a:latin typeface="Verdana" pitchFamily="34" charset="0"/>
                </a:endParaRPr>
              </a:p>
            </p:txBody>
          </p:sp>
          <p:sp>
            <p:nvSpPr>
              <p:cNvPr id="23594" name="Text Box 48"/>
              <p:cNvSpPr txBox="1">
                <a:spLocks noChangeArrowheads="1"/>
              </p:cNvSpPr>
              <p:nvPr/>
            </p:nvSpPr>
            <p:spPr bwMode="auto">
              <a:xfrm>
                <a:off x="-825" y="7727"/>
                <a:ext cx="1181" cy="4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 b="1">
                    <a:latin typeface="Verdana" pitchFamily="34" charset="0"/>
                  </a:rPr>
                  <a:t>АНАЛИЗ И ОБУЧЕНИЕ</a:t>
                </a:r>
                <a:endParaRPr lang="ru-RU" sz="800">
                  <a:latin typeface="Verdana" pitchFamily="34" charset="0"/>
                </a:endParaRPr>
              </a:p>
            </p:txBody>
          </p:sp>
          <p:cxnSp>
            <p:nvCxnSpPr>
              <p:cNvPr id="23595" name="AutoShape 47"/>
              <p:cNvCxnSpPr>
                <a:cxnSpLocks noChangeShapeType="1"/>
              </p:cNvCxnSpPr>
              <p:nvPr/>
            </p:nvCxnSpPr>
            <p:spPr bwMode="auto">
              <a:xfrm>
                <a:off x="2843" y="5970"/>
                <a:ext cx="1" cy="215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596" name="AutoShape 46"/>
              <p:cNvCxnSpPr>
                <a:cxnSpLocks noChangeShapeType="1"/>
              </p:cNvCxnSpPr>
              <p:nvPr/>
            </p:nvCxnSpPr>
            <p:spPr bwMode="auto">
              <a:xfrm>
                <a:off x="1384" y="7047"/>
                <a:ext cx="291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597" name="AutoShape 45"/>
              <p:cNvCxnSpPr>
                <a:cxnSpLocks noChangeShapeType="1"/>
              </p:cNvCxnSpPr>
              <p:nvPr/>
            </p:nvCxnSpPr>
            <p:spPr bwMode="auto">
              <a:xfrm>
                <a:off x="41" y="4862"/>
                <a:ext cx="1" cy="246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598" name="AutoShape 44"/>
              <p:cNvCxnSpPr>
                <a:cxnSpLocks noChangeShapeType="1"/>
              </p:cNvCxnSpPr>
              <p:nvPr/>
            </p:nvCxnSpPr>
            <p:spPr bwMode="auto">
              <a:xfrm>
                <a:off x="-1432" y="6096"/>
                <a:ext cx="2945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23599" name="Text Box 43"/>
              <p:cNvSpPr txBox="1">
                <a:spLocks noChangeArrowheads="1"/>
              </p:cNvSpPr>
              <p:nvPr/>
            </p:nvSpPr>
            <p:spPr bwMode="auto">
              <a:xfrm>
                <a:off x="1883" y="6222"/>
                <a:ext cx="947" cy="78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r>
                  <a:rPr lang="ru-RU" sz="800">
                    <a:latin typeface="Verdana" pitchFamily="34" charset="0"/>
                  </a:rPr>
                  <a:t>Развитие проф. компетен-ций</a:t>
                </a:r>
              </a:p>
            </p:txBody>
          </p:sp>
          <p:sp>
            <p:nvSpPr>
              <p:cNvPr id="23600" name="Text Box 42"/>
              <p:cNvSpPr txBox="1">
                <a:spLocks noChangeArrowheads="1"/>
              </p:cNvSpPr>
              <p:nvPr/>
            </p:nvSpPr>
            <p:spPr bwMode="auto">
              <a:xfrm>
                <a:off x="2925" y="6405"/>
                <a:ext cx="1137" cy="5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ru-RU" sz="800">
                    <a:latin typeface="Verdana" pitchFamily="34" charset="0"/>
                  </a:rPr>
                  <a:t>Планирова-</a:t>
                </a:r>
              </a:p>
              <a:p>
                <a:pPr algn="just" eaLnBrk="0" hangingPunct="0"/>
                <a:r>
                  <a:rPr lang="ru-RU" sz="800">
                    <a:latin typeface="Verdana" pitchFamily="34" charset="0"/>
                  </a:rPr>
                  <a:t>ние результатов</a:t>
                </a:r>
              </a:p>
            </p:txBody>
          </p:sp>
          <p:sp>
            <p:nvSpPr>
              <p:cNvPr id="23601" name="Text Box 41"/>
              <p:cNvSpPr txBox="1">
                <a:spLocks noChangeArrowheads="1"/>
              </p:cNvSpPr>
              <p:nvPr/>
            </p:nvSpPr>
            <p:spPr bwMode="auto">
              <a:xfrm>
                <a:off x="3026" y="7195"/>
                <a:ext cx="875" cy="36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Коучинг</a:t>
                </a:r>
              </a:p>
            </p:txBody>
          </p:sp>
          <p:sp>
            <p:nvSpPr>
              <p:cNvPr id="23602" name="Text Box 40"/>
              <p:cNvSpPr txBox="1">
                <a:spLocks noChangeArrowheads="1"/>
              </p:cNvSpPr>
              <p:nvPr/>
            </p:nvSpPr>
            <p:spPr bwMode="auto">
              <a:xfrm>
                <a:off x="1599" y="7137"/>
                <a:ext cx="1099" cy="27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eaLnBrk="0" hangingPunct="0"/>
                <a:r>
                  <a:rPr lang="ru-RU" sz="800">
                    <a:latin typeface="Verdana" pitchFamily="34" charset="0"/>
                  </a:rPr>
                  <a:t>Аттестация</a:t>
                </a:r>
              </a:p>
            </p:txBody>
          </p:sp>
          <p:sp>
            <p:nvSpPr>
              <p:cNvPr id="23603" name="Text Box 39"/>
              <p:cNvSpPr txBox="1">
                <a:spLocks noChangeArrowheads="1"/>
              </p:cNvSpPr>
              <p:nvPr/>
            </p:nvSpPr>
            <p:spPr bwMode="auto">
              <a:xfrm>
                <a:off x="-1053" y="5308"/>
                <a:ext cx="954" cy="66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Экспери-менти-</a:t>
                </a:r>
              </a:p>
              <a:p>
                <a:pPr eaLnBrk="0" hangingPunct="0"/>
                <a:r>
                  <a:rPr lang="ru-RU" sz="800">
                    <a:latin typeface="Verdana" pitchFamily="34" charset="0"/>
                  </a:rPr>
                  <a:t>рование</a:t>
                </a:r>
              </a:p>
            </p:txBody>
          </p:sp>
          <p:sp>
            <p:nvSpPr>
              <p:cNvPr id="23604" name="Text Box 38"/>
              <p:cNvSpPr txBox="1">
                <a:spLocks noChangeArrowheads="1"/>
              </p:cNvSpPr>
              <p:nvPr/>
            </p:nvSpPr>
            <p:spPr bwMode="auto">
              <a:xfrm>
                <a:off x="84" y="5399"/>
                <a:ext cx="1042" cy="6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Получение практичес-кого опыта</a:t>
                </a:r>
              </a:p>
            </p:txBody>
          </p:sp>
          <p:sp>
            <p:nvSpPr>
              <p:cNvPr id="23605" name="Text Box 37"/>
              <p:cNvSpPr txBox="1">
                <a:spLocks noChangeArrowheads="1"/>
              </p:cNvSpPr>
              <p:nvPr/>
            </p:nvSpPr>
            <p:spPr bwMode="auto">
              <a:xfrm>
                <a:off x="-1148" y="6241"/>
                <a:ext cx="1049" cy="4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Выводы</a:t>
                </a:r>
              </a:p>
            </p:txBody>
          </p:sp>
          <p:sp>
            <p:nvSpPr>
              <p:cNvPr id="23606" name="Text Box 36"/>
              <p:cNvSpPr txBox="1">
                <a:spLocks noChangeArrowheads="1"/>
              </p:cNvSpPr>
              <p:nvPr/>
            </p:nvSpPr>
            <p:spPr bwMode="auto">
              <a:xfrm>
                <a:off x="84" y="6131"/>
                <a:ext cx="1231" cy="5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ru-RU" sz="800">
                    <a:latin typeface="Verdana" pitchFamily="34" charset="0"/>
                  </a:rPr>
                  <a:t>Наблюдение и рефлек-сирование</a:t>
                </a:r>
              </a:p>
            </p:txBody>
          </p:sp>
          <p:sp>
            <p:nvSpPr>
              <p:cNvPr id="23607" name="Text Box 35"/>
              <p:cNvSpPr txBox="1">
                <a:spLocks noChangeArrowheads="1"/>
              </p:cNvSpPr>
              <p:nvPr/>
            </p:nvSpPr>
            <p:spPr bwMode="auto">
              <a:xfrm>
                <a:off x="1028" y="8159"/>
                <a:ext cx="2307" cy="3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 b="1">
                    <a:latin typeface="Verdana" pitchFamily="34" charset="0"/>
                  </a:rPr>
                  <a:t>РАЗВИТИЕ</a:t>
                </a:r>
                <a:endParaRPr lang="ru-RU" sz="800">
                  <a:latin typeface="Verdana" pitchFamily="34" charset="0"/>
                </a:endParaRPr>
              </a:p>
            </p:txBody>
          </p:sp>
          <p:sp>
            <p:nvSpPr>
              <p:cNvPr id="23608" name="Text Box 34"/>
              <p:cNvSpPr txBox="1">
                <a:spLocks noChangeArrowheads="1"/>
              </p:cNvSpPr>
              <p:nvPr/>
            </p:nvSpPr>
            <p:spPr bwMode="auto">
              <a:xfrm>
                <a:off x="3873" y="7869"/>
                <a:ext cx="2368" cy="45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>
                    <a:latin typeface="Verdana" pitchFamily="34" charset="0"/>
                  </a:rPr>
                  <a:t>Самосовершенствование процессов</a:t>
                </a:r>
              </a:p>
            </p:txBody>
          </p:sp>
          <p:sp>
            <p:nvSpPr>
              <p:cNvPr id="23609" name="Text Box 33"/>
              <p:cNvSpPr txBox="1">
                <a:spLocks noChangeArrowheads="1"/>
              </p:cNvSpPr>
              <p:nvPr/>
            </p:nvSpPr>
            <p:spPr bwMode="auto">
              <a:xfrm>
                <a:off x="4441" y="6624"/>
                <a:ext cx="1232" cy="74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ru-RU" sz="800">
                    <a:latin typeface="Verdana" pitchFamily="34" charset="0"/>
                  </a:rPr>
                  <a:t>Личное самосовер-шенствование</a:t>
                </a:r>
              </a:p>
            </p:txBody>
          </p:sp>
          <p:cxnSp>
            <p:nvCxnSpPr>
              <p:cNvPr id="23610" name="AutoShape 32"/>
              <p:cNvCxnSpPr>
                <a:cxnSpLocks noChangeShapeType="1"/>
              </p:cNvCxnSpPr>
              <p:nvPr/>
            </p:nvCxnSpPr>
            <p:spPr bwMode="auto">
              <a:xfrm flipH="1">
                <a:off x="9577" y="6096"/>
                <a:ext cx="188" cy="23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1" name="AutoShape 31"/>
              <p:cNvCxnSpPr>
                <a:cxnSpLocks noChangeShapeType="1"/>
              </p:cNvCxnSpPr>
              <p:nvPr/>
            </p:nvCxnSpPr>
            <p:spPr bwMode="auto">
              <a:xfrm flipV="1">
                <a:off x="7888" y="5929"/>
                <a:ext cx="185" cy="16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2" name="AutoShape 30"/>
              <p:cNvCxnSpPr>
                <a:cxnSpLocks noChangeShapeType="1"/>
              </p:cNvCxnSpPr>
              <p:nvPr/>
            </p:nvCxnSpPr>
            <p:spPr bwMode="auto">
              <a:xfrm>
                <a:off x="7481" y="2577"/>
                <a:ext cx="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3" name="AutoShape 29"/>
              <p:cNvCxnSpPr>
                <a:cxnSpLocks noChangeShapeType="1"/>
              </p:cNvCxnSpPr>
              <p:nvPr/>
            </p:nvCxnSpPr>
            <p:spPr bwMode="auto">
              <a:xfrm>
                <a:off x="7483" y="3463"/>
                <a:ext cx="2" cy="29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4" name="AutoShape 28"/>
              <p:cNvCxnSpPr>
                <a:cxnSpLocks noChangeShapeType="1"/>
              </p:cNvCxnSpPr>
              <p:nvPr/>
            </p:nvCxnSpPr>
            <p:spPr bwMode="auto">
              <a:xfrm>
                <a:off x="1512" y="3466"/>
                <a:ext cx="1" cy="29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5" name="AutoShape 27"/>
              <p:cNvCxnSpPr>
                <a:cxnSpLocks noChangeShapeType="1"/>
              </p:cNvCxnSpPr>
              <p:nvPr/>
            </p:nvCxnSpPr>
            <p:spPr bwMode="auto">
              <a:xfrm>
                <a:off x="1516" y="2577"/>
                <a:ext cx="3" cy="29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6" name="AutoShape 26"/>
              <p:cNvCxnSpPr>
                <a:cxnSpLocks noChangeShapeType="1"/>
              </p:cNvCxnSpPr>
              <p:nvPr/>
            </p:nvCxnSpPr>
            <p:spPr bwMode="auto">
              <a:xfrm>
                <a:off x="8281" y="4547"/>
                <a:ext cx="534" cy="20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7" name="AutoShape 25"/>
              <p:cNvCxnSpPr>
                <a:cxnSpLocks noChangeShapeType="1"/>
              </p:cNvCxnSpPr>
              <p:nvPr/>
            </p:nvCxnSpPr>
            <p:spPr bwMode="auto">
              <a:xfrm>
                <a:off x="9577" y="6377"/>
                <a:ext cx="94" cy="31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8" name="AutoShape 24"/>
              <p:cNvCxnSpPr>
                <a:cxnSpLocks noChangeShapeType="1"/>
              </p:cNvCxnSpPr>
              <p:nvPr/>
            </p:nvCxnSpPr>
            <p:spPr bwMode="auto">
              <a:xfrm flipH="1">
                <a:off x="4200" y="7457"/>
                <a:ext cx="32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19" name="AutoShape 23"/>
              <p:cNvCxnSpPr>
                <a:cxnSpLocks noChangeShapeType="1"/>
              </p:cNvCxnSpPr>
              <p:nvPr/>
            </p:nvCxnSpPr>
            <p:spPr bwMode="auto">
              <a:xfrm flipH="1" flipV="1">
                <a:off x="954" y="7072"/>
                <a:ext cx="237" cy="4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20" name="AutoShape 22"/>
              <p:cNvCxnSpPr>
                <a:cxnSpLocks noChangeShapeType="1"/>
              </p:cNvCxnSpPr>
              <p:nvPr/>
            </p:nvCxnSpPr>
            <p:spPr bwMode="auto">
              <a:xfrm flipV="1">
                <a:off x="1218" y="4287"/>
                <a:ext cx="301" cy="7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21" name="AutoShape 21"/>
              <p:cNvCxnSpPr>
                <a:cxnSpLocks noChangeShapeType="1"/>
              </p:cNvCxnSpPr>
              <p:nvPr/>
            </p:nvCxnSpPr>
            <p:spPr bwMode="auto">
              <a:xfrm flipH="1" flipV="1">
                <a:off x="8073" y="7630"/>
                <a:ext cx="183" cy="9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22" name="AutoShape 20"/>
              <p:cNvCxnSpPr>
                <a:cxnSpLocks noChangeShapeType="1"/>
              </p:cNvCxnSpPr>
              <p:nvPr/>
            </p:nvCxnSpPr>
            <p:spPr bwMode="auto">
              <a:xfrm flipV="1">
                <a:off x="7485" y="4059"/>
                <a:ext cx="2" cy="29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23" name="AutoShape 19"/>
              <p:cNvCxnSpPr>
                <a:cxnSpLocks noChangeShapeType="1"/>
              </p:cNvCxnSpPr>
              <p:nvPr/>
            </p:nvCxnSpPr>
            <p:spPr bwMode="auto">
              <a:xfrm flipV="1">
                <a:off x="1510" y="3169"/>
                <a:ext cx="2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24" name="AutoShape 18"/>
              <p:cNvCxnSpPr>
                <a:cxnSpLocks noChangeShapeType="1"/>
              </p:cNvCxnSpPr>
              <p:nvPr/>
            </p:nvCxnSpPr>
            <p:spPr bwMode="auto">
              <a:xfrm flipV="1">
                <a:off x="1516" y="4061"/>
                <a:ext cx="2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cxnSp>
            <p:nvCxnSpPr>
              <p:cNvPr id="23625" name="AutoShape 17"/>
              <p:cNvCxnSpPr>
                <a:cxnSpLocks noChangeShapeType="1"/>
              </p:cNvCxnSpPr>
              <p:nvPr/>
            </p:nvCxnSpPr>
            <p:spPr bwMode="auto">
              <a:xfrm flipV="1">
                <a:off x="7479" y="3163"/>
                <a:ext cx="2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</p:cxnSp>
          <p:sp>
            <p:nvSpPr>
              <p:cNvPr id="23626" name="Arc 16"/>
              <p:cNvSpPr>
                <a:spLocks/>
              </p:cNvSpPr>
              <p:nvPr/>
            </p:nvSpPr>
            <p:spPr bwMode="auto">
              <a:xfrm>
                <a:off x="666" y="4764"/>
                <a:ext cx="628" cy="383"/>
              </a:xfrm>
              <a:custGeom>
                <a:avLst/>
                <a:gdLst>
                  <a:gd name="T0" fmla="*/ 0 w 21465"/>
                  <a:gd name="T1" fmla="*/ 0 h 21600"/>
                  <a:gd name="T2" fmla="*/ 1 w 21465"/>
                  <a:gd name="T3" fmla="*/ 0 h 21600"/>
                  <a:gd name="T4" fmla="*/ 0 w 21465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465"/>
                  <a:gd name="T10" fmla="*/ 0 h 21600"/>
                  <a:gd name="T11" fmla="*/ 21465 w 2146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65" h="21600" fill="none" extrusionOk="0">
                    <a:moveTo>
                      <a:pt x="-1" y="0"/>
                    </a:moveTo>
                    <a:cubicBezTo>
                      <a:pt x="10996" y="0"/>
                      <a:pt x="20238" y="8261"/>
                      <a:pt x="21465" y="19189"/>
                    </a:cubicBezTo>
                  </a:path>
                  <a:path w="21465" h="21600" stroke="0" extrusionOk="0">
                    <a:moveTo>
                      <a:pt x="-1" y="0"/>
                    </a:moveTo>
                    <a:cubicBezTo>
                      <a:pt x="10996" y="0"/>
                      <a:pt x="20238" y="8261"/>
                      <a:pt x="21465" y="1918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7" name="Arc 15"/>
              <p:cNvSpPr>
                <a:spLocks/>
              </p:cNvSpPr>
              <p:nvPr/>
            </p:nvSpPr>
            <p:spPr bwMode="auto">
              <a:xfrm rot="1110465">
                <a:off x="3891" y="6096"/>
                <a:ext cx="630" cy="383"/>
              </a:xfrm>
              <a:custGeom>
                <a:avLst/>
                <a:gdLst>
                  <a:gd name="T0" fmla="*/ 0 w 21465"/>
                  <a:gd name="T1" fmla="*/ 0 h 21600"/>
                  <a:gd name="T2" fmla="*/ 1 w 21465"/>
                  <a:gd name="T3" fmla="*/ 0 h 21600"/>
                  <a:gd name="T4" fmla="*/ 0 w 21465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465"/>
                  <a:gd name="T10" fmla="*/ 0 h 21600"/>
                  <a:gd name="T11" fmla="*/ 21465 w 2146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65" h="21600" fill="none" extrusionOk="0">
                    <a:moveTo>
                      <a:pt x="-1" y="0"/>
                    </a:moveTo>
                    <a:cubicBezTo>
                      <a:pt x="10996" y="0"/>
                      <a:pt x="20238" y="8261"/>
                      <a:pt x="21465" y="19189"/>
                    </a:cubicBezTo>
                  </a:path>
                  <a:path w="21465" h="21600" stroke="0" extrusionOk="0">
                    <a:moveTo>
                      <a:pt x="-1" y="0"/>
                    </a:moveTo>
                    <a:cubicBezTo>
                      <a:pt x="10996" y="0"/>
                      <a:pt x="20238" y="8261"/>
                      <a:pt x="21465" y="1918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5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81088"/>
          </a:xfrm>
        </p:spPr>
        <p:txBody>
          <a:bodyPr/>
          <a:lstStyle/>
          <a:p>
            <a:pPr algn="ctr"/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Ключевые формы обучения в управлении развитием организации </a:t>
            </a:r>
            <a:r>
              <a:rPr lang="ru-RU" sz="20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адаптивность и генеративность.</a:t>
            </a:r>
            <a:r>
              <a:rPr lang="ru-RU" sz="20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0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579" name="Содержимое 6"/>
          <p:cNvSpPr>
            <a:spLocks noGrp="1"/>
          </p:cNvSpPr>
          <p:nvPr>
            <p:ph idx="1"/>
          </p:nvPr>
        </p:nvSpPr>
        <p:spPr>
          <a:xfrm>
            <a:off x="250825" y="1700213"/>
            <a:ext cx="8642350" cy="4824412"/>
          </a:xfrm>
        </p:spPr>
        <p:txBody>
          <a:bodyPr/>
          <a:lstStyle/>
          <a:p>
            <a:pPr>
              <a:buClr>
                <a:srgbClr val="0070C0"/>
              </a:buClr>
              <a:buSzPct val="100000"/>
            </a:pPr>
            <a:r>
              <a:rPr lang="ru-RU" sz="18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Адаптивное обучение</a:t>
            </a:r>
            <a:r>
              <a:rPr lang="ru-RU" sz="1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развитие способностей воспринимать новые ситуации и справляться с ними: анализ сделанного в прошлом с целью осуществления изменений, необходимых для удовлетворения специфических новых требований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1800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(Что сделано? Какие аспекты действия были правильными? Что можно было сделать наилучшим образом? Как можно решить проблему?)</a:t>
            </a:r>
          </a:p>
          <a:p>
            <a:pPr>
              <a:buClr>
                <a:srgbClr val="0070C0"/>
              </a:buClr>
              <a:buSzPct val="100000"/>
            </a:pPr>
            <a:endParaRPr lang="ru-RU" sz="1800" i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Clr>
                <a:srgbClr val="0070C0"/>
              </a:buClr>
              <a:buSzPct val="100000"/>
            </a:pPr>
            <a:r>
              <a:rPr lang="ru-RU" sz="18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Генеративное обучение</a:t>
            </a:r>
            <a:r>
              <a:rPr lang="ru-RU" sz="1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развитие способности смотреть «новым взглядом» на окружающую действительность и на конкретную деятельность и организацию </a:t>
            </a:r>
          </a:p>
          <a:p>
            <a:pPr>
              <a:buClr>
                <a:srgbClr val="0070C0"/>
              </a:buClr>
              <a:buSzPct val="100000"/>
            </a:pPr>
            <a:r>
              <a:rPr lang="ru-RU" sz="1800" i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(Что можно было сделать? В чем сущность проблемы и какие были ее предпосылки? Какие альтернативные варианты решения проблемы? Что произойдет, если будет использован тот или иной вариант решения? )</a:t>
            </a:r>
            <a:endParaRPr lang="ru-RU" sz="180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458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5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50482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Барьеры в организационном обучении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603" name="Содержимое 6"/>
          <p:cNvSpPr>
            <a:spLocks noGrp="1"/>
          </p:cNvSpPr>
          <p:nvPr>
            <p:ph idx="1"/>
          </p:nvPr>
        </p:nvSpPr>
        <p:spPr>
          <a:xfrm>
            <a:off x="250825" y="1557338"/>
            <a:ext cx="8642350" cy="4967287"/>
          </a:xfrm>
        </p:spPr>
        <p:txBody>
          <a:bodyPr/>
          <a:lstStyle/>
          <a:p>
            <a:pPr marL="611188" lvl="1" indent="-457200"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несогласование программ формального обучения и переподготовки с ежедневным неформальным обучением; ценности и вознаграждения противоречивы;</a:t>
            </a:r>
          </a:p>
          <a:p>
            <a:pPr marL="611188" lvl="1" indent="-457200"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самообучение может иметь политический подтекст для использования в противодействии изменениям, что связано с властью и контролем, которые основаны на управлении информацией внутри организации;</a:t>
            </a:r>
          </a:p>
          <a:p>
            <a:pPr marL="611188" lvl="1" indent="-457200"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преданность групповым интересам и компромиссы могут работать против открытости и новаций, необходимых для обучения и изменения;</a:t>
            </a:r>
          </a:p>
          <a:p>
            <a:pPr marL="611188" lvl="1" indent="-457200">
              <a:buSzPct val="100000"/>
              <a:buFont typeface="Calibri" pitchFamily="34" charset="0"/>
              <a:buAutoNum type="arabicPeriod"/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проблемы обучения часто связаны с рутинными процессами оперативного контроля.</a:t>
            </a:r>
          </a:p>
          <a:p>
            <a:pPr marL="611188"/>
            <a:endParaRPr lang="ru-RU" sz="2200" smtClean="0"/>
          </a:p>
        </p:txBody>
      </p: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2560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90550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Образование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это основа всех преобразований.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Задачи развития работников и управления в условиях постоянных изменения решает </a:t>
            </a: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обучающаяся организация.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i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Самообучающаяся организация</a:t>
            </a:r>
            <a:r>
              <a:rPr lang="ru-RU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(learning organization)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это организация, которая </a:t>
            </a:r>
          </a:p>
          <a:p>
            <a:pPr eaLnBrk="1" hangingPunct="1">
              <a:buClr>
                <a:srgbClr val="387026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создает, приобретает, передает и сохраняет знания; </a:t>
            </a:r>
          </a:p>
          <a:p>
            <a:pPr eaLnBrk="1" hangingPunct="1">
              <a:buClr>
                <a:srgbClr val="387026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способна успешно изменять формы своего поведения, отражающие новые знания или проекты;</a:t>
            </a:r>
          </a:p>
          <a:p>
            <a:pPr eaLnBrk="1" hangingPunct="1">
              <a:buClr>
                <a:srgbClr val="387026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развивается путем обмена передовым опытом и избегает повторения типовых ошибок.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(М. К. Румизен) </a:t>
            </a:r>
          </a:p>
          <a:p>
            <a:pPr eaLnBrk="1" hangingPunct="1"/>
            <a:endParaRPr lang="ru-RU" sz="2400" b="1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62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395288" y="1052513"/>
            <a:ext cx="8229600" cy="576262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П. Сенге, «Пятая дисциплина» (1990):</a:t>
            </a:r>
            <a:endParaRPr lang="en-US" sz="28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323850" y="1844675"/>
            <a:ext cx="8642350" cy="3887788"/>
          </a:xfrm>
        </p:spPr>
        <p:txBody>
          <a:bodyPr/>
          <a:lstStyle/>
          <a:p>
            <a:pPr>
              <a:buClr>
                <a:srgbClr val="FF6600"/>
              </a:buClr>
              <a:buSzPct val="100000"/>
              <a:buFont typeface="Wingdings 2" pitchFamily="18" charset="2"/>
              <a:buNone/>
            </a:pPr>
            <a:r>
              <a:rPr lang="ru-RU" b="1" smtClean="0">
                <a:solidFill>
                  <a:srgbClr val="387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Обучающаяся организация </a:t>
            </a: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это «место, в котором </a:t>
            </a:r>
          </a:p>
          <a:p>
            <a:pPr lvl="1">
              <a:buClr>
                <a:srgbClr val="387026"/>
              </a:buClr>
              <a:buSzPct val="100000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люди постоянно расширяют свои возможности создания результатов (к которым они на самом деле стремятся), </a:t>
            </a:r>
          </a:p>
          <a:p>
            <a:pPr lvl="1">
              <a:buClr>
                <a:srgbClr val="387026"/>
              </a:buClr>
              <a:buSzPct val="100000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взращиваются новые широко­масштабные способы мышления, </a:t>
            </a:r>
          </a:p>
          <a:p>
            <a:pPr lvl="1">
              <a:buClr>
                <a:srgbClr val="387026"/>
              </a:buClr>
              <a:buSzPct val="100000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люди постоянно учатся тому, как учиться вместе».</a:t>
            </a:r>
          </a:p>
        </p:txBody>
      </p:sp>
      <p:grpSp>
        <p:nvGrpSpPr>
          <p:cNvPr id="2765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765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196975"/>
            <a:ext cx="8642350" cy="504031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Font typeface="Wingdings 2" pitchFamily="18" charset="2"/>
              <a:buNone/>
            </a:pPr>
            <a:r>
              <a:rPr lang="ru-RU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 основных факторов («дисциплин»)</a:t>
            </a:r>
            <a:r>
              <a:rPr lang="ru-RU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которые должны учитывать сотрудники </a:t>
            </a:r>
            <a:r>
              <a:rPr lang="ru-RU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обучающейся организации (П. Сенге):</a:t>
            </a:r>
          </a:p>
          <a:p>
            <a:pPr marL="0" indent="0">
              <a:lnSpc>
                <a:spcPct val="90000"/>
              </a:lnSpc>
              <a:buClr>
                <a:srgbClr val="0070C0"/>
              </a:buClr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личное мастерство;</a:t>
            </a:r>
          </a:p>
          <a:p>
            <a:pPr marL="0" indent="0">
              <a:lnSpc>
                <a:spcPct val="90000"/>
              </a:lnSpc>
              <a:buClr>
                <a:srgbClr val="0070C0"/>
              </a:buClr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общего видения;</a:t>
            </a:r>
          </a:p>
          <a:p>
            <a:pPr marL="0" indent="0">
              <a:lnSpc>
                <a:spcPct val="90000"/>
              </a:lnSpc>
              <a:buClr>
                <a:srgbClr val="0070C0"/>
              </a:buClr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командное обучение;</a:t>
            </a:r>
          </a:p>
          <a:p>
            <a:pPr marL="0" indent="0">
              <a:lnSpc>
                <a:spcPct val="90000"/>
              </a:lnSpc>
              <a:buClr>
                <a:srgbClr val="0070C0"/>
              </a:buClr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когнитивные модели;</a:t>
            </a:r>
          </a:p>
          <a:p>
            <a:pPr marL="0" indent="0" eaLnBrk="1" hangingPunct="1">
              <a:lnSpc>
                <a:spcPct val="90000"/>
              </a:lnSpc>
              <a:buClr>
                <a:srgbClr val="0070C0"/>
              </a:buClr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системное мышление: </a:t>
            </a:r>
          </a:p>
          <a:p>
            <a:pPr marL="1254125" lvl="1" indent="-354013" eaLnBrk="1" hangingPunct="1">
              <a:lnSpc>
                <a:spcPct val="90000"/>
              </a:lnSpc>
              <a:buClr>
                <a:srgbClr val="0070C0"/>
              </a:buClr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5-ая «дисциплина» объединяет 1-4; </a:t>
            </a:r>
          </a:p>
          <a:p>
            <a:pPr marL="1254125" lvl="1" indent="-354013" eaLnBrk="1" hangingPunct="1">
              <a:lnSpc>
                <a:spcPct val="90000"/>
              </a:lnSpc>
              <a:buClr>
                <a:srgbClr val="0070C0"/>
              </a:buClr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основная ось знаний и набор инструментов, которые позволяют людям видеть закономерности в сложных системах.</a:t>
            </a:r>
          </a:p>
          <a:p>
            <a:pPr marL="0" indent="0" eaLnBrk="1" hangingPunct="1">
              <a:lnSpc>
                <a:spcPct val="90000"/>
              </a:lnSpc>
            </a:pPr>
            <a:endParaRPr lang="ru-RU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867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867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52525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Признаки обучающейся организации </a:t>
            </a:r>
            <a:r>
              <a:rPr lang="ru-RU" sz="20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b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(американский психолог </a:t>
            </a:r>
            <a:r>
              <a:rPr lang="ru-RU" sz="2000" b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М. Педлер, </a:t>
            </a:r>
            <a:r>
              <a:rPr lang="ru-RU" sz="20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«Саморазвитие: пособие для руководителей» (1991)):</a:t>
            </a:r>
            <a:endParaRPr lang="en-US" sz="2000" b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179388" y="1412875"/>
            <a:ext cx="8713787" cy="5184775"/>
          </a:xfrm>
        </p:spPr>
        <p:txBody>
          <a:bodyPr/>
          <a:lstStyle/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гибкий подход к стратегии;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сотрудники принимают активное участие в выработке стратегии и тактики организации;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информация используется для понимания происходящего в целях принятия правильных решений, а не как основание для вознаграждения или наказания;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учет и контроль, способствующие развитию организации;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внутренний обмен услугами между подразделениями;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гибкая система поощрений;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«дающая возможности» структура (подразделения рассматриваются скорее как временная структура, которая при необходимости может быть изменена);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всеми работниками состояния среды;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постоянный обмен опытом с партнерами, клиентами;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атмосфера в организации, способствующая обучению;</a:t>
            </a:r>
          </a:p>
          <a:p>
            <a:pPr marL="514350" indent="-51435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возможности саморазвития для сотрудников.</a:t>
            </a:r>
          </a:p>
        </p:txBody>
      </p:sp>
      <p:grpSp>
        <p:nvGrpSpPr>
          <p:cNvPr id="2970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970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792162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развития способности организации к обучению (X. Рамперсад) (1/3): 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179388" y="1412875"/>
            <a:ext cx="8713787" cy="5184775"/>
          </a:xfrm>
        </p:spPr>
        <p:txBody>
          <a:bodyPr/>
          <a:lstStyle/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формирование условий, в которых сотрудники хотели бы применять свои знания и активно обмениваться ими с коллегами;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проектирование организационной структуры, позволяющей людям приобретать опыт и обучаться;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стимулирование работников к составлению личных систем сбалансированных показателей, способствующих развитию положительного отношения к собственному росту и обучению;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возможности людям задуматься о том, как соотносятся их личные цели с общими целями всей организации;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команд по совершенствованию работы, в которых будет обеспечен эффективный баланс личных качеств сотрудников, их способностей, навыков и стилей обучения;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ориентация сотрудников на реализацию общих планов организации и координация их усилий;</a:t>
            </a:r>
          </a:p>
        </p:txBody>
      </p:sp>
      <p:grpSp>
        <p:nvGrpSpPr>
          <p:cNvPr id="307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07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792162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развития способности организации к обучению (X. Рамперсад) (2/3): 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179388" y="1268413"/>
            <a:ext cx="8713787" cy="525621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 startAt="7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работа с командами так, чтобы обучение и приобретение новой информации рассматривались ими как важнейшие задачи, чтобы эти команды были нацелены на сотрудничество, хорошо координированы, к их участники чувствовали свое единство с коллегами;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 startAt="7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образов, метафор и интуиции для обмена неявными знаниями;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 startAt="7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работа с сетью самоуправляемых команд, составленных из специалистов широкого профиля, компетентных и ответственных, области компетенции которых перекрываются;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 startAt="7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стимулирование сотрудников к идентифицированию, продумыванию и совместному решению проблем, поиску нетрадиционных подходов, постоянному развитию своих навыков и способностей, приобретению опыта и ответственности за компанию и результаты ее работы;</a:t>
            </a:r>
          </a:p>
        </p:txBody>
      </p:sp>
      <p:grpSp>
        <p:nvGrpSpPr>
          <p:cNvPr id="3174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17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792162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Факторы развития способности организации к обучению (X. Рамперсад) (3/3): 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179388" y="1412875"/>
            <a:ext cx="8713787" cy="5184775"/>
          </a:xfrm>
        </p:spPr>
        <p:txBody>
          <a:bodyPr/>
          <a:lstStyle/>
          <a:p>
            <a:pPr marL="441325" indent="-441325">
              <a:buClr>
                <a:srgbClr val="0070C0"/>
              </a:buClr>
              <a:buSzPct val="100000"/>
              <a:buFont typeface="Calibri" pitchFamily="34" charset="0"/>
              <a:buAutoNum type="arabicPeriod" startAt="11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руководителей, которые занимаются коучингом, помогают, вдохновляют, мотивируют, стимулируют сотрудников, энергично действуют и постоянно оценивают бизнес-процессы по критериям их эффективности;</a:t>
            </a:r>
          </a:p>
          <a:p>
            <a:pPr marL="441325" indent="-441325">
              <a:buClr>
                <a:srgbClr val="0070C0"/>
              </a:buClr>
              <a:buSzPct val="100000"/>
              <a:buFont typeface="Calibri" pitchFamily="34" charset="0"/>
              <a:buAutoNum type="arabicPeriod" startAt="11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различных методов решения проблем: мозговой штурм, цикл решения проблем, управление рисками;</a:t>
            </a:r>
          </a:p>
          <a:p>
            <a:pPr marL="441325" indent="-441325">
              <a:buClr>
                <a:srgbClr val="0070C0"/>
              </a:buClr>
              <a:buSzPct val="100000"/>
              <a:buFont typeface="Calibri" pitchFamily="34" charset="0"/>
              <a:buAutoNum type="arabicPeriod" startAt="11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информирование посредством обратной связи о реализованных улучшениях и нововведениях в организации, упрощение организационной структуры и языка, который используется менеджерами;</a:t>
            </a:r>
          </a:p>
          <a:p>
            <a:pPr marL="441325" indent="-441325">
              <a:buClr>
                <a:srgbClr val="0070C0"/>
              </a:buClr>
              <a:buSzPct val="100000"/>
              <a:buFont typeface="Calibri" pitchFamily="34" charset="0"/>
              <a:buAutoNum type="arabicPeriod" startAt="11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создание, совершенствование информационной инфраструктуры и корпоративных библиотек для работы;</a:t>
            </a:r>
          </a:p>
          <a:p>
            <a:pPr marL="441325" indent="-441325">
              <a:buClr>
                <a:srgbClr val="0070C0"/>
              </a:buClr>
              <a:buSzPct val="100000"/>
              <a:buFont typeface="Calibri" pitchFamily="34" charset="0"/>
              <a:buAutoNum type="arabicPeriod" startAt="11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стимулирование неформальных контактов сотрудников;</a:t>
            </a:r>
          </a:p>
          <a:p>
            <a:pPr marL="441325" indent="-441325">
              <a:buClr>
                <a:srgbClr val="0070C0"/>
              </a:buClr>
              <a:buSzPct val="100000"/>
              <a:buFont typeface="Calibri" pitchFamily="34" charset="0"/>
              <a:buAutoNum type="arabicPeriod" startAt="11"/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избавление от страха и недоверия в организации.</a:t>
            </a:r>
          </a:p>
        </p:txBody>
      </p:sp>
      <p:grpSp>
        <p:nvGrpSpPr>
          <p:cNvPr id="3277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27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29600" cy="792163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черты </a:t>
            </a:r>
            <a:b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самообучающейся организации: </a:t>
            </a:r>
            <a:endParaRPr lang="en-US" sz="28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323850" y="1773238"/>
            <a:ext cx="8351838" cy="439261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особая роль интеллектуального капитала;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уважение индивидуальности;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климат доверия, открытости и толерантности;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незнание не рассматривается как признак слабости;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право на «пробы-ошибки»;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умение и желание учиться у всех и всегда;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способность превращать новые знания в общее достояние; 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перевод знания в конкретные действия.</a:t>
            </a:r>
          </a:p>
        </p:txBody>
      </p:sp>
      <p:grpSp>
        <p:nvGrpSpPr>
          <p:cNvPr id="3379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37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12239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создании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самообучающейся организации,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руководство должно быть готово к: 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323850" y="1773238"/>
            <a:ext cx="8351838" cy="4608512"/>
          </a:xfrm>
        </p:spPr>
        <p:txBody>
          <a:bodyPr/>
          <a:lstStyle/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глубоким и долгосрочным изменениям;</a:t>
            </a:r>
          </a:p>
          <a:p>
            <a:pPr marL="457200" indent="-457200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структурным перестройкам: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закрепление нового порядка работы, 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полный отказ от элитаризма, 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вовлечение работников в процесс принятия решений и обратной связи, 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доверие к инициативе работников и созидательным способностям,</a:t>
            </a:r>
          </a:p>
          <a:p>
            <a:pPr marL="457200" indent="-457200">
              <a:spcBef>
                <a:spcPct val="0"/>
              </a:spcBef>
              <a:buClr>
                <a:srgbClr val="0070C0"/>
              </a:buClr>
              <a:buSzPct val="100000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традиционной концепции механистического менеджмента, ориентированной на ограничение полномочий сотрудников.</a:t>
            </a:r>
          </a:p>
        </p:txBody>
      </p:sp>
      <p:grpSp>
        <p:nvGrpSpPr>
          <p:cNvPr id="3482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48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323850" y="260350"/>
            <a:ext cx="8496300" cy="58324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sz="20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marL="536575" lvl="3" indent="-536575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чем смысл цикла обучения Колба, как его можно применить в управлении организационными изменениями?</a:t>
            </a:r>
          </a:p>
          <a:p>
            <a:pPr marL="536575" lvl="3" indent="-536575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управление обучением — новая роль руководителя (менеджера)?</a:t>
            </a:r>
          </a:p>
          <a:p>
            <a:pPr marL="536575" lvl="3" indent="-536575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ни одна организация не может быть полностью механистической или органической?</a:t>
            </a:r>
          </a:p>
          <a:p>
            <a:pPr marL="536575" lvl="3" indent="-536575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Что означает быть самообучающейся организацией?</a:t>
            </a:r>
          </a:p>
          <a:p>
            <a:pPr marL="536575" lvl="3" indent="-536575">
              <a:buClr>
                <a:srgbClr val="0070C0"/>
              </a:buClr>
              <a:buSzPct val="100000"/>
              <a:buFont typeface="Calibri" pitchFamily="34" charset="0"/>
              <a:buAutoNum type="arabicPeriod"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Является ли компетентность качеством личности?</a:t>
            </a:r>
            <a:endParaRPr lang="ru-RU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584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6165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 О.В. Управление изменениями. Учебное пособие. – М.: ИНФРА-М, 2012 (и др.). – 286 с. 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обуч. по программам магистратуры, и слушателей программ MBA]. – М.: Магистр, 2013. – 336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 М.А. Управление изменениями: учеб. пособие. – М.: Изд-во «Дело» АНХ, 2010. – 128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</a:p>
        </p:txBody>
      </p:sp>
      <p:grpSp>
        <p:nvGrpSpPr>
          <p:cNvPr id="3686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68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6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1184</TotalTime>
  <Words>2018</Words>
  <Application>Microsoft Office PowerPoint</Application>
  <PresentationFormat>Экран (4:3)</PresentationFormat>
  <Paragraphs>286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Calibri</vt:lpstr>
      <vt:lpstr>Constantia</vt:lpstr>
      <vt:lpstr>Wingdings 2</vt:lpstr>
      <vt:lpstr>Verdana</vt:lpstr>
      <vt:lpstr>Times New Roman</vt:lpstr>
      <vt:lpstr>Symbol</vt:lpstr>
      <vt:lpstr>Поток</vt:lpstr>
      <vt:lpstr>ФГБОУ ВПО «Владивостокский государственный университет экономики и сервиса»   Кафедра экономики и менеджмента</vt:lpstr>
      <vt:lpstr>Тема 10  Управление знаниями и организационным обучением. </vt:lpstr>
      <vt:lpstr>Тема 10.  Управление знаниями и организационным обучением. </vt:lpstr>
      <vt:lpstr>Управление знаниями  (Knowledge Management)</vt:lpstr>
      <vt:lpstr>Слайд 5</vt:lpstr>
      <vt:lpstr>Виды деятельности  в процессе управления знаниями </vt:lpstr>
      <vt:lpstr>Стадии процесса управления знаниями</vt:lpstr>
      <vt:lpstr>В управлении знаниями организации большую роль играет ОБУЧЕНИЕ!!!</vt:lpstr>
      <vt:lpstr>Виды обучения в организации</vt:lpstr>
      <vt:lpstr>Виды обучения в организации</vt:lpstr>
      <vt:lpstr>Цикл Колба и четыре стиля обучения</vt:lpstr>
      <vt:lpstr>Типы научения по Крису Арджирису</vt:lpstr>
      <vt:lpstr>Типы стратегий обучения в организации  по Крису Арджирису (1/2)</vt:lpstr>
      <vt:lpstr>Типы стратегий обучения в организации  по К. Арджирису (2/2)</vt:lpstr>
      <vt:lpstr>Стратегические цели  управления знаниями: </vt:lpstr>
      <vt:lpstr>Слайд 16</vt:lpstr>
      <vt:lpstr>Принципы развития организации  на основе управления знаниями (1/2)</vt:lpstr>
      <vt:lpstr>Принципы развития организации на основе управления знаниями (2/24)</vt:lpstr>
      <vt:lpstr>Слайд 19</vt:lpstr>
      <vt:lpstr>Ключевые формы обучения в управлении развитием организации - адаптивность и генеративность. </vt:lpstr>
      <vt:lpstr>Барьеры в организационном обучении</vt:lpstr>
      <vt:lpstr>Слайд 22</vt:lpstr>
      <vt:lpstr>П. Сенге, «Пятая дисциплина» (1990):</vt:lpstr>
      <vt:lpstr>Слайд 24</vt:lpstr>
      <vt:lpstr>Признаки обучающейся организации  (американский психолог М. Педлер, «Саморазвитие: пособие для руководителей» (1991)):</vt:lpstr>
      <vt:lpstr>Факторы развития способности организации к обучению (X. Рамперсад) (1/3): </vt:lpstr>
      <vt:lpstr>Факторы развития способности организации к обучению (X. Рамперсад) (2/3): </vt:lpstr>
      <vt:lpstr>Факторы развития способности организации к обучению (X. Рамперсад) (3/3): </vt:lpstr>
      <vt:lpstr>Основные черты  самообучающейся организации: </vt:lpstr>
      <vt:lpstr>При создании  самообучающейся организации,  руководство должно быть готово к: 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140</cp:revision>
  <dcterms:created xsi:type="dcterms:W3CDTF">2014-06-09T00:30:37Z</dcterms:created>
  <dcterms:modified xsi:type="dcterms:W3CDTF">2015-04-12T13:11:29Z</dcterms:modified>
</cp:coreProperties>
</file>