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sldIdLst>
    <p:sldId id="256" r:id="rId2"/>
    <p:sldId id="271" r:id="rId3"/>
    <p:sldId id="257" r:id="rId4"/>
    <p:sldId id="272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4979 w 43200"/>
                <a:gd name="T3" fmla="*/ 26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373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>
              <a:lnSpc>
                <a:spcPct val="70000"/>
              </a:lnSpc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>
                <a:latin typeface="+mn-lt"/>
              </a:defRPr>
            </a:lvl2pPr>
          </a:lstStyle>
          <a:p>
            <a:pPr lvl="1">
              <a:defRPr/>
            </a:pPr>
            <a:fld id="{3DE36E9F-A794-4014-89C8-7DA8A37D6D30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D2F553D0-D4BF-4F69-8D9B-13E8AC612023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75269F00-DA30-4467-BB4B-3ADA37F3A48F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8E8EE808-8C7E-4410-92EC-5073CEB259FB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BFB77E62-07F2-4279-AD88-E600C6BFA59B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2B5B7771-A902-41DA-8936-C4924CB25FB4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1C1EE3A-E51A-486F-B782-DC6CA3FFFBAC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CD4EAC3-FF39-4FAE-BA54-49F70C660D77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7EC3E63-4CA2-44B1-A7DE-C2328AD0CC97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01EFA4B5-DEE5-4961-B5C6-698AD308C780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70B2C6BF-0787-4404-B4C9-026ABCB31818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72707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708" name="Arc 4"/>
            <p:cNvSpPr>
              <a:spLocks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270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71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71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kumimoji="0" sz="1400">
                <a:latin typeface="+mj-lt"/>
              </a:defRPr>
            </a:lvl2pPr>
          </a:lstStyle>
          <a:p>
            <a:pPr lvl="1">
              <a:defRPr/>
            </a:pPr>
            <a:fld id="{AB5811B0-15B5-4AA6-AB83-83161F04518F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2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2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2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2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2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2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2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2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2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27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27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27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27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27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27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/>
      <p:bldP spid="72710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7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271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27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727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7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271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27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727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7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271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27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727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7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271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27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727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7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271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27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727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682625" y="609600"/>
            <a:ext cx="8080375" cy="21050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Тема 8. Деловая переписка предприятия.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288" y="3643313"/>
            <a:ext cx="8229600" cy="27987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Преподаватель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         к.полит.н., доцент Н.А. Царева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         Кафедра ГТАП ИП ВГУЭС</a:t>
            </a:r>
          </a:p>
          <a:p>
            <a:pPr eaLnBrk="1" hangingPunct="1"/>
            <a:endParaRPr lang="ru-RU" i="1" smtClean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40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Телекс</a:t>
            </a: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428625" y="928688"/>
            <a:ext cx="8229600" cy="554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200" dirty="0">
                <a:latin typeface="+mj-lt"/>
              </a:rPr>
              <a:t>обобщенное название различных по содержанию документов, выделяемых в связи с особым способом передачи — по абонентской телексной сети.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200" dirty="0">
                <a:latin typeface="+mj-lt"/>
              </a:rPr>
              <a:t>Обязательными реквизитами телекса являются адресат, подпись, номер, наименование и адрес отправителя.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200" dirty="0">
                <a:latin typeface="+mj-lt"/>
              </a:rPr>
              <a:t>Значительную часть служебного заголовка телекса занимает автоответ – закодированное сообщение – содержащее: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000" dirty="0">
                <a:latin typeface="+mj-lt"/>
              </a:rPr>
              <a:t>маршрутный номер станции, состоящий из определенного набора цифр и букв;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000" dirty="0">
                <a:latin typeface="+mj-lt"/>
              </a:rPr>
              <a:t>индивидуальный номер абонента;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000" dirty="0">
                <a:latin typeface="+mj-lt"/>
              </a:rPr>
              <a:t>сокращенное название организации (фирмы);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000" dirty="0">
                <a:latin typeface="+mj-lt"/>
              </a:rPr>
              <a:t>сокращенное наименование страны.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200" dirty="0">
                <a:latin typeface="+mj-lt"/>
              </a:rPr>
              <a:t>Вторая часть служебного заголовка — указание времени выхода на связь и даты.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200" dirty="0">
                <a:latin typeface="+mj-lt"/>
              </a:rPr>
              <a:t>Последнее сообщение телекса заканчивается знаком «++». Знак «+?» в конце телекса - ожидание ответа или нового сообщения исключает необходимость вновь набирать номер.</a:t>
            </a:r>
          </a:p>
        </p:txBody>
      </p:sp>
    </p:spTree>
  </p:cSld>
  <p:clrMapOvr>
    <a:masterClrMapping/>
  </p:clrMapOvr>
  <p:transition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40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Факсограмма (телефакс, факс)</a:t>
            </a:r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457200" y="1428750"/>
            <a:ext cx="8229600" cy="46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kumimoji="0" lang="ru-RU" sz="2800" dirty="0">
                <a:latin typeface="+mj-lt"/>
              </a:rPr>
              <a:t>получаемая на бумажном носителе копия документа (письменного, графического, изобразительного), переданного по каналам факсимильной связи.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kumimoji="0" lang="ru-RU" sz="2800" dirty="0">
                <a:latin typeface="+mj-lt"/>
              </a:rPr>
              <a:t>По скорости передачи информации равнозначна телексной связи.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kumimoji="0" lang="ru-RU" sz="2800" dirty="0">
                <a:latin typeface="+mj-lt"/>
              </a:rPr>
              <a:t>Не может считаться отдельным видом документа, так как по факсу можно передать любой документ на бумажном носителе — приказ, распоряжение, договор, протокол, письмо.</a:t>
            </a:r>
          </a:p>
        </p:txBody>
      </p:sp>
    </p:spTree>
  </p:cSld>
  <p:clrMapOvr>
    <a:masterClrMapping/>
  </p:clrMapOvr>
  <p:transition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Телефонограмма</a:t>
            </a:r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457200" y="981075"/>
            <a:ext cx="8229600" cy="5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это обобщенное название различных по содержанию документов, выделяемых в связи со способом устной передачи текста по каналам телефонной связи.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составляется отправителем как документ на бумажном носителе, передается по телефону и записывается получателем.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используется для оперативной передачи информационных сообщений.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dirty="0">
                <a:latin typeface="+mj-lt"/>
              </a:rPr>
              <a:t>Обязательными реквизитами являются: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  <a:defRPr/>
            </a:pPr>
            <a:r>
              <a:rPr kumimoji="0" lang="ru-RU" sz="2000" dirty="0">
                <a:latin typeface="+mj-lt"/>
              </a:rPr>
              <a:t>исходящий регистрационный номер отправляемой телефонограммы;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  <a:defRPr/>
            </a:pPr>
            <a:r>
              <a:rPr kumimoji="0" lang="ru-RU" sz="2000" dirty="0">
                <a:latin typeface="+mj-lt"/>
              </a:rPr>
              <a:t>наименование должности, фамилия, имя, отчество лица, отправившего телефонограмму;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  <a:defRPr/>
            </a:pPr>
            <a:r>
              <a:rPr kumimoji="0" lang="ru-RU" sz="2000" dirty="0">
                <a:latin typeface="+mj-lt"/>
              </a:rPr>
              <a:t>подпись лица, принявшего телефонограмму;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  <a:defRPr/>
            </a:pPr>
            <a:r>
              <a:rPr kumimoji="0" lang="ru-RU" sz="2000" dirty="0">
                <a:latin typeface="+mj-lt"/>
              </a:rPr>
              <a:t>входящий регистрационный номер полученной телефонограммы.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dirty="0">
                <a:latin typeface="+mj-lt"/>
              </a:rPr>
              <a:t>В тексте должно быть не более 50 слов.</a:t>
            </a:r>
          </a:p>
        </p:txBody>
      </p:sp>
    </p:spTree>
  </p:cSld>
  <p:clrMapOvr>
    <a:masterClrMapping/>
  </p:clrMapOvr>
  <p:transition>
    <p:comb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75" name="Group 39"/>
          <p:cNvGraphicFramePr>
            <a:graphicFrameLocks noGrp="1"/>
          </p:cNvGraphicFramePr>
          <p:nvPr/>
        </p:nvGraphicFramePr>
        <p:xfrm>
          <a:off x="457200" y="260350"/>
          <a:ext cx="8229600" cy="567055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Наименование организации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Адресат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Должность, инициалы и фамилия сотрудника, передавшего телефонограмму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Должность, инициалы и фамилия сотрудника, принявшего телефонограмму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6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№ телефона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№ телефона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50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ТЕЛЕФОНОГРАММА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66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Дата               Рег. №                                              Время передачи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50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Текст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66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Должность и фамилия лица,  от имени которого передается телефонограмма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omb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Если специальные бланки отсутствуют, телефонограмма записывается в журнал </a:t>
            </a:r>
            <a:br>
              <a:rPr kumimoji="0" lang="ru-RU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kumimoji="0" lang="ru-RU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по следующей форме:</a:t>
            </a:r>
          </a:p>
        </p:txBody>
      </p:sp>
      <p:graphicFrame>
        <p:nvGraphicFramePr>
          <p:cNvPr id="15406" name="Group 46"/>
          <p:cNvGraphicFramePr>
            <a:graphicFrameLocks noGrp="1"/>
          </p:cNvGraphicFramePr>
          <p:nvPr/>
        </p:nvGraphicFramePr>
        <p:xfrm>
          <a:off x="214313" y="1571625"/>
          <a:ext cx="8786812" cy="4751388"/>
        </p:xfrm>
        <a:graphic>
          <a:graphicData uri="http://schemas.openxmlformats.org/drawingml/2006/table">
            <a:tbl>
              <a:tblPr/>
              <a:tblGrid>
                <a:gridCol w="1857389"/>
                <a:gridCol w="1785950"/>
                <a:gridCol w="1000132"/>
                <a:gridCol w="1428760"/>
                <a:gridCol w="1000132"/>
                <a:gridCol w="1714511"/>
              </a:tblGrid>
              <a:tr h="2971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Должность,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фамилия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сотрудника,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передавшего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телефоно-грамму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 номер его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телефона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Должность,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фамилия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сотрудника,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принявшего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телефоно-грамму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 номер  его телефона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Дата, номер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Время передачи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Текст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Должность и фамилия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лица, от имени которого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передается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телефоно-грамма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mb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72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4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Электронное сообщение</a:t>
            </a: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214313" y="1000125"/>
            <a:ext cx="8715375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kumimoji="0" lang="ru-RU" sz="2800" dirty="0">
                <a:latin typeface="+mj-lt"/>
              </a:rPr>
              <a:t>документ, переданный «электронной почтой» по системе связи между ПК, получаемый в виде </a:t>
            </a:r>
            <a:r>
              <a:rPr kumimoji="0" lang="ru-RU" sz="2800" dirty="0" err="1">
                <a:latin typeface="+mj-lt"/>
              </a:rPr>
              <a:t>видеограммы</a:t>
            </a:r>
            <a:r>
              <a:rPr kumimoji="0" lang="ru-RU" sz="2800" dirty="0">
                <a:latin typeface="+mj-lt"/>
              </a:rPr>
              <a:t> на экране монитора или в виде бумажной копии, отпечатанной на принтере.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800" dirty="0">
                <a:latin typeface="+mj-lt"/>
              </a:rPr>
              <a:t>Каждому абоненту в электронной почте выделяется индивидуальный «почтовый ящик», через который осуществляется обмен сообщениями.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800" dirty="0">
                <a:latin typeface="+mj-lt"/>
              </a:rPr>
              <a:t>Электронное сообщение состоит из 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  <a:defRPr/>
            </a:pPr>
            <a:r>
              <a:rPr kumimoji="0" lang="ru-RU" sz="2800" dirty="0">
                <a:latin typeface="+mj-lt"/>
              </a:rPr>
              <a:t>адреса (или нескольких адресов получателей), 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  <a:defRPr/>
            </a:pPr>
            <a:r>
              <a:rPr kumimoji="0" lang="ru-RU" sz="2800" dirty="0">
                <a:latin typeface="+mj-lt"/>
              </a:rPr>
              <a:t>заголовка, содержащего служебную информацию, 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  <a:defRPr/>
            </a:pPr>
            <a:r>
              <a:rPr kumimoji="0" lang="ru-RU" sz="2800" dirty="0">
                <a:latin typeface="+mj-lt"/>
              </a:rPr>
              <a:t>текста. </a:t>
            </a:r>
          </a:p>
        </p:txBody>
      </p:sp>
    </p:spTree>
  </p:cSld>
  <p:clrMapOvr>
    <a:masterClrMapping/>
  </p:clrMapOvr>
  <p:transition>
    <p:comb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Вопросы для самопроверки знаний</a:t>
            </a: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457200" y="765175"/>
            <a:ext cx="8218488" cy="536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</a:pPr>
            <a:r>
              <a:rPr kumimoji="0" lang="ru-RU" sz="2800"/>
              <a:t>Назовите виды писем.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</a:pPr>
            <a:r>
              <a:rPr kumimoji="0" lang="ru-RU" sz="2800"/>
              <a:t>Сколько страниц должно занимать письмо?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</a:pPr>
            <a:r>
              <a:rPr kumimoji="0" lang="ru-RU" sz="2800"/>
              <a:t>Перечислите стадии подготовки письма.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</a:pPr>
            <a:r>
              <a:rPr kumimoji="0" lang="ru-RU" sz="2800"/>
              <a:t>Реквизиты официального письма.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</a:pPr>
            <a:r>
              <a:rPr kumimoji="0" lang="ru-RU" sz="2800"/>
              <a:t>Реквизиты телеграммы.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</a:pPr>
            <a:r>
              <a:rPr kumimoji="0" lang="ru-RU" sz="2800"/>
              <a:t>Назовите отличия телекса от телеграммы.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</a:pPr>
            <a:r>
              <a:rPr kumimoji="0" lang="ru-RU" sz="2800"/>
              <a:t>Дайте определение – «телефонограмма».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</a:pPr>
            <a:r>
              <a:rPr kumimoji="0" lang="ru-RU" sz="2800"/>
              <a:t>Преимущества электронного сообщения.</a:t>
            </a:r>
          </a:p>
        </p:txBody>
      </p:sp>
      <p:sp>
        <p:nvSpPr>
          <p:cNvPr id="28676" name="Rectangle 6"/>
          <p:cNvSpPr>
            <a:spLocks noChangeArrowheads="1"/>
          </p:cNvSpPr>
          <p:nvPr/>
        </p:nvSpPr>
        <p:spPr bwMode="auto">
          <a:xfrm>
            <a:off x="8532813" y="765175"/>
            <a:ext cx="153987" cy="536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 sz="2000"/>
          </a:p>
        </p:txBody>
      </p:sp>
    </p:spTree>
  </p:cSld>
  <p:clrMapOvr>
    <a:masterClrMapping/>
  </p:clrMapOvr>
  <p:transition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609600"/>
            <a:ext cx="8080375" cy="890588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Содержание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2625" y="1643063"/>
            <a:ext cx="7772400" cy="4452937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dirty="0" smtClean="0">
                <a:latin typeface="+mj-lt"/>
              </a:rPr>
              <a:t>Основные виды писем. 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dirty="0" smtClean="0">
                <a:latin typeface="+mj-lt"/>
              </a:rPr>
              <a:t>Деловое письмо в условиях унификации.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dirty="0" smtClean="0">
                <a:latin typeface="+mj-lt"/>
              </a:rPr>
              <a:t>Правила подготовки и оформления делового письма. 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ru-RU" dirty="0" smtClean="0">
                <a:latin typeface="+mj-lt"/>
              </a:rPr>
              <a:t>Телеграмма, телекс, </a:t>
            </a:r>
            <a:r>
              <a:rPr lang="ru-RU" dirty="0" err="1" smtClean="0">
                <a:latin typeface="+mj-lt"/>
              </a:rPr>
              <a:t>факсограмма</a:t>
            </a:r>
            <a:r>
              <a:rPr lang="ru-RU" dirty="0" smtClean="0">
                <a:latin typeface="+mj-lt"/>
              </a:rPr>
              <a:t>, телефонограмма, электронное сообщение.</a:t>
            </a:r>
          </a:p>
        </p:txBody>
      </p:sp>
    </p:spTree>
  </p:cSld>
  <p:clrMapOvr>
    <a:masterClrMapping/>
  </p:clrMapOvr>
  <p:transition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080375" cy="563563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smtClean="0"/>
              <a:t>Рекомендуемая литература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8340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800" smtClean="0"/>
              <a:t>Басаков М.И. Как правильно подготовить и оформить деловое письмо. М., 2003.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800" smtClean="0"/>
              <a:t>Лагутина Т.М. Деловое письмо. СПб., 2003.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800" smtClean="0"/>
              <a:t>Кирсанова М.В. Деловая переписка. М., 2001. 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800" smtClean="0"/>
              <a:t>Колтунова М.В. Деловое письмо: что нужно знать составителю. М., 1999.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800" smtClean="0"/>
              <a:t>Паневчик В.В. Деловое письмо. Мн., 2000.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800" smtClean="0"/>
              <a:t>Стенюков М.В. Документы. Делопроизводство. Практическое пособие. - М., 2003.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800" smtClean="0"/>
              <a:t>Быкова Т.А. Служебное письмо // Справочник секретаря и офис-менеджера. 2003. № 2-7.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800" smtClean="0"/>
              <a:t>Румянцева С.А. Письмо-отказ // Справочник секретаря и офис-менеджера. 2004. № 5.</a:t>
            </a:r>
          </a:p>
        </p:txBody>
      </p:sp>
    </p:spTree>
  </p:cSld>
  <p:clrMapOvr>
    <a:masterClrMapping/>
  </p:clrMapOvr>
  <p:transition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82625" y="428625"/>
            <a:ext cx="8080375" cy="1500188"/>
          </a:xfrm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dirty="0" smtClean="0"/>
              <a:t>Письмо </a:t>
            </a:r>
            <a:r>
              <a:rPr lang="ru-RU" sz="2800" dirty="0" smtClean="0"/>
              <a:t>обобщенное название различных по содержанию документов, пересылаемых по почте, курьером, электронной почтой и т. д. могут быть:</a:t>
            </a:r>
            <a:endParaRPr lang="ru-RU" dirty="0"/>
          </a:p>
        </p:txBody>
      </p:sp>
      <p:sp>
        <p:nvSpPr>
          <p:cNvPr id="16387" name="Содержимое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 i="1" smtClean="0"/>
              <a:t>Инструктивные, инструкционные, (директивные)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 i="1" smtClean="0"/>
              <a:t>Гарантийные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 i="1" smtClean="0"/>
              <a:t>Информационные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 i="1" smtClean="0"/>
              <a:t>Рекламные</a:t>
            </a:r>
            <a:r>
              <a:rPr lang="ru-RU" sz="320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 i="1" smtClean="0"/>
              <a:t>Коммерческие</a:t>
            </a:r>
            <a:endParaRPr lang="ru-RU" sz="32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 i="1" smtClean="0"/>
              <a:t>Рекламационные (претензионные)</a:t>
            </a:r>
            <a:r>
              <a:rPr lang="ru-RU" sz="3200" smtClean="0"/>
              <a:t> </a:t>
            </a:r>
          </a:p>
        </p:txBody>
      </p:sp>
      <p:sp>
        <p:nvSpPr>
          <p:cNvPr id="16388" name="Содержимое 8"/>
          <p:cNvSpPr>
            <a:spLocks noGrp="1"/>
          </p:cNvSpPr>
          <p:nvPr>
            <p:ph sz="half" idx="2"/>
          </p:nvPr>
        </p:nvSpPr>
        <p:spPr>
          <a:xfrm>
            <a:off x="4500563" y="1981200"/>
            <a:ext cx="4214812" cy="43053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 i="1" smtClean="0"/>
              <a:t>Кредитные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 i="1" smtClean="0"/>
              <a:t>Письма-запросы </a:t>
            </a:r>
            <a:r>
              <a:rPr lang="ru-RU" sz="320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 i="1" smtClean="0"/>
              <a:t>Письма-просьбы</a:t>
            </a:r>
            <a:r>
              <a:rPr lang="ru-RU" sz="320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 i="1" smtClean="0"/>
              <a:t>Письма-предложения</a:t>
            </a:r>
            <a:r>
              <a:rPr lang="ru-RU" sz="320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 i="1" smtClean="0"/>
              <a:t>Письма-отказы</a:t>
            </a:r>
            <a:r>
              <a:rPr lang="ru-RU" sz="320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 i="1" smtClean="0"/>
              <a:t>Письма-предупреждения</a:t>
            </a:r>
            <a:r>
              <a:rPr lang="ru-RU" sz="320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 i="1" smtClean="0"/>
              <a:t>Письма-приглашения</a:t>
            </a:r>
            <a:r>
              <a:rPr lang="ru-RU" sz="320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 i="1" smtClean="0"/>
              <a:t>Сопроводительные.</a:t>
            </a:r>
            <a:endParaRPr lang="ru-RU" sz="3200" smtClean="0"/>
          </a:p>
        </p:txBody>
      </p:sp>
    </p:spTree>
  </p:cSld>
  <p:clrMapOvr>
    <a:masterClrMapping/>
  </p:clrMapOvr>
  <p:transition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По </a:t>
            </a:r>
            <a:r>
              <a:rPr kumimoji="0" lang="ru-RU" sz="32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текстообразующим</a:t>
            </a:r>
            <a:r>
              <a:rPr kumimoji="0" lang="ru-RU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признакам деловую переписку можно разделить на</a:t>
            </a: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457200" y="1600200"/>
            <a:ext cx="4038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3200" dirty="0">
                <a:latin typeface="+mj-lt"/>
              </a:rPr>
              <a:t>регламентированную (стандартную)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3200" dirty="0">
                <a:latin typeface="+mj-lt"/>
              </a:rPr>
              <a:t>рассматривают и решают вопросы типичных ситуаций.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3200" dirty="0">
                <a:latin typeface="+mj-lt"/>
              </a:rPr>
              <a:t>Отличает высокий уровень стандартизации.</a:t>
            </a:r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4500563" y="1557338"/>
            <a:ext cx="4392612" cy="456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3200" dirty="0">
                <a:latin typeface="+mj-lt"/>
              </a:rPr>
              <a:t>нерегламентированную (нестандартную).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3200" dirty="0">
                <a:latin typeface="+mj-lt"/>
              </a:rPr>
              <a:t>становится больше, потому что увеличивается количество нестандартных ситуаций, отражающихся в деловой переписке. </a:t>
            </a:r>
          </a:p>
        </p:txBody>
      </p:sp>
    </p:spTree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Подготовка письма включает следующие стадии:</a:t>
            </a: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457200" y="1785938"/>
            <a:ext cx="82296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3600" dirty="0">
                <a:latin typeface="+mj-lt"/>
              </a:rPr>
              <a:t>изучение существа вопроса;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3600" dirty="0">
                <a:latin typeface="+mj-lt"/>
              </a:rPr>
              <a:t>сбор необходимых сведений, в т. ч. из предыдущей переписки;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3600" dirty="0">
                <a:latin typeface="+mj-lt"/>
              </a:rPr>
              <a:t>подготовка проекта письма;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3600" dirty="0">
                <a:latin typeface="+mj-lt"/>
              </a:rPr>
              <a:t>согласование проекта </a:t>
            </a:r>
            <a:r>
              <a:rPr kumimoji="0" lang="ru-RU" sz="2800" dirty="0">
                <a:latin typeface="+mj-lt"/>
              </a:rPr>
              <a:t>(при необходимости);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3600" dirty="0">
                <a:latin typeface="+mj-lt"/>
              </a:rPr>
              <a:t>подписание руководителем.</a:t>
            </a:r>
          </a:p>
        </p:txBody>
      </p:sp>
    </p:spTree>
  </p:cSld>
  <p:clrMapOvr>
    <a:masterClrMapping/>
  </p:clrMapOvr>
  <p:transition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Для официального письма рекомендуется следующий состав реквизитов:</a:t>
            </a:r>
            <a:b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kumimoji="0" lang="ru-RU" sz="28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457200" y="1412875"/>
            <a:ext cx="8229600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государственный герб РФ;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наименование организации;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справочные данные об организации;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дата;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регистрационный номер;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ссылка на регистрационный номер и дату;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адресат;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текст;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подпись;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отметку о наличии приложений;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фамилия и телефон исполнителя;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печать в гарантийных письмах</a:t>
            </a:r>
          </a:p>
        </p:txBody>
      </p:sp>
    </p:spTree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36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Телеграмма (телетайпограмма)</a:t>
            </a: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457200" y="1196975"/>
            <a:ext cx="8229600" cy="492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документ, передаваемый по каналам телеграфной связи.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составляется в случаях, когда отправка документов почтой не обеспечивает своевременного решения вопросов.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800" dirty="0">
                <a:latin typeface="+mj-lt"/>
              </a:rPr>
              <a:t>Копия телеграммы с отметкой о времени ее приема возвращается в соответствующее структурное подразделение.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800" dirty="0">
                <a:latin typeface="+mj-lt"/>
              </a:rPr>
              <a:t>Указывается степень срочности: «внеочередная», «правительственная», «срочная» и т.д. </a:t>
            </a:r>
          </a:p>
        </p:txBody>
      </p:sp>
    </p:spTree>
  </p:cSld>
  <p:clrMapOvr>
    <a:masterClrMapping/>
  </p:clrMapOvr>
  <p:transition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Пример телеграммы:</a:t>
            </a: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457200" y="642938"/>
            <a:ext cx="8229600" cy="595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ТОМСК 25 </a:t>
            </a:r>
          </a:p>
          <a:p>
            <a:pPr marL="342900" indent="-342900" algn="r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ОБЪЕДИНЕНИЕ ОКСИД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ПРОСИМ УСКОРИТЬ ОТГРУЗКУ ПИЛОМАТЕРИАЛОВ тчк ДИРЕКТОР ПРЕДПРИЯТИЯ АНДРОН ПЕТРОВ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______________________________________________________________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630012, Новосибирск-12, ул. Крылова, 5.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Тел. 24-02-83. Р/счет________________________________________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Директор                           Н.И. Петров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Исх. №__________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Дата____________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Пример шифрованной телеграммы:</a:t>
            </a:r>
          </a:p>
          <a:p>
            <a:pPr marL="342900" indent="-342900" algn="r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КЕМЕРОВО АГАТ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ГРУЗ СТРОИТЕЛЬСТВА ОБЪЕКТА ОТПРАВЛЕН САМОЛЕТОМ ВТОРОГО ФЕВРАЛЯ тчк ПОДТВЕРДИТЕ ПОЛУЧЕНИЕ ДИРЕКТОР КАСКАД СОМОВ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______________________________________________________________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630070, г. Новосибирск-70, ул. Горького, 24.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Каскад. Тел. 24 02 50 Р/счет_______________________________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Директор                                     К.П. Сомов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Исх. №__________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Дата____________</a:t>
            </a:r>
          </a:p>
        </p:txBody>
      </p:sp>
    </p:spTree>
  </p:cSld>
  <p:clrMapOvr>
    <a:masterClrMapping/>
  </p:clrMapOvr>
  <p:transition>
    <p:comb/>
  </p:transition>
</p:sld>
</file>

<file path=ppt/theme/theme1.xml><?xml version="1.0" encoding="utf-8"?>
<a:theme xmlns:a="http://schemas.openxmlformats.org/drawingml/2006/main" name="Training">
  <a:themeElements>
    <a:clrScheme name="Train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CC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E2FF"/>
      </a:accent5>
      <a:accent6>
        <a:srgbClr val="E7E700"/>
      </a:accent6>
      <a:hlink>
        <a:srgbClr val="FF0033"/>
      </a:hlink>
      <a:folHlink>
        <a:srgbClr val="3366FF"/>
      </a:folHlink>
    </a:clrScheme>
    <a:fontScheme name="Train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104</TotalTime>
  <Words>943</Words>
  <Application>Microsoft PowerPoint</Application>
  <PresentationFormat>Экран (4:3)</PresentationFormat>
  <Paragraphs>153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Times New Roman</vt:lpstr>
      <vt:lpstr>Arial</vt:lpstr>
      <vt:lpstr>Wingdings</vt:lpstr>
      <vt:lpstr>Calibri</vt:lpstr>
      <vt:lpstr>Tahoma</vt:lpstr>
      <vt:lpstr>Training</vt:lpstr>
      <vt:lpstr>Тема 8. Деловая переписка предприятия.</vt:lpstr>
      <vt:lpstr>Содержание </vt:lpstr>
      <vt:lpstr>Рекомендуемая литература</vt:lpstr>
      <vt:lpstr>Письмо обобщенное название различных по содержанию документов, пересылаемых по почте, курьером, электронной почтой и т. д. могут быть: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8. Деловая переписка предприятия.</dc:title>
  <dc:creator>Grig</dc:creator>
  <cp:lastModifiedBy>tsar</cp:lastModifiedBy>
  <cp:revision>30</cp:revision>
  <dcterms:created xsi:type="dcterms:W3CDTF">2006-01-07T04:48:24Z</dcterms:created>
  <dcterms:modified xsi:type="dcterms:W3CDTF">2007-11-20T22:08:38Z</dcterms:modified>
</cp:coreProperties>
</file>