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8" r:id="rId2"/>
    <p:sldId id="268" r:id="rId3"/>
    <p:sldId id="274" r:id="rId4"/>
    <p:sldId id="293" r:id="rId5"/>
    <p:sldId id="288" r:id="rId6"/>
    <p:sldId id="287" r:id="rId7"/>
    <p:sldId id="286" r:id="rId8"/>
    <p:sldId id="285" r:id="rId9"/>
    <p:sldId id="284" r:id="rId10"/>
    <p:sldId id="292" r:id="rId11"/>
    <p:sldId id="290" r:id="rId12"/>
    <p:sldId id="291" r:id="rId13"/>
    <p:sldId id="283" r:id="rId14"/>
    <p:sldId id="282" r:id="rId15"/>
    <p:sldId id="281" r:id="rId16"/>
    <p:sldId id="280" r:id="rId17"/>
    <p:sldId id="279" r:id="rId18"/>
    <p:sldId id="278" r:id="rId19"/>
    <p:sldId id="277" r:id="rId20"/>
    <p:sldId id="263" r:id="rId21"/>
    <p:sldId id="270" r:id="rId22"/>
    <p:sldId id="271" r:id="rId23"/>
  </p:sldIdLst>
  <p:sldSz cx="9144000" cy="6858000" type="screen4x3"/>
  <p:notesSz cx="6858000" cy="9144000"/>
  <p:custDataLst>
    <p:tags r:id="rId2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 useTimings="0">
    <p:present/>
    <p:sldAll/>
    <p:penClr>
      <a:srgbClr val="FF0000"/>
    </p:penClr>
  </p:showPr>
  <p:clrMru>
    <a:srgbClr val="0000CC"/>
    <a:srgbClr val="B2B2B2"/>
    <a:srgbClr val="33CC33"/>
    <a:srgbClr val="FFCC00"/>
    <a:srgbClr val="00DCDC"/>
    <a:srgbClr val="0064EB"/>
    <a:srgbClr val="3333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146" autoAdjust="0"/>
    <p:restoredTop sz="82676" autoAdjust="0"/>
  </p:normalViewPr>
  <p:slideViewPr>
    <p:cSldViewPr>
      <p:cViewPr varScale="1">
        <p:scale>
          <a:sx n="113" d="100"/>
          <a:sy n="113" d="100"/>
        </p:scale>
        <p:origin x="-108" y="-126"/>
      </p:cViewPr>
      <p:guideLst>
        <p:guide orient="horz" pos="2432"/>
        <p:guide orient="horz" pos="3974"/>
        <p:guide orient="horz" pos="890"/>
        <p:guide orient="horz" pos="709"/>
        <p:guide orient="horz" pos="527"/>
        <p:guide orient="horz" pos="346"/>
        <p:guide pos="204"/>
        <p:guide pos="5556"/>
        <p:guide pos="2880"/>
        <p:guide pos="2744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05396A-E56B-47C8-99D0-B3F33C29DE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FD5FDBE-D408-4D59-BA18-AD898340C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3741"/>
            </a:gs>
            <a:gs pos="100000">
              <a:srgbClr val="230F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Untitled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40675" y="6381750"/>
            <a:ext cx="879475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323850" y="3159125"/>
            <a:ext cx="8496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FFFF00"/>
                </a:solidFill>
              </a:rPr>
              <a:t>ТЕМА 10.</a:t>
            </a:r>
            <a:r>
              <a:rPr lang="ru-RU" sz="4000" b="1"/>
              <a:t> </a:t>
            </a:r>
            <a:r>
              <a:rPr lang="ru-RU" sz="4000" b="1">
                <a:solidFill>
                  <a:srgbClr val="FFFF00"/>
                </a:solidFill>
              </a:rPr>
              <a:t>ЕСКК ТЭСИ РФ</a:t>
            </a:r>
            <a:r>
              <a:rPr lang="ru-RU" sz="40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323850" y="549275"/>
            <a:ext cx="84963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Кафедра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ГТАП Институт права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Преподаватель –</a:t>
            </a:r>
          </a:p>
          <a:p>
            <a:r>
              <a:rPr lang="ru-RU" sz="2400">
                <a:solidFill>
                  <a:schemeClr val="bg1"/>
                </a:solidFill>
              </a:rPr>
              <a:t>                              к.полит.наук, доцент Н.А.Царева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История создания ЕСКК ТЭСИ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0111A88E-9C03-4BDA-9982-DE802E21847C}" type="slidenum">
              <a:rPr lang="ru-RU">
                <a:solidFill>
                  <a:schemeClr val="bg1"/>
                </a:solidFill>
              </a:rPr>
              <a:pPr/>
              <a:t>10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336550" y="5445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323850" y="690563"/>
            <a:ext cx="8496300" cy="561816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000">
                <a:solidFill>
                  <a:schemeClr val="bg1"/>
                </a:solidFill>
              </a:rPr>
              <a:t>основные принципы ЕСКК ТЭСИ:</a:t>
            </a:r>
          </a:p>
          <a:p>
            <a:pPr>
              <a:buFont typeface="Wingdings" pitchFamily="2" charset="2"/>
              <a:buChar char="Ø"/>
            </a:pPr>
            <a:r>
              <a:rPr lang="ru-RU" sz="2100">
                <a:solidFill>
                  <a:schemeClr val="bg1"/>
                </a:solidFill>
              </a:rPr>
              <a:t>учет социально - экономических изменений в стране;</a:t>
            </a:r>
          </a:p>
          <a:p>
            <a:pPr>
              <a:buFont typeface="Wingdings" pitchFamily="2" charset="2"/>
              <a:buChar char="Ø"/>
            </a:pPr>
            <a:r>
              <a:rPr lang="ru-RU" sz="2100">
                <a:solidFill>
                  <a:schemeClr val="bg1"/>
                </a:solidFill>
              </a:rPr>
              <a:t>открытость и  общедоступность ЕСКК для пользователей в той части, которая не содержит сведений, составляющих государственную тайну;</a:t>
            </a:r>
          </a:p>
          <a:p>
            <a:pPr>
              <a:buFont typeface="Wingdings" pitchFamily="2" charset="2"/>
              <a:buChar char="Ø"/>
            </a:pPr>
            <a:r>
              <a:rPr lang="ru-RU" sz="2100">
                <a:solidFill>
                  <a:schemeClr val="bg1"/>
                </a:solidFill>
              </a:rPr>
              <a:t>автоматизация процесса обработки ТЭСИ;</a:t>
            </a:r>
          </a:p>
          <a:p>
            <a:pPr>
              <a:buFont typeface="Wingdings" pitchFamily="2" charset="2"/>
              <a:buChar char="Ø"/>
            </a:pPr>
            <a:r>
              <a:rPr lang="ru-RU" sz="2100">
                <a:solidFill>
                  <a:schemeClr val="bg1"/>
                </a:solidFill>
              </a:rPr>
              <a:t>обеспечение методического и организационного единства ЕСКК;</a:t>
            </a:r>
          </a:p>
          <a:p>
            <a:pPr>
              <a:buFont typeface="Wingdings" pitchFamily="2" charset="2"/>
              <a:buChar char="Ø"/>
            </a:pPr>
            <a:r>
              <a:rPr lang="ru-RU" sz="2100">
                <a:solidFill>
                  <a:schemeClr val="bg1"/>
                </a:solidFill>
              </a:rPr>
              <a:t>комплексность ЕСКК, предусматривающая наиболее полный охват ТЭСИ, используемой при межотраслевом обмене;</a:t>
            </a:r>
          </a:p>
          <a:p>
            <a:pPr>
              <a:buFont typeface="Wingdings" pitchFamily="2" charset="2"/>
              <a:buChar char="Ø"/>
            </a:pPr>
            <a:r>
              <a:rPr lang="ru-RU" sz="2100">
                <a:solidFill>
                  <a:schemeClr val="bg1"/>
                </a:solidFill>
              </a:rPr>
              <a:t>постоянная актуализация ТЭСИ;</a:t>
            </a:r>
          </a:p>
          <a:p>
            <a:pPr>
              <a:buFont typeface="Wingdings" pitchFamily="2" charset="2"/>
              <a:buChar char="Ø"/>
            </a:pPr>
            <a:r>
              <a:rPr lang="ru-RU" sz="2100">
                <a:solidFill>
                  <a:schemeClr val="bg1"/>
                </a:solidFill>
              </a:rPr>
              <a:t>обязательность применения  ЕСКК  при формировании государственных информационных систем и ресурсов;</a:t>
            </a:r>
          </a:p>
          <a:p>
            <a:pPr>
              <a:buFont typeface="Wingdings" pitchFamily="2" charset="2"/>
              <a:buChar char="Ø"/>
            </a:pPr>
            <a:r>
              <a:rPr lang="ru-RU" sz="2100">
                <a:solidFill>
                  <a:schemeClr val="bg1"/>
                </a:solidFill>
              </a:rPr>
              <a:t>совместимость ЕСКК, государственных информационных систем  и ресурсов и их взаимодействие в едином информационном пространстве РФ на основе использования ЕСКК;</a:t>
            </a:r>
          </a:p>
          <a:p>
            <a:pPr>
              <a:buFont typeface="Wingdings" pitchFamily="2" charset="2"/>
              <a:buChar char="Ø"/>
            </a:pPr>
            <a:r>
              <a:rPr lang="ru-RU" sz="2100">
                <a:solidFill>
                  <a:schemeClr val="bg1"/>
                </a:solidFill>
              </a:rPr>
              <a:t>гармонизация ЕСКК с международными и региональными классификаторами и стандартами.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ЕСКК ТЭСИ 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0D3EBD4-5100-4473-8BE5-4CDA622390BF}" type="slidenum">
              <a:rPr lang="ru-RU">
                <a:solidFill>
                  <a:schemeClr val="bg1"/>
                </a:solidFill>
              </a:rPr>
              <a:pPr/>
              <a:t>11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409575" y="58102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323850" y="727075"/>
            <a:ext cx="8496300" cy="55816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Создание в России единого информационного пространства и объединение его с европейским и мировым информационным пространством возможно только при обеспечении информационной совместимости всех взаимодействующих информационных систем. 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Под </a:t>
            </a:r>
            <a:r>
              <a:rPr lang="ru-RU" sz="2400" dirty="0">
                <a:solidFill>
                  <a:srgbClr val="FFFF00"/>
                </a:solidFill>
              </a:rPr>
              <a:t>информационной совместимостью </a:t>
            </a:r>
            <a:r>
              <a:rPr lang="ru-RU" sz="2000" dirty="0">
                <a:solidFill>
                  <a:schemeClr val="bg1"/>
                </a:solidFill>
              </a:rPr>
              <a:t>понимается взаимное соответствие различных частей на стыках, позволяющее объединять их друг с другом, система функционирует как единое целое. </a:t>
            </a:r>
          </a:p>
          <a:p>
            <a:pPr>
              <a:defRPr/>
            </a:pPr>
            <a:endParaRPr lang="ru-RU" sz="2000" dirty="0">
              <a:solidFill>
                <a:schemeClr val="bg1"/>
              </a:solidFill>
            </a:endParaRPr>
          </a:p>
          <a:p>
            <a:pPr marL="457200" indent="-457200">
              <a:defRPr/>
            </a:pPr>
            <a:r>
              <a:rPr lang="ru-RU" sz="2000" dirty="0">
                <a:solidFill>
                  <a:schemeClr val="bg1"/>
                </a:solidFill>
              </a:rPr>
              <a:t>Достижение информационной совместимости обеспечивается </a:t>
            </a:r>
            <a:r>
              <a:rPr lang="ru-RU" sz="2400" dirty="0">
                <a:solidFill>
                  <a:srgbClr val="FFFF00"/>
                </a:solidFill>
              </a:rPr>
              <a:t>унификацией и стандартизацией </a:t>
            </a:r>
            <a:endParaRPr lang="ru-RU" sz="2000" dirty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bg1"/>
                </a:solidFill>
              </a:rPr>
              <a:t>средств информационной техники,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bg1"/>
                </a:solidFill>
              </a:rPr>
              <a:t>носителей информации,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bg1"/>
                </a:solidFill>
              </a:rPr>
              <a:t>языка формализованного описания данных,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bg1"/>
                </a:solidFill>
              </a:rPr>
              <a:t>структуры информационных систем и технологических процессов в них. 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Для осуществления всех этих задач необходима классификация информации, которая осуществляется при помощи методов классификации.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ЕСКК ТЭСИ 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D7395A0D-B241-4FAA-9485-6BABA4CCAB8E}" type="slidenum">
              <a:rPr lang="ru-RU">
                <a:solidFill>
                  <a:schemeClr val="bg1"/>
                </a:solidFill>
              </a:rPr>
              <a:pPr/>
              <a:t>12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300038" y="58102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263525" y="727075"/>
            <a:ext cx="8763000" cy="5618163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 i="1">
                <a:solidFill>
                  <a:schemeClr val="bg1"/>
                </a:solidFill>
              </a:rPr>
              <a:t>Классификатор</a:t>
            </a:r>
            <a:r>
              <a:rPr lang="ru-RU" sz="2400">
                <a:solidFill>
                  <a:schemeClr val="bg1"/>
                </a:solidFill>
              </a:rPr>
              <a:t> ТЭСИ - нормативный документ, представляющий систематизированный свод наименований и кодов  классификационных группировок и (или) объектов классификации.</a:t>
            </a:r>
          </a:p>
          <a:p>
            <a:r>
              <a:rPr lang="ru-RU" sz="2400" b="1">
                <a:solidFill>
                  <a:srgbClr val="FFFF00"/>
                </a:solidFill>
              </a:rPr>
              <a:t>Общероссийские классификаторы технико-экономической и социальной информации</a:t>
            </a:r>
            <a:r>
              <a:rPr lang="ru-RU" sz="2400">
                <a:solidFill>
                  <a:srgbClr val="FFFF00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– нормативные документы, распределяющие технико-экономическую и социальную информацию в соответствии с ее классификацией (классами, группами, видами) и являющиеся обязательными для применения при создании государственных информационных систем и информационных ресурсов. </a:t>
            </a:r>
            <a:r>
              <a:rPr lang="ru-RU">
                <a:solidFill>
                  <a:schemeClr val="bg1"/>
                </a:solidFill>
              </a:rPr>
              <a:t>ФЗ «О техрегулировании».</a:t>
            </a:r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Все процессы, связанные с разработкой, применением, ведением классификаторов, все требования к содержанию и оформлению строго регламентированы.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ЕСКК ТЭСИ 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A0B276FB-F3F2-46C1-93FB-F9BEC8D377EE}" type="slidenum">
              <a:rPr lang="ru-RU">
                <a:solidFill>
                  <a:schemeClr val="bg1"/>
                </a:solidFill>
              </a:rPr>
              <a:pPr/>
              <a:t>13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336550" y="47148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23850" y="508000"/>
            <a:ext cx="8496300" cy="5800725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000">
                <a:solidFill>
                  <a:schemeClr val="bg1"/>
                </a:solidFill>
              </a:rPr>
              <a:t>Общероссийские классификаторы предназначены для решения задач: </a:t>
            </a:r>
          </a:p>
          <a:p>
            <a:pPr>
              <a:buFont typeface="Wingdings" pitchFamily="2" charset="2"/>
              <a:buChar char="ü"/>
            </a:pPr>
            <a:r>
              <a:rPr lang="ru-RU" sz="2000">
                <a:solidFill>
                  <a:schemeClr val="bg1"/>
                </a:solidFill>
              </a:rPr>
              <a:t>- обеспечения однозначной идентификации объектов правоотношений в правовых актах в социально-экономической области;</a:t>
            </a:r>
          </a:p>
          <a:p>
            <a:pPr>
              <a:buFont typeface="Wingdings" pitchFamily="2" charset="2"/>
              <a:buChar char="ü"/>
            </a:pPr>
            <a:r>
              <a:rPr lang="ru-RU" sz="2000">
                <a:solidFill>
                  <a:schemeClr val="bg1"/>
                </a:solidFill>
              </a:rPr>
              <a:t>- обеспечения сопоставимости технических и экономико-статистических данных;</a:t>
            </a:r>
          </a:p>
          <a:p>
            <a:pPr>
              <a:buFont typeface="Wingdings" pitchFamily="2" charset="2"/>
              <a:buChar char="ü"/>
            </a:pPr>
            <a:r>
              <a:rPr lang="ru-RU" sz="2000">
                <a:solidFill>
                  <a:schemeClr val="bg1"/>
                </a:solidFill>
              </a:rPr>
              <a:t>- систематизации информации по единым классификационным правилам и их использования при прогнозировании социально-экономического развития страны, организации статистического учета и отчетности, стандартизации, сертификации;</a:t>
            </a:r>
          </a:p>
          <a:p>
            <a:pPr>
              <a:buFont typeface="Wingdings" pitchFamily="2" charset="2"/>
              <a:buChar char="ü"/>
            </a:pPr>
            <a:r>
              <a:rPr lang="ru-RU" sz="2000">
                <a:solidFill>
                  <a:schemeClr val="bg1"/>
                </a:solidFill>
              </a:rPr>
              <a:t>- систематизации документов Федерального информационного фонда технических регламентов и стандартов, а также сертификатов соответствия выпускаемой продукции и оказываемых услуг;</a:t>
            </a:r>
          </a:p>
          <a:p>
            <a:pPr>
              <a:buFont typeface="Wingdings" pitchFamily="2" charset="2"/>
              <a:buChar char="ü"/>
            </a:pPr>
            <a:r>
              <a:rPr lang="ru-RU" sz="2000">
                <a:solidFill>
                  <a:schemeClr val="bg1"/>
                </a:solidFill>
              </a:rPr>
              <a:t>- информационного обеспечения основных инструментов регулирования рыночной экономики, включая налогообложение, лицензирование, квотирование, операции с недвижимостью, социальное страхование, финансовое посредничество;</a:t>
            </a:r>
          </a:p>
          <a:p>
            <a:pPr>
              <a:buFont typeface="Wingdings" pitchFamily="2" charset="2"/>
              <a:buChar char="ü"/>
            </a:pPr>
            <a:r>
              <a:rPr lang="ru-RU" sz="2000">
                <a:solidFill>
                  <a:schemeClr val="bg1"/>
                </a:solidFill>
              </a:rPr>
              <a:t>- создания условий для унификации документации при осуществлении межведомственного документооборота.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ЕСКК ТЭСИ 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2269CB95-6986-4C27-887D-9DDA44652FA1}" type="slidenum">
              <a:rPr lang="ru-RU">
                <a:solidFill>
                  <a:schemeClr val="bg1"/>
                </a:solidFill>
              </a:rPr>
              <a:pPr/>
              <a:t>14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336550" y="5445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323850" y="800100"/>
            <a:ext cx="8496300" cy="5508625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800">
                <a:solidFill>
                  <a:schemeClr val="bg1"/>
                </a:solidFill>
              </a:rPr>
              <a:t>В   зависимости   от   области   применения   классификаторы подразделяются на следующие категории:</a:t>
            </a:r>
          </a:p>
          <a:p>
            <a:r>
              <a:rPr lang="ru-RU" sz="2800">
                <a:solidFill>
                  <a:schemeClr val="bg1"/>
                </a:solidFill>
              </a:rPr>
              <a:t>     </a:t>
            </a:r>
          </a:p>
          <a:p>
            <a:pPr>
              <a:buFont typeface="Wingdings" pitchFamily="2" charset="2"/>
              <a:buChar char="ü"/>
            </a:pPr>
            <a:r>
              <a:rPr lang="ru-RU" sz="2800">
                <a:solidFill>
                  <a:schemeClr val="bg1"/>
                </a:solidFill>
              </a:rPr>
              <a:t>общероссийские классификаторы;</a:t>
            </a:r>
          </a:p>
          <a:p>
            <a:endParaRPr lang="ru-RU" sz="280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800">
                <a:solidFill>
                  <a:schemeClr val="bg1"/>
                </a:solidFill>
              </a:rPr>
              <a:t>отраслевые (ведомственные) классификаторы;</a:t>
            </a:r>
          </a:p>
          <a:p>
            <a:r>
              <a:rPr lang="ru-RU" sz="2800">
                <a:solidFill>
                  <a:schemeClr val="bg1"/>
                </a:solidFill>
              </a:rPr>
              <a:t>  </a:t>
            </a:r>
          </a:p>
          <a:p>
            <a:pPr>
              <a:buFont typeface="Wingdings" pitchFamily="2" charset="2"/>
              <a:buChar char="ü"/>
            </a:pPr>
            <a:r>
              <a:rPr lang="ru-RU" sz="2800">
                <a:solidFill>
                  <a:schemeClr val="bg1"/>
                </a:solidFill>
              </a:rPr>
              <a:t>классификаторы организаций, предприятий или их групп, занимающихся аналогичными видами экономической деятельности (далее - классификаторы организаций).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i="1">
                <a:solidFill>
                  <a:srgbClr val="FFFF00"/>
                </a:solidFill>
              </a:rPr>
              <a:t>Общероссийский классификатор</a:t>
            </a:r>
            <a:r>
              <a:rPr lang="ru-RU" sz="3200">
                <a:solidFill>
                  <a:srgbClr val="FFFF00"/>
                </a:solidFill>
              </a:rPr>
              <a:t> (ОК)</a:t>
            </a:r>
            <a:endParaRPr lang="ru-RU" sz="32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CDD8EA0C-351C-4E3A-81F7-5BEB29FD2DD3}" type="slidenum">
              <a:rPr lang="ru-RU">
                <a:solidFill>
                  <a:schemeClr val="bg1"/>
                </a:solidFill>
              </a:rPr>
              <a:pPr/>
              <a:t>15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336550" y="5445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323850" y="727075"/>
            <a:ext cx="8496300" cy="55816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buFontTx/>
              <a:buChar char="-"/>
            </a:pPr>
            <a:r>
              <a:rPr lang="ru-RU" sz="2400">
                <a:solidFill>
                  <a:schemeClr val="bg1"/>
                </a:solidFill>
              </a:rPr>
              <a:t>классификатор, принятый Ростехрегулированием (ранее – Госстандартом) России и обязательный для применения при межотраслевом обмене информацией.</a:t>
            </a:r>
          </a:p>
          <a:p>
            <a:pPr>
              <a:buFontTx/>
              <a:buChar char="-"/>
            </a:pPr>
            <a:endParaRPr lang="ru-RU" sz="240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ru-RU" sz="2400">
                <a:solidFill>
                  <a:schemeClr val="bg1"/>
                </a:solidFill>
              </a:rPr>
              <a:t>Разрабатываются в целях обеспечения: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solidFill>
                  <a:schemeClr val="bg1"/>
                </a:solidFill>
              </a:rPr>
              <a:t>сопоставимости данных в различных сферах и на  различных  уровнях экономической деятельности (межотраслевое применение);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solidFill>
                  <a:schemeClr val="bg1"/>
                </a:solidFill>
              </a:rPr>
              <a:t>совместимости и взаимодействия государственных информационных систем и ресурсов;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solidFill>
                  <a:schemeClr val="bg1"/>
                </a:solidFill>
              </a:rPr>
              <a:t>гармонизации с международными и региональными классификациями;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solidFill>
                  <a:schemeClr val="bg1"/>
                </a:solidFill>
              </a:rPr>
              <a:t>информационной связи с действующими ОК;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solidFill>
                  <a:schemeClr val="bg1"/>
                </a:solidFill>
              </a:rPr>
              <a:t>использования их в общероссийских унифицированных формах документов.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>
                <a:solidFill>
                  <a:srgbClr val="FFFF00"/>
                </a:solidFill>
              </a:rPr>
              <a:t>Отраслевой (ведомственный) классификатор </a:t>
            </a:r>
            <a:endParaRPr lang="ru-RU" sz="32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C6F58414-6A65-4A5E-ADA9-163882227037}" type="slidenum">
              <a:rPr lang="ru-RU">
                <a:solidFill>
                  <a:schemeClr val="bg1"/>
                </a:solidFill>
              </a:rPr>
              <a:pPr/>
              <a:t>16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323850" y="1201738"/>
            <a:ext cx="8496300" cy="51069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buFontTx/>
              <a:buChar char="-"/>
            </a:pPr>
            <a:r>
              <a:rPr lang="ru-RU" sz="2400">
                <a:solidFill>
                  <a:schemeClr val="bg1"/>
                </a:solidFill>
              </a:rPr>
              <a:t>классификатор, принятый  федеральным  органом  исполнительной власти (министерством, ведомством),  на  который  возложено выполнение определенных видов экономической деятельности, и не подлежащий   применению при межотраслевом обмене информацией.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разрабатываются в целях включения в них информации, содержащейся в унифицированных отраслевых (ведомственных) формах документов, отсутствующей в общероссийских классификаторах или представляющей собой выборки из общероссийских классификаторов, в которых допускается перекодирование объектов классификации, дополнение отсутствующими в них  объектами  и (или) признаками классификации.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>
                <a:solidFill>
                  <a:srgbClr val="FFFF00"/>
                </a:solidFill>
              </a:rPr>
              <a:t>Классификатор организации</a:t>
            </a:r>
            <a:endParaRPr lang="ru-RU" sz="32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0BD82D57-0E4D-4F08-B81F-F84FF3251497}" type="slidenum">
              <a:rPr lang="ru-RU">
                <a:solidFill>
                  <a:schemeClr val="bg1"/>
                </a:solidFill>
              </a:rPr>
              <a:pPr/>
              <a:t>17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336550" y="6175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323850" y="763588"/>
            <a:ext cx="8496300" cy="554513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>
                <a:solidFill>
                  <a:schemeClr val="bg1"/>
                </a:solidFill>
              </a:rPr>
              <a:t>- </a:t>
            </a:r>
            <a:r>
              <a:rPr lang="ru-RU" sz="2400">
                <a:solidFill>
                  <a:schemeClr val="bg1"/>
                </a:solidFill>
              </a:rPr>
              <a:t>классификатор, принятый организацией, предприятием или их группами, занимающимися аналогичными видами экономической деятельности, применяемый только этими хозяйствующими субъектами.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разрабатываются в целях включения в них информации,  содержащейся  в унифицированных формах документов организаций, отсутствующей в общероссийских и (или)   отраслевых (ведомственных) классификаторах  либо представляющей собой выборки из общероссийских и (или) отраслевых (ведомственных) классификаторов, в которых допускается перекодирование объектов классификации, дополнение отсутствующими в них объектами и (или) признаками классификации.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Переходной  ключ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205310FC-57DB-4250-B663-9E7D27C099F9}" type="slidenum">
              <a:rPr lang="ru-RU">
                <a:solidFill>
                  <a:schemeClr val="bg1"/>
                </a:solidFill>
              </a:rPr>
              <a:pPr/>
              <a:t>18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336550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323850" y="727075"/>
            <a:ext cx="8496300" cy="55816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Для  проведения сопоставимости объектов классификации или их группировок из различных классификаторов могут создаваться и использоваться  переходные ключи, которые следует рассматривать в качестве справочно - поискового аппарата.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rgbClr val="FFFF00"/>
                </a:solidFill>
              </a:rPr>
              <a:t>Переходной  ключ  </a:t>
            </a:r>
            <a:r>
              <a:rPr lang="ru-RU" sz="2400">
                <a:solidFill>
                  <a:schemeClr val="bg1"/>
                </a:solidFill>
              </a:rPr>
              <a:t>-  таблица,  устанавливающая соответствие каждой группировке или объекту  классификации  одного  классификатора одной  или  нескольким группировкам или объектам классификации другого классификатора.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Переходные ключи могут разрабатываться между классификаторами, в которых по разным признакам классифицируются одни и те же объекты классификации; между классификаторами, имеющими взаимосвязанные объекты классификации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Структура классификатора</a:t>
            </a:r>
            <a:endParaRPr lang="ru-RU" sz="32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BCD39C20-3337-4A4B-9C92-E7B21013384B}" type="slidenum">
              <a:rPr lang="ru-RU">
                <a:solidFill>
                  <a:schemeClr val="bg1"/>
                </a:solidFill>
              </a:rPr>
              <a:pPr/>
              <a:t>19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300038" y="6175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8496300" cy="54721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должна иметь три блока: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блок идентификации, включающий коды объектов классификации и классификационных группировок,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блок наименований объектов и классификационных группировок на естественном языке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блок дополнительных признаков объектов, включающий наименования и коды дополнительных признаков объектов классификации. 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Могут иметь и двухблочную структуру - только блоки идентификации и наименований. 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Выбор структуры построения классификаторов определяется характером объектов классификации, типом задач, для решения которых предназначен классификатор, и используемыми методами классификации и кодирования.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Содержание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DC84EF49-2DED-4DED-93CE-4D7B7EE999F0}" type="slidenum">
              <a:rPr lang="ru-RU">
                <a:solidFill>
                  <a:schemeClr val="bg1"/>
                </a:solidFill>
              </a:rPr>
              <a:pPr/>
              <a:t>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Учебный материал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Вопросы для самопроверки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Рекомендуемая литература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Вопросы для самопроверки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46D350CA-AD97-4F24-B16F-710A09C93BA8}" type="slidenum">
              <a:rPr lang="ru-RU">
                <a:solidFill>
                  <a:schemeClr val="bg1"/>
                </a:solidFill>
              </a:rPr>
              <a:pPr/>
              <a:t>20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История разработки ЕСКК ТЭСИ РФ. 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Важнейшие нормативно-методические документы ЕСКК ТЭСИ.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Задачи и состав ЕСКК ТЭСИ. Законспектируйте Главу 3 ПР 50.1.024-2005 Правила стандартизации Основные положения и порядок проведения работ по разработке, ведению и применению общероссийских классификаторов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Категории классификаторов ТЭСИ, их статус, особенности и место в ИОУ.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Функции классификаторов ТЭСИ в ИОУ. 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Рекомендуемая литература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C69C0C7E-B996-47F5-B912-DB7DB192628A}" type="slidenum">
              <a:rPr lang="ru-RU">
                <a:solidFill>
                  <a:schemeClr val="bg1"/>
                </a:solidFill>
              </a:rPr>
              <a:pPr/>
              <a:t>21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274638" indent="-274638">
              <a:spcBef>
                <a:spcPct val="10000"/>
              </a:spcBef>
              <a:buClr>
                <a:srgbClr val="FFFF00"/>
              </a:buClr>
              <a:buFont typeface="Symbol" pitchFamily="18" charset="2"/>
              <a:buChar char="¨"/>
            </a:pP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Прямоугольник 5"/>
          <p:cNvSpPr>
            <a:spLocks noChangeArrowheads="1"/>
          </p:cNvSpPr>
          <p:nvPr/>
        </p:nvSpPr>
        <p:spPr bwMode="auto">
          <a:xfrm>
            <a:off x="482600" y="1274763"/>
            <a:ext cx="81788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Информационные технологии управления / Под ред. Г.А. Титоренко.—М.: ЮНИТИ-ДАНА: 2002.—280с.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Костров А.В. Основы информационного менеджмента.—М.: Финансы и статистика: 2003.—336 с.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Степанова Е.Е., Хмелевская Н.В. Информационное обеспечение управленческой деятельности. —М.: Форум : ИНФРА-М: 2004.—154 с.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Делопроизводство: Учебник / Под ред. Т.В. Кузнецовой.—М.: Изд-во МЦФЭР: 2004.—544с. 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Копылов В.А. Информационное право. М., 2003.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Кузнецов В.А. Информационно-аналитическое обеспечение государственного и муниципального управления в Дальневосточном федеральном округе: [монография]/ —Хабаровск: Изд-во ДВАГС, 2005.—224 с.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Организация работы с документами. Учебник для вузов. Под ред. В.А. Кудряева. – М., 2001. 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Основы информационной безопасности: учебное пособие: [теория и практика] / авт. : Е. Б. Белов, В. П. Лось, Р. В. Мещеряков, А. А. Шелупанов.—М.: Горячая линия-Телеком, 2006.—544.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25AE5AA1-D033-41D0-9EC8-7951D0EE1C0D}" type="slidenum">
              <a:rPr lang="ru-RU">
                <a:solidFill>
                  <a:schemeClr val="bg1"/>
                </a:solidFill>
              </a:rPr>
              <a:pPr/>
              <a:t>22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323850" y="3860800"/>
            <a:ext cx="84963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 b="1">
                <a:solidFill>
                  <a:schemeClr val="bg1"/>
                </a:solidFill>
              </a:rPr>
              <a:t>Использование материалов презентации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endParaRPr lang="ru-RU" sz="1200">
              <a:solidFill>
                <a:schemeClr val="bg1"/>
              </a:solidFill>
            </a:endParaRP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>
                <a:solidFill>
                  <a:schemeClr val="bg1"/>
                </a:solidFill>
              </a:rPr>
              <a:t>Использование данной презентации, может осуществляться только при условии соблюдения требований законов  РФ об авторском праве и интеллектуальной собственности, а также с учетом требований настоящего Заявления.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endParaRPr lang="ru-RU" sz="1200">
              <a:solidFill>
                <a:schemeClr val="bg1"/>
              </a:solidFill>
            </a:endParaRP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>
                <a:solidFill>
                  <a:schemeClr val="bg1"/>
                </a:solidFill>
              </a:rPr>
              <a:t>Презентация является собственностью авторов. Разрешается распечатывать копию любой части презентации для личного некоммерческого использования, однако не допускается распечатывать какую-либо часть презентации с любой иной целью или по каким-либо причинам вносить изменения в любую часть презентации. Использование любой части презентации в другом произведении, как в печатной, электронной, так и иной форме, а также использование любой части презентации в другой презентации посредством ссылки или иным образом допускается только после получения письменного согласия авторов.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История создания ЕСКК ТЭСИ</a:t>
            </a:r>
          </a:p>
          <a:p>
            <a:pPr>
              <a:spcBef>
                <a:spcPct val="10000"/>
              </a:spcBef>
            </a:pPr>
            <a:endParaRPr lang="ru-RU" sz="3200" b="1">
              <a:solidFill>
                <a:srgbClr val="0F2BEC"/>
              </a:solidFill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1BF53E92-0D18-46F9-AC8E-35667BAB6F48}" type="slidenum">
              <a:rPr lang="ru-RU">
                <a:solidFill>
                  <a:schemeClr val="bg1"/>
                </a:solidFill>
              </a:rPr>
              <a:pPr/>
              <a:t>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0038" y="58102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8496300" cy="54721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Проблема </a:t>
            </a:r>
            <a:r>
              <a:rPr lang="ru-RU" sz="2400">
                <a:solidFill>
                  <a:srgbClr val="FFFF00"/>
                </a:solidFill>
              </a:rPr>
              <a:t>создания единого информационного пространства </a:t>
            </a:r>
            <a:r>
              <a:rPr lang="ru-RU" sz="2400">
                <a:solidFill>
                  <a:schemeClr val="bg1"/>
                </a:solidFill>
              </a:rPr>
              <a:t>приобрела особое значение в нашей стране уже в начале 70-х годов в связи с разработкой </a:t>
            </a:r>
            <a:r>
              <a:rPr lang="ru-RU" sz="2800">
                <a:solidFill>
                  <a:srgbClr val="FFFF00"/>
                </a:solidFill>
              </a:rPr>
              <a:t>Общегосударственной автоматизированной системы сбора и обработки информации</a:t>
            </a:r>
            <a:r>
              <a:rPr lang="ru-RU" sz="2400">
                <a:solidFill>
                  <a:srgbClr val="FFFF00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для целей планирования и управления народным хозяйством (ОГАС).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Создание этой системы потребовало решения целого ряда важных вопросов.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Среди них не последнее значение имел вопрос о разработке </a:t>
            </a:r>
            <a:r>
              <a:rPr lang="ru-RU" sz="2800" i="1">
                <a:solidFill>
                  <a:srgbClr val="FFFF00"/>
                </a:solidFill>
              </a:rPr>
              <a:t>единых методических принципов построения информационного обеспечения </a:t>
            </a:r>
            <a:r>
              <a:rPr lang="ru-RU" sz="2400">
                <a:solidFill>
                  <a:schemeClr val="bg1"/>
                </a:solidFill>
              </a:rPr>
              <a:t>ОГАС.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>
                <a:solidFill>
                  <a:srgbClr val="FFFF00"/>
                </a:solidFill>
              </a:rPr>
              <a:t>Разработка </a:t>
            </a:r>
            <a:r>
              <a:rPr lang="ru-RU" sz="3200" i="1">
                <a:solidFill>
                  <a:srgbClr val="FFFF00"/>
                </a:solidFill>
              </a:rPr>
              <a:t>единых методических принципов построения информационного обеспечения </a:t>
            </a:r>
            <a:r>
              <a:rPr lang="ru-RU" sz="3200">
                <a:solidFill>
                  <a:srgbClr val="FFFF00"/>
                </a:solidFill>
              </a:rPr>
              <a:t>ОГАС предполагала:</a:t>
            </a:r>
            <a:endParaRPr lang="ru-RU" sz="32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D26D9BA3-5B23-49EA-906A-4BE2E8CDB8D0}" type="slidenum">
              <a:rPr lang="ru-RU">
                <a:solidFill>
                  <a:schemeClr val="bg1"/>
                </a:solidFill>
              </a:rPr>
              <a:pPr/>
              <a:t>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300038" y="189547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23850" y="2151063"/>
            <a:ext cx="8496300" cy="415766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800">
                <a:solidFill>
                  <a:schemeClr val="bg1"/>
                </a:solidFill>
              </a:rPr>
              <a:t>установить </a:t>
            </a:r>
            <a:r>
              <a:rPr lang="ru-RU" sz="2800">
                <a:solidFill>
                  <a:srgbClr val="FFFF00"/>
                </a:solidFill>
              </a:rPr>
              <a:t>единые</a:t>
            </a:r>
            <a:r>
              <a:rPr lang="ru-RU" sz="2800">
                <a:solidFill>
                  <a:schemeClr val="bg1"/>
                </a:solidFill>
              </a:rPr>
              <a:t> </a:t>
            </a:r>
            <a:r>
              <a:rPr lang="ru-RU" sz="2800">
                <a:solidFill>
                  <a:srgbClr val="FFFF00"/>
                </a:solidFill>
              </a:rPr>
              <a:t>требования</a:t>
            </a:r>
            <a:r>
              <a:rPr lang="ru-RU" sz="2800">
                <a:solidFill>
                  <a:schemeClr val="bg1"/>
                </a:solidFill>
              </a:rPr>
              <a:t> к носителям информации, 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800">
                <a:solidFill>
                  <a:schemeClr val="bg1"/>
                </a:solidFill>
              </a:rPr>
              <a:t>разработать </a:t>
            </a:r>
            <a:r>
              <a:rPr lang="ru-RU" sz="2800">
                <a:solidFill>
                  <a:srgbClr val="FFFF00"/>
                </a:solidFill>
              </a:rPr>
              <a:t>единый язык </a:t>
            </a:r>
            <a:r>
              <a:rPr lang="ru-RU" sz="2800">
                <a:solidFill>
                  <a:schemeClr val="bg1"/>
                </a:solidFill>
              </a:rPr>
              <a:t>формализованного описания данных, 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800">
                <a:solidFill>
                  <a:schemeClr val="bg1"/>
                </a:solidFill>
              </a:rPr>
              <a:t>закрепить </a:t>
            </a:r>
            <a:r>
              <a:rPr lang="ru-RU" sz="2800">
                <a:solidFill>
                  <a:srgbClr val="FFFF00"/>
                </a:solidFill>
              </a:rPr>
              <a:t>общие методические </a:t>
            </a:r>
            <a:r>
              <a:rPr lang="ru-RU" sz="2800">
                <a:solidFill>
                  <a:schemeClr val="bg1"/>
                </a:solidFill>
              </a:rPr>
              <a:t>принципы организации технологического процесса обработки данных.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История создания ЕСКК ТЭСИ</a:t>
            </a: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1199472-562D-451A-8584-9A8431A7C5A7}" type="slidenum">
              <a:rPr lang="ru-RU">
                <a:solidFill>
                  <a:schemeClr val="bg1"/>
                </a:solidFill>
              </a:rPr>
              <a:pPr/>
              <a:t>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373063" y="6175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323850" y="727075"/>
            <a:ext cx="8496300" cy="55816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Одним из направлений развития ОГАС стала разработка Единой системы классификации и кодирования технико-экономической и социальной информации (ЕСКК ТЭСИ). 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Координация всех работ по созданию ЕСКК ТЭСИ и разработка основополагающих нормативно-технических и организационно-методических документов была возложена на </a:t>
            </a:r>
            <a:r>
              <a:rPr lang="ru-RU" sz="2400">
                <a:solidFill>
                  <a:srgbClr val="FFFF00"/>
                </a:solidFill>
              </a:rPr>
              <a:t>Госстандарт СССР </a:t>
            </a:r>
            <a:r>
              <a:rPr lang="ru-RU" sz="2400">
                <a:solidFill>
                  <a:schemeClr val="bg1"/>
                </a:solidFill>
              </a:rPr>
              <a:t>и Всесоюзный научно-исследовательский институт технической информации, классификации и кодирования </a:t>
            </a:r>
            <a:r>
              <a:rPr lang="ru-RU" sz="2400">
                <a:solidFill>
                  <a:srgbClr val="FFFF00"/>
                </a:solidFill>
              </a:rPr>
              <a:t>(ВНИИКИ). 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В 1971 году принято постановление Совета Министров СССР, в котором были определены учреждения и организации, ответственные за разработку классификаторов.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История создания ЕСКК ТЭСИ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9C29BC88-2165-4369-9BB3-2002034B4CCD}" type="slidenum">
              <a:rPr lang="ru-RU">
                <a:solidFill>
                  <a:schemeClr val="bg1"/>
                </a:solidFill>
              </a:rPr>
              <a:pPr/>
              <a:t>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300038" y="6175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323850" y="763588"/>
            <a:ext cx="8496300" cy="554513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Основной целью ЕСКК ТЭСИ являлась </a:t>
            </a:r>
            <a:r>
              <a:rPr lang="ru-RU" sz="2800" i="1">
                <a:solidFill>
                  <a:srgbClr val="FFFF00"/>
                </a:solidFill>
              </a:rPr>
              <a:t>стандартизация информационного обеспечения процессов управления</a:t>
            </a:r>
            <a:r>
              <a:rPr lang="ru-RU" sz="2400">
                <a:solidFill>
                  <a:schemeClr val="bg1"/>
                </a:solidFill>
              </a:rPr>
              <a:t> хозяйством страны на основе применения средств вычислительной техники и новых информационных технологий путем создания единого языка формализованного описания данных. </a:t>
            </a:r>
          </a:p>
          <a:p>
            <a:r>
              <a:rPr lang="ru-RU" sz="2400" b="1">
                <a:solidFill>
                  <a:schemeClr val="bg1"/>
                </a:solidFill>
              </a:rPr>
              <a:t>ГОСТ 6.01.1-87 Единая система классификации и кодирования технико-экономической информации. Основные положения. </a:t>
            </a:r>
          </a:p>
          <a:p>
            <a:r>
              <a:rPr lang="ru-RU" sz="2400">
                <a:solidFill>
                  <a:schemeClr val="bg1"/>
                </a:solidFill>
              </a:rPr>
              <a:t>Изменения, происходящие в стране с начала 90-х годов, наглядно показали, что без этого языка невозможно создание единого информационного пространства не только России, но тем более обеспечение вхождения России в мировое информационное пространство.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История создания ЕСКК ТЭСИ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EA5BB72-5224-49EF-9697-557A94130DBA}" type="slidenum">
              <a:rPr lang="ru-RU">
                <a:solidFill>
                  <a:schemeClr val="bg1"/>
                </a:solidFill>
              </a:rPr>
              <a:pPr/>
              <a:t>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263525" y="6175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323850" y="1165225"/>
            <a:ext cx="8496300" cy="514350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chemeClr val="bg1"/>
                </a:solidFill>
              </a:rPr>
              <a:t>В стране была принята Государственная программа перехода Российской Федерации на принятую в международной практике систему учета и статистики </a:t>
            </a:r>
            <a:r>
              <a:rPr lang="ru-RU" sz="2400">
                <a:solidFill>
                  <a:schemeClr val="bg1"/>
                </a:solidFill>
              </a:rPr>
              <a:t>(Ведомости съезда народных депутатов РФ и Верховного Совета РФ, 1992, № 46.) </a:t>
            </a:r>
          </a:p>
          <a:p>
            <a:pPr marL="342900" indent="-342900">
              <a:spcBef>
                <a:spcPct val="10000"/>
              </a:spcBef>
            </a:pPr>
            <a:endParaRPr lang="ru-RU" sz="2400">
              <a:solidFill>
                <a:schemeClr val="bg1"/>
              </a:solidFill>
            </a:endParaRPr>
          </a:p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chemeClr val="bg1"/>
                </a:solidFill>
              </a:rPr>
              <a:t>в составе которой был разработан специальный раздел </a:t>
            </a:r>
            <a:r>
              <a:rPr lang="ru-RU" sz="2800">
                <a:solidFill>
                  <a:srgbClr val="FFFF00"/>
                </a:solidFill>
              </a:rPr>
              <a:t>"Развитие и применение Единой системы классификации и кодирования информации".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История создания ЕСКК ТЭСИ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6265E9CA-DFF2-4CF7-8B33-34E324F0E518}" type="slidenum">
              <a:rPr lang="ru-RU">
                <a:solidFill>
                  <a:schemeClr val="bg1"/>
                </a:solidFill>
              </a:rPr>
              <a:pPr/>
              <a:t>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336550" y="58102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323850" y="727075"/>
            <a:ext cx="8496300" cy="55816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Реализация Государственной программы перехода Российской Федерации на принятую в международной практике систему учета и статистики была намечена на 1993 – 1995 годы.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Был проведен пересмотр ряда общесоюзных классификаторов и придание им статуса общероссийских классификаторов, велась разработка новых общероссийских классификаторов и основополагающих нормативно-методических документов по ЕСКК РФ.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000">
                <a:solidFill>
                  <a:schemeClr val="bg1"/>
                </a:solidFill>
              </a:rPr>
              <a:t>ПР 50-733-93 Основные положения ЕСКК ТЭСИ и УСД РФ;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000">
                <a:solidFill>
                  <a:schemeClr val="bg1"/>
                </a:solidFill>
              </a:rPr>
              <a:t>ПР 50-734-93 Порядок разработки общероссийских классификаторов ТЭСИ;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000">
                <a:solidFill>
                  <a:schemeClr val="bg1"/>
                </a:solidFill>
              </a:rPr>
              <a:t>ПР 50-735-93 Положение о ведении общероссийских классификаторов на базе информационно-вычислительной сети Госкомстата России;</a:t>
            </a:r>
          </a:p>
          <a:p>
            <a:pPr marL="342900" indent="-342900">
              <a:spcBef>
                <a:spcPct val="10000"/>
              </a:spcBef>
            </a:pPr>
            <a:r>
              <a:rPr lang="ru-RU" sz="2000">
                <a:solidFill>
                  <a:schemeClr val="bg1"/>
                </a:solidFill>
              </a:rPr>
              <a:t>Р 50.1.008-96 Методические положения по внедрению ЕСКК ТЭСИ.</a:t>
            </a:r>
            <a:endParaRPr lang="ru-RU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b="1">
                <a:solidFill>
                  <a:srgbClr val="FFFF00"/>
                </a:solidFill>
              </a:rPr>
              <a:t>История создания ЕСКК ТЭСИ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0A319F61-6C09-4066-848E-4C647342A1F2}" type="slidenum">
              <a:rPr lang="ru-RU">
                <a:solidFill>
                  <a:schemeClr val="bg1"/>
                </a:solidFill>
              </a:rPr>
              <a:pPr/>
              <a:t>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300038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323850" y="800100"/>
            <a:ext cx="8496300" cy="5508625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Понимая значение классификаторов ТЭСИ как стандартного языка формализованного описания данных, Правительство РФ приняло 1 ноября 1999 года специальное постановление “О развитии ЕСКК ТЭСИ”, в котором определены организации, ответственные за дальнейшее развитие ЕСКК ТЭСИ, и закреплены общие принципы функционирования единой системы.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000">
                <a:solidFill>
                  <a:schemeClr val="bg1"/>
                </a:solidFill>
              </a:rPr>
              <a:t>ПР 50.1.019-2000 Правила по стандартизации. Основные положения ЕСКК ТЭСИ и УСД в РФ. </a:t>
            </a:r>
          </a:p>
          <a:p>
            <a:r>
              <a:rPr lang="ru-RU" sz="2000">
                <a:solidFill>
                  <a:schemeClr val="bg1"/>
                </a:solidFill>
              </a:rPr>
              <a:t>ПР 50.1.020-2000 Порядок разработки общероссийских классификаторов</a:t>
            </a:r>
          </a:p>
          <a:p>
            <a:r>
              <a:rPr lang="ru-RU" sz="2000">
                <a:solidFill>
                  <a:schemeClr val="bg1"/>
                </a:solidFill>
              </a:rPr>
              <a:t>ПР 50.1.021-2000 Положение о введении общероссийских классификаторов на базе информационно-вычислительной сети Госкомстата РФ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TaG93IHNpZGViYXIgdG8gcGFydGljaXBhbnRzIi8+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RpYXBvc2l0aXZlICVuIi8+DQoJCTwhLS0gc3Vic3RpdHV0aW9uOiAlbiA9PSBzbGlkZSBudW1iZXIgLS0+DQoJCTwhLS0gc3Vic3RpdHV0aW9uOiAldCA9PSB0b3RhbCBzbGlkZSBjb3VudCAtLT4NCgkJPHVpdGV4dCBuYW1lPSJTQ1JVQkJBUlNUQVRVU19TTElERUlORk8iIHZhbHVlPSJEaWFwb3NpdGl2ZSAlbiAvICV0IHwgIi8+DQoJCTx1aXRleHQgbmFtZT0iU0NSVUJCQVJTVEFUVVNfU1RPUFBFRCIgdmFsdWU9IkFycsOqdMOpZSIvPg0KCQk8dWl0ZXh0IG5hbWU9IlNDUlVCQkFSU1RBVFVTX1BMQVlJTkciIHZhbHVlPSJMZWN0dXJlIi8+DQoJCTx1aXRleHQgbmFtZT0iU0NSVUJCQVJTVEFUVVNfTk9BVURJTyIgdmFsdWU9IlBhcyBkZSBzb24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+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+DQoJCTwhLS0gc3Vic3RpdHV0aW9uOiAlcCA9PSBjdXJyZW50IHNwZWFrZXIncyB0aXRsZSAtLT4NCgkJPHVpdGV4dCBuYW1lPSJCSU9XSU5fVElUTEUiIHZhbHVlPSJCaW8gOiAlcCIvPg0KCQk8dWl0ZXh0IG5hbWU9IkJJT0JUTl9USVRMRSIgdmFsdWU9IkJpbyA6Ii8+DQoJCTx1aXRleHQgbmFtZT0iRElWSURFUkJUTl9USVRMRSIgdmFsdWU9InwiLz4NCgkJPHVpdGV4dCBuYW1lPSJDT05UQUNUQlROX1RJVExFIiB2YWx1ZT0iQ29udGFjdCIvPg0KCQk8dWl0ZXh0IG5hbWU9IlRBQl9PVVRMSU5FIiB2YWx1ZT0iUGxhbiIvPg0KCQk8dWl0ZXh0IG5hbWU9IlRBQl9USFVNQiIgdmFsdWU9IiBNaW5pYXR1cmUiLz4NCgkJPHVpdGV4dCBuYW1lPSJUQUJfTk9URVMiIHZhbHVlPSJOb3RlcyIvPg0KCQk8dWl0ZXh0IG5hbWU9IlRBQl9TRUFSQ0giIHZhbHVlPSIgQ2hlcmNoZXI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Tm90ZXMgZGVzIGRpYXBvc2l0aXZ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TE9BRElORyIgdmFsdWU9IuODreODvOODieS4rSIvPg0KCQk8dWl0ZXh0IG5hbWU9IlNDUlVCQkFSU1RBVFVTX0JVRkZFUklORyIgdmFsdWU9IuODkOODg+ODleOCoeS4rSIvPg0KCQk8dWl0ZXh0IG5hbWU9IlNDUlVCQkFSU1RBVFVTX1FVRVNUSU9OIiB2YWx1ZT0i6LOq5ZWP44Gr562U44GI44Gm5LiL44GV44GEIi8+DQoJCTx1aXRleHQgbmFtZT0iU0NSVUJCQVJTVEFUVVNfUkVWSUVXUVVJWiIgdmFsdWU9IuOCr+OCpOOCuuOCkuODrOODk+ODpeODvOOBl+OBpuOBhOOBvuOBmSIvPg0KCQk8IS0tIHN1YnN0aXR1dGlvbjogJW0gPT0gbWludXRlcyByZW1haW5pbmcgLS0+DQoJCTwhLS0gc3Vic3RpdHV0aW9uOiAlcyA9PSBzZWNvbmRzIHJlbWFpbmluZyAtLT4NCgkJPHVpdGV4dCBuYW1lPSJFTEFQU0VEIiB2YWx1ZT0i5q6L44KKIDogJW0g5YiGICVzIOenkiIvPg0KCQk8dWl0ZXh0IG5hbWU9Ik5PVEZPVU5EIiB2YWx1ZT0i5L2V44KC6KaL44Gk44GL44KK44G+44Gb44KTIi8+DQoJCTx1aXRleHQgbmFtZT0iQVRUQUNITUVOVFMiIHZhbHVlPSLmt7vku5giLz4NCgkJPCEtLSBzdWJzdGl0dXRpb246ICVwID09IGN1cnJlbnQgc3BlYWtlcidzIHRpdGxlIC0tPg0KCQk8dWl0ZXh0IG5hbWU9IkJJT1dJTl9USVRMRSIgdmFsdWU9Iue1jOattCA6ICVwIi8+DQoJCTx1aXRleHQgbmFtZT0iQklPQlROX1RJVExFIiB2YWx1ZT0i57WM5q20Ii8+DQoJCTx1aXRleHQgbmFtZT0iRElWSURFUkJUTl9USVRMRSIgdmFsdWU9InwiLz4NCgkJPHVpdGV4dCBuYW1lPSJDT05UQUNUQlROX1RJVExFIiB2YWx1ZT0i44GK5ZWP44GE5ZCI44KP44Gb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jwvY29uZmlndXJhdGlvbj4NCg=="/>
  <p:tag name="MMPROD_UIDATA" val="&lt;database version=&quot;6.0&quot;&gt;&lt;object type=&quot;1&quot; unique_id=&quot;10001&quot;&gt;&lt;property id=&quot;20139&quot; value=&quot;%n. %s&quot;/&gt;&lt;property id=&quot;20141&quot; value=&quot;01 lecture template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1&quot;/&gt;&lt;property id=&quot;20181&quot; value=&quot;1&quot;/&gt;&lt;property id=&quot;20191&quot; value=&quot;http://connectpro60727338.acrobat.com&quot;/&gt;&lt;property id=&quot;20192&quot; value=&quot;http://connectpro60727338.acrobat.com&quot;/&gt;&lt;property id=&quot;20193&quot; value=&quot;0&quot;/&gt;&lt;property id=&quot;20250&quot; value=&quot;6&quot;/&gt;&lt;property id=&quot;20251&quot; value=&quot;0&quot;/&gt;&lt;property id=&quot;20259&quot; value=&quot;0&quot;/&gt;&lt;property id=&quot;20262&quot; value=&quot;731685214&quot;/&gt;&lt;object type=&quot;4&quot; unique_id=&quot;10424&quot;&gt;&lt;/object&gt;&lt;object type=&quot;8&quot; unique_id=&quot;10425&quot;&gt;&lt;/object&gt;&lt;object type=&quot;2&quot; unique_id=&quot;10426&quot;&gt;&lt;object type=&quot;3&quot; unique_id=&quot;10427&quot;&gt;&lt;property id=&quot;20148&quot; value=&quot;5&quot;/&gt;&lt;property id=&quot;20300&quot; value=&quot;Slide 1&quot;/&gt;&lt;property id=&quot;20303&quot; value=&quot;-1&quot;/&gt;&lt;property id=&quot;20307&quot; value=&quot;258&quot;/&gt;&lt;property id=&quot;20309&quot; value=&quot;-1&quot;/&gt;&lt;/object&gt;&lt;object type=&quot;3&quot; unique_id=&quot;10430&quot;&gt;&lt;property id=&quot;20148&quot; value=&quot;5&quot;/&gt;&lt;property id=&quot;20300&quot; value=&quot;Slide 2&quot;/&gt;&lt;property id=&quot;20303&quot; value=&quot;-1&quot;/&gt;&lt;property id=&quot;20307&quot; value=&quot;267&quot;/&gt;&lt;property id=&quot;20309&quot; value=&quot;-1&quot;/&gt;&lt;/object&gt;&lt;object type=&quot;3&quot; unique_id=&quot;10431&quot;&gt;&lt;property id=&quot;20148&quot; value=&quot;5&quot;/&gt;&lt;property id=&quot;20300&quot; value=&quot;Slide 3&quot;/&gt;&lt;property id=&quot;20303&quot; value=&quot;-1&quot;/&gt;&lt;property id=&quot;20307&quot; value=&quot;268&quot;/&gt;&lt;property id=&quot;20309&quot; value=&quot;-1&quot;/&gt;&lt;/object&gt;&lt;object type=&quot;3&quot; unique_id=&quot;10432&quot;&gt;&lt;property id=&quot;20148&quot; value=&quot;5&quot;/&gt;&lt;property id=&quot;20300&quot; value=&quot;Slide 4&quot;/&gt;&lt;property id=&quot;20303&quot; value=&quot;-1&quot;/&gt;&lt;property id=&quot;20307&quot; value=&quot;269&quot;/&gt;&lt;property id=&quot;20309&quot; value=&quot;-1&quot;/&gt;&lt;/object&gt;&lt;object type=&quot;3&quot; unique_id=&quot;10433&quot;&gt;&lt;property id=&quot;20148&quot; value=&quot;5&quot;/&gt;&lt;property id=&quot;20300&quot; value=&quot;Slide 5&quot;/&gt;&lt;property id=&quot;20303&quot; value=&quot;-1&quot;/&gt;&lt;property id=&quot;20307&quot; value=&quot;257&quot;/&gt;&lt;property id=&quot;20309&quot; value=&quot;-1&quot;/&gt;&lt;/object&gt;&lt;object type=&quot;3&quot; unique_id=&quot;10434&quot;&gt;&lt;property id=&quot;20148&quot; value=&quot;5&quot;/&gt;&lt;property id=&quot;20300&quot; value=&quot;Slide 6&quot;/&gt;&lt;property id=&quot;20303&quot; value=&quot;-1&quot;/&gt;&lt;property id=&quot;20307&quot; value=&quot;256&quot;/&gt;&lt;property id=&quot;20309&quot; value=&quot;-1&quot;/&gt;&lt;/object&gt;&lt;object type=&quot;3&quot; unique_id=&quot;10435&quot;&gt;&lt;property id=&quot;20148&quot; value=&quot;5&quot;/&gt;&lt;property id=&quot;20300&quot; value=&quot;Slide 7&quot;/&gt;&lt;property id=&quot;20303&quot; value=&quot;-1&quot;/&gt;&lt;property id=&quot;20307&quot; value=&quot;264&quot;/&gt;&lt;property id=&quot;20309&quot; value=&quot;-1&quot;/&gt;&lt;/object&gt;&lt;object type=&quot;3&quot; unique_id=&quot;10436&quot;&gt;&lt;property id=&quot;20148&quot; value=&quot;5&quot;/&gt;&lt;property id=&quot;20300&quot; value=&quot;Slide 8&quot;/&gt;&lt;property id=&quot;20303&quot; value=&quot;-1&quot;/&gt;&lt;property id=&quot;20307&quot; value=&quot;259&quot;/&gt;&lt;property id=&quot;20309&quot; value=&quot;-1&quot;/&gt;&lt;/object&gt;&lt;object type=&quot;3&quot; unique_id=&quot;10437&quot;&gt;&lt;property id=&quot;20148&quot; value=&quot;5&quot;/&gt;&lt;property id=&quot;20300&quot; value=&quot;Slide 10&quot;/&gt;&lt;property id=&quot;20303&quot; value=&quot;-1&quot;/&gt;&lt;property id=&quot;20307&quot; value=&quot;265&quot;/&gt;&lt;property id=&quot;20309&quot; value=&quot;-1&quot;/&gt;&lt;/object&gt;&lt;object type=&quot;3&quot; unique_id=&quot;10438&quot;&gt;&lt;property id=&quot;20148&quot; value=&quot;5&quot;/&gt;&lt;property id=&quot;20300&quot; value=&quot;Slide 11&quot;/&gt;&lt;property id=&quot;20303&quot; value=&quot;-1&quot;/&gt;&lt;property id=&quot;20307&quot; value=&quot;266&quot;/&gt;&lt;property id=&quot;20309&quot; value=&quot;-1&quot;/&gt;&lt;/object&gt;&lt;object type=&quot;3&quot; unique_id=&quot;10439&quot;&gt;&lt;property id=&quot;20148&quot; value=&quot;5&quot;/&gt;&lt;property id=&quot;20300&quot; value=&quot;Slide 12&quot;/&gt;&lt;property id=&quot;20303&quot; value=&quot;-1&quot;/&gt;&lt;property id=&quot;20307&quot; value=&quot;262&quot;/&gt;&lt;property id=&quot;20309&quot; value=&quot;-1&quot;/&gt;&lt;/object&gt;&lt;object type=&quot;3&quot; unique_id=&quot;10440&quot;&gt;&lt;property id=&quot;20148&quot; value=&quot;5&quot;/&gt;&lt;property id=&quot;20300&quot; value=&quot;Slide 13&quot;/&gt;&lt;property id=&quot;20303&quot; value=&quot;-1&quot;/&gt;&lt;property id=&quot;20307&quot; value=&quot;263&quot;/&gt;&lt;property id=&quot;20309&quot; value=&quot;-1&quot;/&gt;&lt;/object&gt;&lt;object type=&quot;3&quot; unique_id=&quot;10441&quot;&gt;&lt;property id=&quot;20148&quot; value=&quot;5&quot;/&gt;&lt;property id=&quot;20300&quot; value=&quot;Slide 15&quot;/&gt;&lt;property id=&quot;20303&quot; value=&quot;-1&quot;/&gt;&lt;property id=&quot;20307&quot; value=&quot;270&quot;/&gt;&lt;property id=&quot;20309&quot; value=&quot;-1&quot;/&gt;&lt;/object&gt;&lt;object type=&quot;3&quot; unique_id=&quot;10541&quot;&gt;&lt;property id=&quot;20148&quot; value=&quot;5&quot;/&gt;&lt;property id=&quot;20300&quot; value=&quot;Slide 16&quot;/&gt;&lt;property id=&quot;20307&quot; value=&quot;271&quot;/&gt;&lt;property id=&quot;20309&quot; value=&quot;-1&quot;/&gt;&lt;/object&gt;&lt;object type=&quot;3&quot; unique_id=&quot;11959&quot;&gt;&lt;property id=&quot;20148&quot; value=&quot;5&quot;/&gt;&lt;property id=&quot;20300&quot; value=&quot;Slide 9&quot;/&gt;&lt;property id=&quot;20307&quot; value=&quot;272&quot;/&gt;&lt;/object&gt;&lt;object type=&quot;3&quot; unique_id=&quot;11978&quot;&gt;&lt;property id=&quot;20148&quot; value=&quot;5&quot;/&gt;&lt;property id=&quot;20300&quot; value=&quot;Slide 14&quot;/&gt;&lt;property id=&quot;20307&quot; value=&quot;273&quot;/&gt;&lt;/object&gt;&lt;/object&gt;&lt;/object&gt;&lt;/database&gt;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6">
      <a:dk1>
        <a:srgbClr val="000000"/>
      </a:dk1>
      <a:lt1>
        <a:srgbClr val="FFFFFF"/>
      </a:lt1>
      <a:dk2>
        <a:srgbClr val="333399"/>
      </a:dk2>
      <a:lt2>
        <a:srgbClr val="808080"/>
      </a:lt2>
      <a:accent1>
        <a:srgbClr val="FFFFFF"/>
      </a:accent1>
      <a:accent2>
        <a:srgbClr val="0F2BEC"/>
      </a:accent2>
      <a:accent3>
        <a:srgbClr val="FFFFFF"/>
      </a:accent3>
      <a:accent4>
        <a:srgbClr val="000000"/>
      </a:accent4>
      <a:accent5>
        <a:srgbClr val="FFFFFF"/>
      </a:accent5>
      <a:accent6>
        <a:srgbClr val="0C26D6"/>
      </a:accent6>
      <a:hlink>
        <a:srgbClr val="000000"/>
      </a:hlink>
      <a:folHlink>
        <a:srgbClr val="29292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0F2BE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C26D6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1763</Words>
  <Application>Microsoft Office PowerPoint</Application>
  <PresentationFormat>Экран (4:3)</PresentationFormat>
  <Paragraphs>154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Wingdings</vt:lpstr>
      <vt:lpstr>Symbol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OPITUP VVSU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Template </dc:title>
  <dc:creator>S.V.Ryzhkov</dc:creator>
  <cp:lastModifiedBy>tsar</cp:lastModifiedBy>
  <cp:revision>148</cp:revision>
  <dcterms:created xsi:type="dcterms:W3CDTF">2007-04-22T06:20:01Z</dcterms:created>
  <dcterms:modified xsi:type="dcterms:W3CDTF">2007-12-18T08:49:29Z</dcterms:modified>
</cp:coreProperties>
</file>