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9" r:id="rId2"/>
    <p:sldId id="260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5C7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97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1CDC6-9D1F-4FC1-984F-E892498D4374}" type="datetimeFigureOut">
              <a:rPr lang="ru-RU" smtClean="0"/>
              <a:t>14.08.2017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EDC59E-B1AF-4617-AE24-C9F105801FC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D6E37-56C0-4710-B806-35035F053C95}" type="slidenum">
              <a:rPr lang="ru-RU" smtClean="0"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D6E37-56C0-4710-B806-35035F053C95}" type="slidenum">
              <a:rPr lang="ru-RU" smtClean="0"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914400" y="1600200"/>
            <a:ext cx="77724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AFD8705-5C18-4613-83A5-F78EED5164D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3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9" name="TextBox 25"/>
          <p:cNvSpPr txBox="1">
            <a:spLocks noChangeArrowheads="1"/>
          </p:cNvSpPr>
          <p:nvPr/>
        </p:nvSpPr>
        <p:spPr bwMode="auto">
          <a:xfrm>
            <a:off x="1036611" y="2714620"/>
            <a:ext cx="810738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Экономика туристского рынка</a:t>
            </a:r>
            <a:endParaRPr lang="ru-RU" sz="4000" b="1" dirty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и предпринимательство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/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сервисе и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pic>
        <p:nvPicPr>
          <p:cNvPr id="31746" name="Picture 2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3962400"/>
            <a:ext cx="2133600" cy="19892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и предпринимательство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/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сервисе и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2209800"/>
            <a:ext cx="8153400" cy="4378325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Blip>
                <a:blip r:embed="rId4"/>
              </a:buBlip>
              <a:tabLst/>
              <a:defRPr/>
            </a:pPr>
            <a:r>
              <a: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Тема 1. Общие понятия и определения экономики и предпринимательства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Blip>
                <a:blip r:embed="rId4"/>
              </a:buBlip>
              <a:tabLst/>
              <a:defRPr/>
            </a:pPr>
            <a:r>
              <a: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Тема 2. Государственное регулирование социально – культурной сферы и туризма.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Blip>
                <a:blip r:embed="rId4"/>
              </a:buBlip>
              <a:tabLst/>
              <a:defRPr/>
            </a:pPr>
            <a:r>
              <a: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Тема 3. Финансы и финансовая система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Blip>
                <a:blip r:embed="rId4"/>
              </a:buBlip>
              <a:tabLst/>
              <a:defRPr/>
            </a:pPr>
            <a:r>
              <a: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Тема 4. Предпринимательство как вид профессиональной деятельности.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Blip>
                <a:blip r:embed="rId4"/>
              </a:buBlip>
              <a:tabLst/>
              <a:defRPr/>
            </a:pPr>
            <a:r>
              <a: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Тема 5. Ресурсное обеспечение предприятий туризма. Основные фонды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Blip>
                <a:blip r:embed="rId4"/>
              </a:buBlip>
              <a:tabLst/>
              <a:defRPr/>
            </a:pPr>
            <a:r>
              <a: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Тема 6. Оборотные средства предприятия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Blip>
                <a:blip r:embed="rId4"/>
              </a:buBlip>
              <a:tabLst/>
              <a:defRPr/>
            </a:pPr>
            <a:r>
              <a: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Тема 7. Трудовые ресурсы предприятия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Blip>
                <a:blip r:embed="rId4"/>
              </a:buBlip>
              <a:tabLst/>
              <a:defRPr/>
            </a:pPr>
            <a:r>
              <a: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Тема 8. Сущность, функции цены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Blip>
                <a:blip r:embed="rId4"/>
              </a:buBlip>
              <a:tabLst/>
              <a:defRPr/>
            </a:pPr>
            <a:r>
              <a: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Тема 9. Прибыль и экономическая эффективность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Blip>
                <a:blip r:embed="rId4"/>
              </a:buBlip>
              <a:tabLst/>
              <a:defRPr/>
            </a:pPr>
            <a:r>
              <a: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Тема 10. Налогообложение на предприятиях СКС и туризма</a:t>
            </a: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762000" y="1447800"/>
            <a:ext cx="7924800" cy="847725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Темы лекций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и предпринимательство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/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сервисе и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2479675"/>
            <a:ext cx="8153400" cy="437832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Понятие экономики СКС и туризма.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определения туризма как межотраслевого экономического комплекса.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Факторы воздействия на туризм: внешние и внутренние.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Социально-экономические факторы, влияющие на рост туризма, факторы туристского рынка.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Предпринимательская деятельность.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направления </a:t>
            </a:r>
            <a:endParaRPr lang="ru-RU" sz="20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предпринимательской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деятельности.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Экономические методы и приемы, </a:t>
            </a:r>
            <a:endParaRPr lang="ru-RU" sz="20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используемые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деятельности предприятия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1. Общие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понятия и определения экономики и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предпринимательства.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7" name="Picture 2" descr="Похожее изображение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10200" y="4038600"/>
            <a:ext cx="2590800" cy="18459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и предпринимательство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/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сервисе и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2590800"/>
            <a:ext cx="8153400" cy="437832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Направления государственной политики в области туризма и социально – культурной деятельности.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Функции государственной политики, определенные ВТО – всемирной туристской организацией.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Законодательное регулирование туристской деятельности.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Методы регулирование деятельности в СКС и туризме.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Организационная структура управления туризмом на федеральном, региональном и местном уровнях в Российской Федерации.</a:t>
            </a:r>
            <a:endParaRPr lang="ru-RU" sz="2000" dirty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2.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Государственное регулирование социально – культурной сферы и туризма.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3554" name="Picture 2" descr="Картинки по запросу законодательство рф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95400" y="5181600"/>
            <a:ext cx="6019800" cy="1466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и предпринимательство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/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сервисе и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2286000"/>
            <a:ext cx="8153400" cy="468312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Понятие финансов. </a:t>
            </a:r>
          </a:p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Функции финансов. </a:t>
            </a:r>
          </a:p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Реализация распределительной и контрольной функций в СКС и туризме. </a:t>
            </a:r>
          </a:p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Финансовая поддержка государства предприятий </a:t>
            </a:r>
            <a:endParaRPr lang="ru-RU" sz="2400" dirty="0" smtClean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СКС </a:t>
            </a: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и туризма. </a:t>
            </a:r>
          </a:p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Структура финансовой системы. </a:t>
            </a:r>
          </a:p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Состав и структура финансовых </a:t>
            </a:r>
            <a:endParaRPr lang="ru-RU" sz="2400" dirty="0" smtClean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ресурсов </a:t>
            </a: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предприятий туризма. </a:t>
            </a:r>
            <a:endParaRPr lang="ru-RU" sz="2400" dirty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3. Финансы и финансовая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система.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3794" name="Picture 2" descr="Картинки по запросу финансы картинки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29200" y="4191000"/>
            <a:ext cx="2743200" cy="15172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и предпринимательство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/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сервисе и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2438400"/>
            <a:ext cx="8153400" cy="468312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Сущность предпринимательства, согласно закону РФ «О предприятиях в предпринимательской деятельности», согласно ГК РФ. </a:t>
            </a:r>
          </a:p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Функции предпринимательства. </a:t>
            </a:r>
          </a:p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Классификация предпринимательства.</a:t>
            </a:r>
          </a:p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Организационно – экономические формы предпринимательства. </a:t>
            </a:r>
          </a:p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Стадии предпринимательской деятельности. </a:t>
            </a:r>
          </a:p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Контроль за ходом предпринимательской деятельности.</a:t>
            </a:r>
            <a:endParaRPr lang="ru-RU" sz="2400" dirty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4. Предпринимательство как вид профессиональной деятельности.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5844" name="Picture 4" descr="Картинки по запросу предпринимательская деятельность 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24599" y="3048000"/>
            <a:ext cx="2659943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и предпринимательство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/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сервисе и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2438400"/>
            <a:ext cx="8153400" cy="468312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Понятие ресурсов предприятия.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Виды ресурсов.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Сущность капитала как вида ресурсного </a:t>
            </a:r>
            <a:endParaRPr lang="ru-RU" sz="2000" dirty="0" smtClean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обеспечения деятельности </a:t>
            </a:r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предприятия.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Классификация основных фондов.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Учет и оценка основных фондов.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Амортизационная политика предприятия.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Характеристика методов амортизации. 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Эффективность использования основных фондов. </a:t>
            </a:r>
            <a:endParaRPr lang="ru-RU" sz="2000" dirty="0" smtClean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Показатели </a:t>
            </a:r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фондоотдачи, </a:t>
            </a:r>
            <a:r>
              <a:rPr lang="ru-RU" sz="2000" dirty="0" err="1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фондоемкости</a:t>
            </a:r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фондовооруженности</a:t>
            </a:r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Показатели с учетом их динамики: коэффициент выбытия, коэффициент обновления, коэффициент прироста. </a:t>
            </a:r>
            <a:endParaRPr lang="ru-RU" sz="2000" dirty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 Ресурсное обеспечение предприятий туризма.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7890" name="Picture 2" descr="Похожее изображение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81600" y="2362200"/>
            <a:ext cx="2743200" cy="29600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и предпринимательство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/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сервисе и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2174875"/>
            <a:ext cx="8153400" cy="468312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4"/>
              </a:buBlip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Понятие оборотных средств.</a:t>
            </a:r>
          </a:p>
          <a:p>
            <a:pPr>
              <a:buBlip>
                <a:blip r:embed="rId4"/>
              </a:buBlip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Роль оборотных средств в цикле воспроизводственного процесса.</a:t>
            </a:r>
          </a:p>
          <a:p>
            <a:pPr>
              <a:buBlip>
                <a:blip r:embed="rId4"/>
              </a:buBlip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Отличия основного и оборотного капитала. </a:t>
            </a:r>
          </a:p>
          <a:p>
            <a:pPr>
              <a:buBlip>
                <a:blip r:embed="rId4"/>
              </a:buBlip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Структура оборотного  капитала. </a:t>
            </a:r>
          </a:p>
          <a:p>
            <a:pPr>
              <a:buBlip>
                <a:blip r:embed="rId4"/>
              </a:buBlip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Оценка эффективности оборотных средств: анализ структуры оборотных средств, анализ оборачиваемости, анализ себестоимости, анализ движения денежных средств, анализ ликвидности.</a:t>
            </a:r>
          </a:p>
          <a:p>
            <a:pPr>
              <a:buBlip>
                <a:blip r:embed="rId4"/>
              </a:buBlip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Показатели оборачиваемости.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6. Оборотные средства предприятия.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9938" name="Picture 2" descr="Картинки по запросу оборотные средства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2971800"/>
            <a:ext cx="1752600" cy="9669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и предпринимательство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/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сервисе и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2174875"/>
            <a:ext cx="8153400" cy="468312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Понятие кадров предприятия.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Профессиональная и квалификационная </a:t>
            </a:r>
            <a:endParaRPr lang="ru-RU" sz="2000" dirty="0" smtClean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персонала предприятия.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 Квалификационные требования к персоналу </a:t>
            </a:r>
            <a:endParaRPr lang="ru-RU" sz="2000" dirty="0" smtClean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предприятиях СКС и туризма.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 Регулирование  трудовых отношений. Порядок заключения трудового договора. Содержание должностных обязанностей.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Эффективность использования труда: производительность труда и трудоемкость. Факторы, влияющие на производительность труда.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Роль стимулирования труда в повышении эффективности труда.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Виды и формы стимулирования. Основные и дополнительные формы оплаты труда.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Порядок формирования оплаты труда на предприятиях СКС и туризма.</a:t>
            </a:r>
            <a:endParaRPr lang="ru-RU" sz="2000" dirty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7. Трудовые ресурсы предприятия.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986" name="Picture 2" descr="Картинки по запросу управление 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1200" y="1981200"/>
            <a:ext cx="2286000" cy="18530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и предпринимательство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/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сервисе и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2057401"/>
            <a:ext cx="8153400" cy="48006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</a:rPr>
              <a:t>Цена как экономическая категория. Функции цены.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</a:rPr>
              <a:t> Стратегии и методы ценообразования.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</a:rPr>
              <a:t>Затратные методы ценообразования.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</a:rPr>
              <a:t>Себестоимость как основополагающий фактор формирования цены. Факторы формирования себестоимости.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</a:rPr>
              <a:t>Классификация затрат: разделение затрат по характеру использования, по элементам затрат, по статьям затрат.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</a:rPr>
              <a:t>Особенности формирования себестоимости в туризме. </a:t>
            </a:r>
          </a:p>
          <a:p>
            <a:pPr>
              <a:buBlip>
                <a:blip r:embed="rId4"/>
              </a:buBlip>
            </a:pPr>
            <a:r>
              <a:rPr lang="ru-RU" sz="2000" dirty="0" err="1" smtClean="0">
                <a:solidFill>
                  <a:srgbClr val="025C78"/>
                </a:solidFill>
              </a:rPr>
              <a:t>Калькулирование</a:t>
            </a:r>
            <a:r>
              <a:rPr lang="ru-RU" sz="2000" dirty="0" smtClean="0">
                <a:solidFill>
                  <a:srgbClr val="025C78"/>
                </a:solidFill>
              </a:rPr>
              <a:t> туристского продукта. </a:t>
            </a:r>
            <a:r>
              <a:rPr lang="ru-RU" sz="2000" dirty="0" err="1" smtClean="0">
                <a:solidFill>
                  <a:srgbClr val="025C78"/>
                </a:solidFill>
              </a:rPr>
              <a:t>Калькулирование</a:t>
            </a:r>
            <a:r>
              <a:rPr lang="ru-RU" sz="2000" dirty="0" smtClean="0">
                <a:solidFill>
                  <a:srgbClr val="025C78"/>
                </a:solidFill>
              </a:rPr>
              <a:t> продукции и услуг на предприятиях питания, гостиничных предприятиях. 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</a:rPr>
              <a:t>Метод потребительской оценки, факторы эластичности спроса по цене.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</a:rPr>
              <a:t>Методы конкурентного анализа: удельный метод, балловый метод. </a:t>
            </a: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rgbClr val="025C78"/>
                </a:solidFill>
              </a:rPr>
              <a:t>Методы дифференциации цен на услуги туризма и социально-культурного сервиса.</a:t>
            </a:r>
            <a:endParaRPr lang="ru-RU" sz="2000" dirty="0">
              <a:solidFill>
                <a:srgbClr val="025C78"/>
              </a:solidFill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8. Цена. Сущность и функции.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4034" name="Picture 2" descr="Картинки по запросу цена себестоимость 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3276600"/>
            <a:ext cx="1524000" cy="404812"/>
          </a:xfrm>
          <a:prstGeom prst="rect">
            <a:avLst/>
          </a:prstGeom>
          <a:noFill/>
        </p:spPr>
      </p:pic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4040" name="Picture 8" descr="Картинки по запросу ценник 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72200" y="1524000"/>
            <a:ext cx="1828800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и предпринимательство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/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сервисе и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2438400"/>
            <a:ext cx="8153400" cy="4800600"/>
          </a:xfrm>
          <a:prstGeom prst="rect">
            <a:avLst/>
          </a:prstGeom>
        </p:spPr>
        <p:txBody>
          <a:bodyPr/>
          <a:lstStyle/>
          <a:p>
            <a:pPr algn="r"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Роль прибыли в деятельности предприятия.  </a:t>
            </a:r>
          </a:p>
          <a:p>
            <a:pPr algn="r"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Функции прибыли. </a:t>
            </a:r>
          </a:p>
          <a:p>
            <a:pPr algn="r"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Виды прибыли: </a:t>
            </a:r>
          </a:p>
          <a:p>
            <a:pPr algn="r"/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маржинальная, валовая, балансовая, чистая. </a:t>
            </a:r>
          </a:p>
          <a:p>
            <a:pPr algn="r"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Порядок </a:t>
            </a: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формирования прибыли </a:t>
            </a:r>
            <a:endParaRPr lang="ru-RU" sz="2400" dirty="0" smtClean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предприятиях СКС и туризма. </a:t>
            </a:r>
          </a:p>
          <a:p>
            <a:pPr algn="r"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Источники и резервы </a:t>
            </a:r>
            <a:endParaRPr lang="ru-RU" sz="2400" dirty="0" smtClean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формирования </a:t>
            </a: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прибыли. </a:t>
            </a:r>
          </a:p>
          <a:p>
            <a:pPr algn="r"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Классификация фондов предприятия. </a:t>
            </a:r>
          </a:p>
          <a:p>
            <a:pPr algn="r"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Понятие экономической эффективности. </a:t>
            </a:r>
          </a:p>
          <a:p>
            <a:pPr algn="r"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Виды рентабельности. </a:t>
            </a:r>
            <a:endParaRPr lang="ru-RU" sz="2400" dirty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9. Прибыль и экономическая эффективность.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и предпринимательство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/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сервисе и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2438400"/>
            <a:ext cx="8153400" cy="48006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Сущность налогообложения. </a:t>
            </a:r>
          </a:p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Основные определения налога, налоговой ставки, налоговой базы, объекта налогообложения. </a:t>
            </a:r>
          </a:p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Функции налогообложения: стимулирующая, регулирующая, распределительная. </a:t>
            </a:r>
          </a:p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Налоговая политика государства.</a:t>
            </a:r>
          </a:p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 Виды налогов и сборов. </a:t>
            </a:r>
          </a:p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Особенности налогообложения предприятий СКС и туризма. </a:t>
            </a:r>
            <a:endParaRPr lang="ru-RU" sz="2400" dirty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10. Налогообложение СКС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туризма.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8130" name="Picture 2" descr="Картинки по запросу налогообложение 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5600" y="3352800"/>
            <a:ext cx="190500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7772400" cy="41433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Темы рефератов</a:t>
            </a:r>
          </a:p>
        </p:txBody>
      </p:sp>
      <p:graphicFrame>
        <p:nvGraphicFramePr>
          <p:cNvPr id="34961" name="Group 145"/>
          <p:cNvGraphicFramePr>
            <a:graphicFrameLocks noGrp="1"/>
          </p:cNvGraphicFramePr>
          <p:nvPr>
            <p:ph type="tbl" idx="1"/>
          </p:nvPr>
        </p:nvGraphicFramePr>
        <p:xfrm>
          <a:off x="971550" y="765175"/>
          <a:ext cx="7772400" cy="5918709"/>
        </p:xfrm>
        <a:graphic>
          <a:graphicData uri="http://schemas.openxmlformats.org/drawingml/2006/table">
            <a:tbl>
              <a:tblPr/>
              <a:tblGrid>
                <a:gridCol w="3768725"/>
                <a:gridCol w="4003675"/>
              </a:tblGrid>
              <a:tr h="606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1Государственная поддержка малого предпринимательства в туризме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12Зарубежный опыт организации предпринимательской деятельности в туризме и гостинично-ресторанном бизнесе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2Организационно-правовые формы предпринимательства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13Стратегическое планирование на предприятиях социально-культурного сервиса и туризма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3Объединения и профессиональные ассоциации в туризме и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гостинично-ресторанном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бизнесе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14Организация системы мотивации и стимулирования труда на предприятиях туризма и гостинично-ресторанного бизнеса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4Технология открытия туристской фирмы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15Политика ценообразования и расчета цены на предприятиях туризма и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гостинично-ресторанного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бизнеса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5Классификация и типология гостиничных предприятий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 управление прибылью и себестоимостью на предприятиях туризма и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гостинично-ресторанного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бизнеса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6Сущность и классификации индустрии туризма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17Финансовые основы предпринимательской деятельности в туризме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 Нормативно-правовое регулирование туристской деятельности в Российской Федерации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18Использование методов конкурентного анализа при формировании цен на туристские товары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8Особенности бизнес-планирования предприятий социально-культурной сферы и туризма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19Экономическая эффективность в туризме: факторы формирования, методы оценки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9Ресурсное обеспечение предпринимательской деятельности в туризме и гостинично-ресторанном бизнесе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20Государственна политика развития туризма на примере ведущих туристских стран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10Управление основным капиталом на предприятиях туризма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21. Специфика налогообложения в туризме: федеральный, региональный и местный уровень формирования налогов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5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11Обценка эффективности использования оборотных средств на предприятии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22Инновационные методы и приемы в гостиничном бизнесе (информационном маркетинге туризма, ресторанном бизнесе и т.д. по выбору)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115888"/>
            <a:ext cx="7772400" cy="630237"/>
          </a:xfrm>
        </p:spPr>
        <p:txBody>
          <a:bodyPr/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Рейтинговая система оценки</a:t>
            </a:r>
          </a:p>
        </p:txBody>
      </p:sp>
      <p:graphicFrame>
        <p:nvGraphicFramePr>
          <p:cNvPr id="37208" name="Group 344"/>
          <p:cNvGraphicFramePr>
            <a:graphicFrameLocks noGrp="1"/>
          </p:cNvGraphicFramePr>
          <p:nvPr>
            <p:ph type="tbl" idx="1"/>
          </p:nvPr>
        </p:nvGraphicFramePr>
        <p:xfrm>
          <a:off x="179388" y="765175"/>
          <a:ext cx="8785225" cy="5008120"/>
        </p:xfrm>
        <a:graphic>
          <a:graphicData uri="http://schemas.openxmlformats.org/drawingml/2006/table">
            <a:tbl>
              <a:tblPr/>
              <a:tblGrid>
                <a:gridCol w="3024187"/>
                <a:gridCol w="1584325"/>
                <a:gridCol w="2519363"/>
                <a:gridCol w="1657350"/>
              </a:tblGrid>
              <a:tr h="863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Виды работ/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объекты оценки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Промежуточная аттестация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(кол-во баллов)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Виды работ/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объекты оценки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Итоговая аттестация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(кол-во баллов)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Посещение занятий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Посещение занятий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Полевые исследования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Презентация (поиск источников для реферата)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Эссе (общая оценка мероприятия)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Реферат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Анализ последней редакции закона «Об основах туристской деятельности»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Работа на семинарах (3 семинара)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Работа на семинарах (3 семинара)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Контрольная работа: решение задач (3 работы)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Контрольная работа: решение задач (2 работы)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Промежуточное тестирование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Итоговое тестирование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Дополнительно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Дополнительно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Систематизация и анализ материалов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Выполнение индивидуальных заданий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Выездное занятие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1100</Words>
  <PresentationFormat>Экран (4:3)</PresentationFormat>
  <Paragraphs>199</Paragraphs>
  <Slides>14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Темы рефератов</vt:lpstr>
      <vt:lpstr>Рейтинговая система оценки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марина</dc:creator>
  <cp:lastModifiedBy>Пользователь Windows</cp:lastModifiedBy>
  <cp:revision>11</cp:revision>
  <dcterms:created xsi:type="dcterms:W3CDTF">2017-08-14T15:09:51Z</dcterms:created>
  <dcterms:modified xsi:type="dcterms:W3CDTF">2017-08-14T16:54:15Z</dcterms:modified>
</cp:coreProperties>
</file>