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93" r:id="rId2"/>
    <p:sldId id="256" r:id="rId3"/>
    <p:sldId id="292" r:id="rId4"/>
    <p:sldId id="297" r:id="rId5"/>
    <p:sldId id="298" r:id="rId6"/>
    <p:sldId id="299" r:id="rId7"/>
    <p:sldId id="300" r:id="rId8"/>
    <p:sldId id="257" r:id="rId9"/>
    <p:sldId id="301" r:id="rId10"/>
    <p:sldId id="302" r:id="rId11"/>
    <p:sldId id="303" r:id="rId12"/>
    <p:sldId id="260" r:id="rId13"/>
    <p:sldId id="304" r:id="rId14"/>
    <p:sldId id="305" r:id="rId15"/>
    <p:sldId id="306" r:id="rId16"/>
    <p:sldId id="261" r:id="rId17"/>
    <p:sldId id="307" r:id="rId18"/>
    <p:sldId id="308" r:id="rId19"/>
    <p:sldId id="262" r:id="rId20"/>
    <p:sldId id="309" r:id="rId21"/>
    <p:sldId id="310" r:id="rId22"/>
    <p:sldId id="311" r:id="rId23"/>
    <p:sldId id="312" r:id="rId24"/>
  </p:sldIdLst>
  <p:sldSz cx="9144000" cy="6858000" type="screen4x3"/>
  <p:notesSz cx="6858000" cy="9144000"/>
  <p:custDataLst>
    <p:tags r:id="rId26"/>
  </p:custDataLst>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30" autoAdjust="0"/>
    <p:restoredTop sz="86364" autoAdjust="0"/>
  </p:normalViewPr>
  <p:slideViewPr>
    <p:cSldViewPr>
      <p:cViewPr varScale="1">
        <p:scale>
          <a:sx n="71" d="100"/>
          <a:sy n="71" d="100"/>
        </p:scale>
        <p:origin x="-444" y="-7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FBA4B1D-4DFD-40F3-B288-E0648B238F54}" type="datetimeFigureOut">
              <a:rPr lang="ru-RU"/>
              <a:pPr>
                <a:defRPr/>
              </a:pPr>
              <a:t>13.06.2018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8DDEEFB-9347-4B78-96A1-8CD85C04BEB8}"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Образ слайда 1"/>
          <p:cNvSpPr>
            <a:spLocks noGrp="1" noRot="1" noChangeAspect="1"/>
          </p:cNvSpPr>
          <p:nvPr>
            <p:ph type="sldImg"/>
          </p:nvPr>
        </p:nvSpPr>
        <p:spPr bwMode="auto">
          <a:noFill/>
          <a:ln>
            <a:solidFill>
              <a:srgbClr val="000000"/>
            </a:solidFill>
            <a:miter lim="800000"/>
            <a:headEnd/>
            <a:tailEnd/>
          </a:ln>
        </p:spPr>
      </p:sp>
      <p:sp>
        <p:nvSpPr>
          <p:cNvPr id="1536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536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0BC0EF4-21E8-401D-8318-7C2B34102DBC}" type="slidenum">
              <a:rPr lang="ru-RU" smtClean="0"/>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Образ слайда 1"/>
          <p:cNvSpPr>
            <a:spLocks noGrp="1" noRot="1" noChangeAspect="1"/>
          </p:cNvSpPr>
          <p:nvPr>
            <p:ph type="sldImg"/>
          </p:nvPr>
        </p:nvSpPr>
        <p:spPr bwMode="auto">
          <a:noFill/>
          <a:ln>
            <a:solidFill>
              <a:srgbClr val="000000"/>
            </a:solidFill>
            <a:miter lim="800000"/>
            <a:headEnd/>
            <a:tailEnd/>
          </a:ln>
        </p:spPr>
      </p:sp>
      <p:sp>
        <p:nvSpPr>
          <p:cNvPr id="1741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741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C3787D-FD2D-47B6-908E-F4DE7D79C8EA}" type="slidenum">
              <a:rPr lang="ru-RU" smtClean="0"/>
              <a:pPr/>
              <a:t>2</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Образ слайда 1"/>
          <p:cNvSpPr>
            <a:spLocks noGrp="1" noRot="1" noChangeAspect="1"/>
          </p:cNvSpPr>
          <p:nvPr>
            <p:ph type="sldImg"/>
          </p:nvPr>
        </p:nvSpPr>
        <p:spPr bwMode="auto">
          <a:noFill/>
          <a:ln>
            <a:solidFill>
              <a:srgbClr val="000000"/>
            </a:solidFill>
            <a:miter lim="800000"/>
            <a:headEnd/>
            <a:tailEnd/>
          </a:ln>
        </p:spPr>
      </p:sp>
      <p:sp>
        <p:nvSpPr>
          <p:cNvPr id="1945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945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BFE3969-895D-456F-93B8-35470DEAF628}" type="slidenum">
              <a:rPr lang="ru-RU" smtClean="0"/>
              <a:pPr/>
              <a:t>3</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Образ слайда 1"/>
          <p:cNvSpPr>
            <a:spLocks noGrp="1" noRot="1" noChangeAspect="1"/>
          </p:cNvSpPr>
          <p:nvPr>
            <p:ph type="sldImg"/>
          </p:nvPr>
        </p:nvSpPr>
        <p:spPr bwMode="auto">
          <a:noFill/>
          <a:ln>
            <a:solidFill>
              <a:srgbClr val="000000"/>
            </a:solidFill>
            <a:miter lim="800000"/>
            <a:headEnd/>
            <a:tailEnd/>
          </a:ln>
        </p:spPr>
      </p:sp>
      <p:sp>
        <p:nvSpPr>
          <p:cNvPr id="2150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150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5BFD98E-7781-4888-A5E8-B91DC2CC962D}" type="slidenum">
              <a:rPr lang="ru-RU" smtClean="0"/>
              <a:pPr/>
              <a:t>4</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Образ слайда 1"/>
          <p:cNvSpPr>
            <a:spLocks noGrp="1" noRot="1" noChangeAspect="1"/>
          </p:cNvSpPr>
          <p:nvPr>
            <p:ph type="sldImg"/>
          </p:nvPr>
        </p:nvSpPr>
        <p:spPr bwMode="auto">
          <a:noFill/>
          <a:ln>
            <a:solidFill>
              <a:srgbClr val="000000"/>
            </a:solidFill>
            <a:miter lim="800000"/>
            <a:headEnd/>
            <a:tailEnd/>
          </a:ln>
        </p:spPr>
      </p:sp>
      <p:sp>
        <p:nvSpPr>
          <p:cNvPr id="2662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662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EDB37B0-6ECD-41DA-BFF7-E122DC7BE201}" type="slidenum">
              <a:rPr lang="ru-RU" smtClean="0"/>
              <a:pPr/>
              <a:t>8</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Образ слайда 1"/>
          <p:cNvSpPr>
            <a:spLocks noGrp="1" noRot="1" noChangeAspect="1"/>
          </p:cNvSpPr>
          <p:nvPr>
            <p:ph type="sldImg"/>
          </p:nvPr>
        </p:nvSpPr>
        <p:spPr bwMode="auto">
          <a:noFill/>
          <a:ln>
            <a:solidFill>
              <a:srgbClr val="000000"/>
            </a:solidFill>
            <a:miter lim="800000"/>
            <a:headEnd/>
            <a:tailEnd/>
          </a:ln>
        </p:spPr>
      </p:sp>
      <p:sp>
        <p:nvSpPr>
          <p:cNvPr id="3174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174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00DEFB-E525-4200-91E4-B66961E64B26}" type="slidenum">
              <a:rPr lang="ru-RU" smtClean="0"/>
              <a:pPr/>
              <a:t>12</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Образ слайда 1"/>
          <p:cNvSpPr>
            <a:spLocks noGrp="1" noRot="1" noChangeAspect="1"/>
          </p:cNvSpPr>
          <p:nvPr>
            <p:ph type="sldImg"/>
          </p:nvPr>
        </p:nvSpPr>
        <p:spPr bwMode="auto">
          <a:noFill/>
          <a:ln>
            <a:solidFill>
              <a:srgbClr val="000000"/>
            </a:solidFill>
            <a:miter lim="800000"/>
            <a:headEnd/>
            <a:tailEnd/>
          </a:ln>
        </p:spPr>
      </p:sp>
      <p:sp>
        <p:nvSpPr>
          <p:cNvPr id="36866"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686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69690D-7472-4BEC-B35F-D8CBCCE52D74}" type="slidenum">
              <a:rPr lang="ru-RU" smtClean="0"/>
              <a:pPr/>
              <a:t>16</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Образ слайда 1"/>
          <p:cNvSpPr>
            <a:spLocks noGrp="1" noRot="1" noChangeAspect="1"/>
          </p:cNvSpPr>
          <p:nvPr>
            <p:ph type="sldImg"/>
          </p:nvPr>
        </p:nvSpPr>
        <p:spPr bwMode="auto">
          <a:noFill/>
          <a:ln>
            <a:solidFill>
              <a:srgbClr val="000000"/>
            </a:solidFill>
            <a:miter lim="800000"/>
            <a:headEnd/>
            <a:tailEnd/>
          </a:ln>
        </p:spPr>
      </p:sp>
      <p:sp>
        <p:nvSpPr>
          <p:cNvPr id="4096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096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4C7B83-0324-4F76-89B9-1770A85B7ADA}" type="slidenum">
              <a:rPr lang="ru-RU" smtClean="0"/>
              <a:pPr/>
              <a:t>19</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p:nvPicPr>
        <p:blipFill>
          <a:blip r:embed="rId13"/>
          <a:srcRect/>
          <a:stretch>
            <a:fillRect/>
          </a:stretch>
        </p:blipFill>
        <p:spPr bwMode="auto">
          <a:xfrm>
            <a:off x="7751763" y="6381750"/>
            <a:ext cx="241300" cy="409575"/>
          </a:xfrm>
          <a:prstGeom prst="rect">
            <a:avLst/>
          </a:prstGeom>
          <a:noFill/>
          <a:ln w="9525">
            <a:noFill/>
            <a:miter lim="800000"/>
            <a:headEnd/>
            <a:tailEnd/>
          </a:ln>
        </p:spPr>
      </p:pic>
      <p:pic>
        <p:nvPicPr>
          <p:cNvPr id="1027" name="Picture 12"/>
          <p:cNvPicPr>
            <a:picLocks noChangeAspect="1" noChangeArrowheads="1"/>
          </p:cNvPicPr>
          <p:nvPr/>
        </p:nvPicPr>
        <p:blipFill>
          <a:blip r:embed="rId14"/>
          <a:srcRect/>
          <a:stretch>
            <a:fillRect/>
          </a:stretch>
        </p:blipFill>
        <p:spPr bwMode="auto">
          <a:xfrm>
            <a:off x="8066088" y="6489700"/>
            <a:ext cx="719137" cy="2143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grandars.ru/college/pravovedenie/predprinimatelskoe-pravo.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bwMode="auto">
          <a:xfrm>
            <a:off x="684213" y="0"/>
            <a:ext cx="7772400" cy="5976938"/>
          </a:xfrm>
          <a:noFill/>
          <a:ln>
            <a:miter lim="800000"/>
            <a:headEnd/>
            <a:tailEnd/>
          </a:ln>
        </p:spPr>
        <p:txBody>
          <a:bodyPr vert="horz" wrap="square" lIns="91440" tIns="45720" rIns="91440" bIns="45720" numCol="1" anchor="t" anchorCtr="0" compatLnSpc="1">
            <a:prstTxWarp prst="textNoShape">
              <a:avLst/>
            </a:prstTxWarp>
          </a:bodyPr>
          <a:lstStyle/>
          <a:p>
            <a:pPr>
              <a:lnSpc>
                <a:spcPct val="130000"/>
              </a:lnSpc>
            </a:pPr>
            <a:r>
              <a:rPr lang="ru-RU" smtClean="0"/>
              <a:t>Управление продажами</a:t>
            </a:r>
            <a:br>
              <a:rPr lang="ru-RU" smtClean="0"/>
            </a:br>
            <a:r>
              <a:rPr lang="ru-RU" sz="2800" smtClean="0"/>
              <a:t/>
            </a:r>
            <a:br>
              <a:rPr lang="ru-RU" sz="2800" smtClean="0"/>
            </a:br>
            <a:r>
              <a:rPr lang="ru-RU" sz="2800" smtClean="0"/>
              <a:t>Лебединская Юлия Сергеевна,</a:t>
            </a:r>
            <a:br>
              <a:rPr lang="ru-RU" sz="2800" smtClean="0"/>
            </a:br>
            <a:r>
              <a:rPr lang="ru-RU" sz="2800" smtClean="0"/>
              <a:t>канд. экон. наук</a:t>
            </a:r>
            <a:br>
              <a:rPr lang="ru-RU" sz="2800" smtClean="0"/>
            </a:br>
            <a:r>
              <a:rPr lang="ru-RU" sz="2800" smtClean="0"/>
              <a:t/>
            </a:r>
            <a:br>
              <a:rPr lang="ru-RU" sz="2800" smtClean="0"/>
            </a:br>
            <a:r>
              <a:rPr lang="ru-RU" sz="2400" smtClean="0"/>
              <a:t>Тема 6: Выбор товара, источники поставок</a:t>
            </a:r>
            <a:br>
              <a:rPr lang="ru-RU" sz="2400" smtClean="0"/>
            </a:br>
            <a:endParaRPr lang="ru-RU" sz="2400" smtClean="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Заголовок 1"/>
          <p:cNvSpPr>
            <a:spLocks noGrp="1"/>
          </p:cNvSpPr>
          <p:nvPr>
            <p:ph type="ctrTitle"/>
          </p:nvPr>
        </p:nvSpPr>
        <p:spPr bwMode="auto">
          <a:xfrm>
            <a:off x="755650" y="30163"/>
            <a:ext cx="7772400" cy="1470025"/>
          </a:xfrm>
          <a:noFill/>
          <a:ln>
            <a:miter lim="800000"/>
            <a:headEnd/>
            <a:tailEnd/>
          </a:ln>
        </p:spPr>
        <p:txBody>
          <a:bodyPr vert="horz" wrap="square" lIns="91440" tIns="45720" rIns="91440" bIns="45720" numCol="1" anchor="t" anchorCtr="0" compatLnSpc="1">
            <a:prstTxWarp prst="textNoShape">
              <a:avLst/>
            </a:prstTxWarp>
          </a:bodyPr>
          <a:lstStyle/>
          <a:p>
            <a:r>
              <a:rPr lang="ru-RU" sz="4000" smtClean="0"/>
              <a:t>Тема 6:</a:t>
            </a:r>
            <a:br>
              <a:rPr lang="ru-RU" sz="4000" smtClean="0"/>
            </a:br>
            <a:r>
              <a:rPr lang="ru-RU" sz="4000" smtClean="0"/>
              <a:t>Выбор товара, источники поставок</a:t>
            </a:r>
          </a:p>
        </p:txBody>
      </p:sp>
      <p:sp>
        <p:nvSpPr>
          <p:cNvPr id="13314" name="Подзаголовок 2"/>
          <p:cNvSpPr>
            <a:spLocks noGrp="1"/>
          </p:cNvSpPr>
          <p:nvPr>
            <p:ph type="subTitle" idx="1"/>
          </p:nvPr>
        </p:nvSpPr>
        <p:spPr bwMode="auto">
          <a:xfrm>
            <a:off x="755650" y="1916113"/>
            <a:ext cx="7416800" cy="3960812"/>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ru-RU" sz="3600" smtClean="0"/>
              <a:t>Содержание:</a:t>
            </a:r>
          </a:p>
          <a:p>
            <a:pPr algn="l" eaLnBrk="1" hangingPunct="1">
              <a:lnSpc>
                <a:spcPct val="90000"/>
              </a:lnSpc>
            </a:pPr>
            <a:r>
              <a:rPr lang="ru-RU" sz="2800" smtClean="0"/>
              <a:t>6.1 Критерии выбора товара</a:t>
            </a:r>
          </a:p>
          <a:p>
            <a:pPr algn="l" eaLnBrk="1" hangingPunct="1">
              <a:lnSpc>
                <a:spcPct val="90000"/>
              </a:lnSpc>
            </a:pPr>
            <a:r>
              <a:rPr lang="ru-RU" sz="2800" smtClean="0"/>
              <a:t>6.2 Концепция нового товара</a:t>
            </a:r>
          </a:p>
          <a:p>
            <a:pPr algn="l" eaLnBrk="1" hangingPunct="1">
              <a:lnSpc>
                <a:spcPct val="90000"/>
              </a:lnSpc>
            </a:pPr>
            <a:r>
              <a:rPr lang="ru-RU" sz="2800" smtClean="0"/>
              <a:t>6.3 Стратегии продвижения товара на рынок</a:t>
            </a:r>
          </a:p>
          <a:p>
            <a:pPr algn="l" eaLnBrk="1" hangingPunct="1">
              <a:lnSpc>
                <a:spcPct val="90000"/>
              </a:lnSpc>
            </a:pPr>
            <a:r>
              <a:rPr lang="ru-RU" sz="2800" smtClean="0"/>
              <a:t>6.4 Стратегии обоснования выбора выгодного поставщика</a:t>
            </a:r>
          </a:p>
          <a:p>
            <a:pPr algn="l" eaLnBrk="1" hangingPunct="1">
              <a:lnSpc>
                <a:spcPct val="90000"/>
              </a:lnSpc>
            </a:pPr>
            <a:r>
              <a:rPr lang="ru-RU" sz="2800" smtClean="0"/>
              <a:t>6.5 Критерии выбора поставщика</a:t>
            </a:r>
          </a:p>
          <a:p>
            <a:pPr algn="l" eaLnBrk="1" hangingPunct="1">
              <a:lnSpc>
                <a:spcPct val="90000"/>
              </a:lnSpc>
            </a:pPr>
            <a:r>
              <a:rPr lang="ru-RU" sz="2800" smtClean="0"/>
              <a:t>6.6 Значение системы товародвижения</a:t>
            </a:r>
          </a:p>
        </p:txBody>
      </p:sp>
      <p:pic>
        <p:nvPicPr>
          <p:cNvPr id="5" name="Picture 2" descr="C:\Users\USER\Desktop\Новая папка\Презентация Flash\Стильные персонажи для ваших презентаций\Khalva\Khalva&amp;Izyum-02.png"/>
          <p:cNvPicPr>
            <a:picLocks noChangeAspect="1" noChangeArrowheads="1"/>
          </p:cNvPicPr>
          <p:nvPr/>
        </p:nvPicPr>
        <p:blipFill>
          <a:blip r:embed="rId3"/>
          <a:srcRect/>
          <a:stretch>
            <a:fillRect/>
          </a:stretch>
        </p:blipFill>
        <p:spPr bwMode="auto">
          <a:xfrm>
            <a:off x="7581900" y="2205038"/>
            <a:ext cx="1181100" cy="3125787"/>
          </a:xfrm>
          <a:prstGeom prst="rect">
            <a:avLst/>
          </a:prstGeom>
          <a:noFill/>
          <a:ln w="9525">
            <a:noFill/>
            <a:miter lim="800000"/>
            <a:headEnd/>
            <a:tailEnd/>
          </a:ln>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3"/>
                                        </p:tgtEl>
                                        <p:attrNameLst>
                                          <p:attrName>style.visibility</p:attrName>
                                        </p:attrNameLst>
                                      </p:cBhvr>
                                      <p:to>
                                        <p:strVal val="visible"/>
                                      </p:to>
                                    </p:set>
                                    <p:anim calcmode="lin" valueType="num">
                                      <p:cBhvr additive="base">
                                        <p:cTn id="7" dur="1000" fill="hold"/>
                                        <p:tgtEl>
                                          <p:spTgt spid="13313"/>
                                        </p:tgtEl>
                                        <p:attrNameLst>
                                          <p:attrName>ppt_x</p:attrName>
                                        </p:attrNameLst>
                                      </p:cBhvr>
                                      <p:tavLst>
                                        <p:tav tm="0">
                                          <p:val>
                                            <p:strVal val="0-#ppt_w/2"/>
                                          </p:val>
                                        </p:tav>
                                        <p:tav tm="100000">
                                          <p:val>
                                            <p:strVal val="#ppt_x"/>
                                          </p:val>
                                        </p:tav>
                                      </p:tavLst>
                                    </p:anim>
                                    <p:anim calcmode="lin" valueType="num">
                                      <p:cBhvr additive="base">
                                        <p:cTn id="8" dur="1000" fill="hold"/>
                                        <p:tgtEl>
                                          <p:spTgt spid="133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3314">
                                            <p:txEl>
                                              <p:pRg st="0" end="0"/>
                                            </p:txEl>
                                          </p:spTgt>
                                        </p:tgtEl>
                                        <p:attrNameLst>
                                          <p:attrName>style.visibility</p:attrName>
                                        </p:attrNameLst>
                                      </p:cBhvr>
                                      <p:to>
                                        <p:strVal val="visible"/>
                                      </p:to>
                                    </p:set>
                                    <p:anim calcmode="lin" valueType="num">
                                      <p:cBhvr additive="base">
                                        <p:cTn id="13" dur="1000" fill="hold"/>
                                        <p:tgtEl>
                                          <p:spTgt spid="13314">
                                            <p:txEl>
                                              <p:pRg st="0" end="0"/>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133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314">
                                            <p:txEl>
                                              <p:pRg st="1" end="1"/>
                                            </p:txEl>
                                          </p:spTgt>
                                        </p:tgtEl>
                                        <p:attrNameLst>
                                          <p:attrName>style.visibility</p:attrName>
                                        </p:attrNameLst>
                                      </p:cBhvr>
                                      <p:to>
                                        <p:strVal val="visible"/>
                                      </p:to>
                                    </p:set>
                                    <p:anim calcmode="lin" valueType="num">
                                      <p:cBhvr additive="base">
                                        <p:cTn id="19" dur="1000" fill="hold"/>
                                        <p:tgtEl>
                                          <p:spTgt spid="13314">
                                            <p:txEl>
                                              <p:pRg st="1" end="1"/>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133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3314">
                                            <p:txEl>
                                              <p:pRg st="2" end="2"/>
                                            </p:txEl>
                                          </p:spTgt>
                                        </p:tgtEl>
                                        <p:attrNameLst>
                                          <p:attrName>style.visibility</p:attrName>
                                        </p:attrNameLst>
                                      </p:cBhvr>
                                      <p:to>
                                        <p:strVal val="visible"/>
                                      </p:to>
                                    </p:set>
                                    <p:anim calcmode="lin" valueType="num">
                                      <p:cBhvr additive="base">
                                        <p:cTn id="25" dur="1000" fill="hold"/>
                                        <p:tgtEl>
                                          <p:spTgt spid="13314">
                                            <p:txEl>
                                              <p:pRg st="2" end="2"/>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1331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3314">
                                            <p:txEl>
                                              <p:pRg st="3" end="3"/>
                                            </p:txEl>
                                          </p:spTgt>
                                        </p:tgtEl>
                                        <p:attrNameLst>
                                          <p:attrName>style.visibility</p:attrName>
                                        </p:attrNameLst>
                                      </p:cBhvr>
                                      <p:to>
                                        <p:strVal val="visible"/>
                                      </p:to>
                                    </p:set>
                                    <p:anim calcmode="lin" valueType="num">
                                      <p:cBhvr additive="base">
                                        <p:cTn id="31" dur="1000" fill="hold"/>
                                        <p:tgtEl>
                                          <p:spTgt spid="13314">
                                            <p:txEl>
                                              <p:pRg st="3" end="3"/>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1331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314">
                                            <p:txEl>
                                              <p:pRg st="4" end="4"/>
                                            </p:txEl>
                                          </p:spTgt>
                                        </p:tgtEl>
                                        <p:attrNameLst>
                                          <p:attrName>style.visibility</p:attrName>
                                        </p:attrNameLst>
                                      </p:cBhvr>
                                      <p:to>
                                        <p:strVal val="visible"/>
                                      </p:to>
                                    </p:set>
                                    <p:anim calcmode="lin" valueType="num">
                                      <p:cBhvr additive="base">
                                        <p:cTn id="37" dur="1000" fill="hold"/>
                                        <p:tgtEl>
                                          <p:spTgt spid="13314">
                                            <p:txEl>
                                              <p:pRg st="4" end="4"/>
                                            </p:txEl>
                                          </p:spTgt>
                                        </p:tgtEl>
                                        <p:attrNameLst>
                                          <p:attrName>ppt_x</p:attrName>
                                        </p:attrNameLst>
                                      </p:cBhvr>
                                      <p:tavLst>
                                        <p:tav tm="0">
                                          <p:val>
                                            <p:strVal val="1+#ppt_w/2"/>
                                          </p:val>
                                        </p:tav>
                                        <p:tav tm="100000">
                                          <p:val>
                                            <p:strVal val="#ppt_x"/>
                                          </p:val>
                                        </p:tav>
                                      </p:tavLst>
                                    </p:anim>
                                    <p:anim calcmode="lin" valueType="num">
                                      <p:cBhvr additive="base">
                                        <p:cTn id="38" dur="1000" fill="hold"/>
                                        <p:tgtEl>
                                          <p:spTgt spid="1331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3314">
                                            <p:txEl>
                                              <p:pRg st="5" end="5"/>
                                            </p:txEl>
                                          </p:spTgt>
                                        </p:tgtEl>
                                        <p:attrNameLst>
                                          <p:attrName>style.visibility</p:attrName>
                                        </p:attrNameLst>
                                      </p:cBhvr>
                                      <p:to>
                                        <p:strVal val="visible"/>
                                      </p:to>
                                    </p:set>
                                    <p:anim calcmode="lin" valueType="num">
                                      <p:cBhvr additive="base">
                                        <p:cTn id="43" dur="1000" fill="hold"/>
                                        <p:tgtEl>
                                          <p:spTgt spid="13314">
                                            <p:txEl>
                                              <p:pRg st="5" end="5"/>
                                            </p:txEl>
                                          </p:spTgt>
                                        </p:tgtEl>
                                        <p:attrNameLst>
                                          <p:attrName>ppt_x</p:attrName>
                                        </p:attrNameLst>
                                      </p:cBhvr>
                                      <p:tavLst>
                                        <p:tav tm="0">
                                          <p:val>
                                            <p:strVal val="1+#ppt_w/2"/>
                                          </p:val>
                                        </p:tav>
                                        <p:tav tm="100000">
                                          <p:val>
                                            <p:strVal val="#ppt_x"/>
                                          </p:val>
                                        </p:tav>
                                      </p:tavLst>
                                    </p:anim>
                                    <p:anim calcmode="lin" valueType="num">
                                      <p:cBhvr additive="base">
                                        <p:cTn id="44" dur="1000" fill="hold"/>
                                        <p:tgtEl>
                                          <p:spTgt spid="1331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3314">
                                            <p:txEl>
                                              <p:pRg st="6" end="6"/>
                                            </p:txEl>
                                          </p:spTgt>
                                        </p:tgtEl>
                                        <p:attrNameLst>
                                          <p:attrName>style.visibility</p:attrName>
                                        </p:attrNameLst>
                                      </p:cBhvr>
                                      <p:to>
                                        <p:strVal val="visible"/>
                                      </p:to>
                                    </p:set>
                                    <p:anim calcmode="lin" valueType="num">
                                      <p:cBhvr additive="base">
                                        <p:cTn id="49" dur="1000" fill="hold"/>
                                        <p:tgtEl>
                                          <p:spTgt spid="13314">
                                            <p:txEl>
                                              <p:pRg st="6" end="6"/>
                                            </p:txEl>
                                          </p:spTgt>
                                        </p:tgtEl>
                                        <p:attrNameLst>
                                          <p:attrName>ppt_x</p:attrName>
                                        </p:attrNameLst>
                                      </p:cBhvr>
                                      <p:tavLst>
                                        <p:tav tm="0">
                                          <p:val>
                                            <p:strVal val="1+#ppt_w/2"/>
                                          </p:val>
                                        </p:tav>
                                        <p:tav tm="100000">
                                          <p:val>
                                            <p:strVal val="#ppt_x"/>
                                          </p:val>
                                        </p:tav>
                                      </p:tavLst>
                                    </p:anim>
                                    <p:anim calcmode="lin" valueType="num">
                                      <p:cBhvr additive="base">
                                        <p:cTn id="50" dur="1000" fill="hold"/>
                                        <p:tgtEl>
                                          <p:spTgt spid="1331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blinds(horizontal)">
                                      <p:cBhvr>
                                        <p:cTn id="5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 grpId="0" animBg="1"/>
      <p:bldP spid="133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Заголовок 1"/>
          <p:cNvSpPr>
            <a:spLocks noGrp="1"/>
          </p:cNvSpPr>
          <p:nvPr>
            <p:ph type="title" idx="4294967295"/>
          </p:nvPr>
        </p:nvSpPr>
        <p:spPr bwMode="auto">
          <a:xfrm>
            <a:off x="539750" y="404813"/>
            <a:ext cx="7797800" cy="1152525"/>
          </a:xfrm>
          <a:prstGeom prst="rect">
            <a:avLst/>
          </a:prstGeom>
          <a:noFill/>
          <a:ln>
            <a:miter lim="800000"/>
            <a:headEnd/>
            <a:tailEnd/>
          </a:ln>
        </p:spPr>
        <p:txBody>
          <a:bodyPr/>
          <a:lstStyle/>
          <a:p>
            <a:pPr eaLnBrk="1" hangingPunct="1"/>
            <a:r>
              <a:rPr lang="ru-RU" sz="4000" smtClean="0"/>
              <a:t>6.1 Критерии выбора товара</a:t>
            </a:r>
          </a:p>
        </p:txBody>
      </p:sp>
      <p:sp>
        <p:nvSpPr>
          <p:cNvPr id="14338" name="Содержимое 2"/>
          <p:cNvSpPr>
            <a:spLocks noGrp="1"/>
          </p:cNvSpPr>
          <p:nvPr>
            <p:ph idx="4294967295"/>
          </p:nvPr>
        </p:nvSpPr>
        <p:spPr bwMode="auto">
          <a:xfrm>
            <a:off x="251520" y="1196752"/>
            <a:ext cx="8784975" cy="4568825"/>
          </a:xfrm>
          <a:prstGeom prst="rect">
            <a:avLst/>
          </a:prstGeom>
          <a:ln>
            <a:miter lim="800000"/>
            <a:headEnd/>
            <a:tailEnd/>
          </a:ln>
          <a:scene3d>
            <a:camera prst="orthographicFront">
              <a:rot lat="0" lon="0" rev="0"/>
            </a:camera>
            <a:lightRig rig="balanced" dir="t">
              <a:rot lat="0" lon="0" rev="8700000"/>
            </a:lightRig>
          </a:scene3d>
          <a:sp3d>
            <a:bevelT w="190500" h="38100"/>
          </a:sp3d>
        </p:spPr>
        <p:txBody>
          <a:bodyPr/>
          <a:lstStyle/>
          <a:p>
            <a:pPr marL="609600" indent="-609600">
              <a:buFontTx/>
              <a:buNone/>
            </a:pPr>
            <a:r>
              <a:rPr lang="ru-RU" sz="2800" u="sng" smtClean="0">
                <a:cs typeface="Arial" charset="0"/>
                <a:hlinkClick r:id="rId3" tooltip="Предпринимательская деятельность"/>
              </a:rPr>
              <a:t>Построение системы менеджмента управления продуктом в соответствии с клиентоориентированными стратегиями осуществляется на базе маркетингового подхода, основной целью которого является ориентация компании на потребителя, его потребности. </a:t>
            </a:r>
            <a:r>
              <a:rPr lang="ru-RU" sz="2800" b="1" u="sng" smtClean="0">
                <a:cs typeface="Arial" charset="0"/>
                <a:hlinkClick r:id="rId3" tooltip="Предпринимательская деятельность"/>
              </a:rPr>
              <a:t>Для этого используются следующие принципы</a:t>
            </a:r>
            <a:r>
              <a:rPr lang="ru-RU" sz="2800" u="sng" smtClean="0">
                <a:cs typeface="Arial" charset="0"/>
                <a:hlinkClick r:id="rId3" tooltip="Предпринимательская деятельность"/>
              </a:rPr>
              <a:t>:</a:t>
            </a:r>
          </a:p>
        </p:txBody>
      </p:sp>
      <p:pic>
        <p:nvPicPr>
          <p:cNvPr id="18437" name="Рисунок 1"/>
          <p:cNvPicPr>
            <a:picLocks noChangeAspect="1"/>
          </p:cNvPicPr>
          <p:nvPr/>
        </p:nvPicPr>
        <p:blipFill>
          <a:blip r:embed="rId4"/>
          <a:srcRect/>
          <a:stretch>
            <a:fillRect/>
          </a:stretch>
        </p:blipFill>
        <p:spPr bwMode="auto">
          <a:xfrm>
            <a:off x="2195513" y="4833938"/>
            <a:ext cx="4176712" cy="1720850"/>
          </a:xfrm>
          <a:prstGeom prst="rect">
            <a:avLst/>
          </a:prstGeom>
          <a:noFill/>
          <a:ln w="9525">
            <a:noFill/>
            <a:miter lim="800000"/>
            <a:headEnd/>
            <a:tailEnd/>
          </a:ln>
        </p:spPr>
      </p:pic>
    </p:spTree>
  </p:cSld>
  <p:clrMapOvr>
    <a:masterClrMapping/>
  </p:clrMapOvr>
  <p:transition spd="med">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1000" fill="hold"/>
                                        <p:tgtEl>
                                          <p:spTgt spid="14337"/>
                                        </p:tgtEl>
                                        <p:attrNameLst>
                                          <p:attrName>ppt_x</p:attrName>
                                        </p:attrNameLst>
                                      </p:cBhvr>
                                      <p:tavLst>
                                        <p:tav tm="0">
                                          <p:val>
                                            <p:strVal val="#ppt_x"/>
                                          </p:val>
                                        </p:tav>
                                        <p:tav tm="100000">
                                          <p:val>
                                            <p:strVal val="#ppt_x"/>
                                          </p:val>
                                        </p:tav>
                                      </p:tavLst>
                                    </p:anim>
                                    <p:anim calcmode="lin" valueType="num">
                                      <p:cBhvr additive="base">
                                        <p:cTn id="8" dur="1000" fill="hold"/>
                                        <p:tgtEl>
                                          <p:spTgt spid="143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Прямоугольник 1"/>
          <p:cNvSpPr>
            <a:spLocks noChangeArrowheads="1"/>
          </p:cNvSpPr>
          <p:nvPr/>
        </p:nvSpPr>
        <p:spPr bwMode="auto">
          <a:xfrm>
            <a:off x="395288" y="260350"/>
            <a:ext cx="8064500" cy="5883275"/>
          </a:xfrm>
          <a:prstGeom prst="rect">
            <a:avLst/>
          </a:prstGeom>
          <a:noFill/>
          <a:ln w="9525">
            <a:noFill/>
            <a:miter lim="800000"/>
            <a:headEnd/>
            <a:tailEnd/>
          </a:ln>
        </p:spPr>
        <p:txBody>
          <a:bodyPr>
            <a:spAutoFit/>
          </a:bodyPr>
          <a:lstStyle/>
          <a:p>
            <a:r>
              <a:rPr lang="ru-RU" sz="2000"/>
              <a:t>1) повышение качества продукции в соответствии с нуждами и потребностями потребителей;</a:t>
            </a:r>
          </a:p>
          <a:p>
            <a:r>
              <a:rPr lang="ru-RU" sz="2000"/>
              <a:t>2)  улучшение качества обслуживания за счет экономии материальных, временных и информационных ресурсов потребителей;</a:t>
            </a:r>
          </a:p>
          <a:p>
            <a:r>
              <a:rPr lang="ru-RU" sz="2000"/>
              <a:t>3) экономия собственных ресурсов компании за счет использования современных систем менеджмента, а также информационных технологий.</a:t>
            </a:r>
          </a:p>
          <a:p>
            <a:r>
              <a:rPr lang="ru-RU" sz="2000" u="sng"/>
              <a:t>Вследствие этого стратегия управления отношениями с потребителями способствует повышению объемов продаж и снижению затрат на маркетинговую (сбытовую) деятельность </a:t>
            </a:r>
            <a:r>
              <a:rPr lang="ru-RU" sz="2000" b="1" u="sng"/>
              <a:t>за счет:</a:t>
            </a:r>
          </a:p>
          <a:p>
            <a:r>
              <a:rPr lang="ru-RU" sz="2000"/>
              <a:t>1) эффективного решения задач привлечения и удержания прибыльных потребителей;</a:t>
            </a:r>
          </a:p>
          <a:p>
            <a:r>
              <a:rPr lang="ru-RU" sz="2000"/>
              <a:t>2) поиска новых форм продаж и управления каналами продаж;</a:t>
            </a:r>
          </a:p>
          <a:p>
            <a:r>
              <a:rPr lang="ru-RU" sz="2000"/>
              <a:t>эффективного и долговременного взаимодействия с потребителями при помощи удовлетворения не только их запросов, но и создания новых потребительских ценностей (обеспечение максимальной лояльности потребителей).</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noChangeArrowheads="1"/>
          </p:cNvPicPr>
          <p:nvPr/>
        </p:nvPicPr>
        <p:blipFill>
          <a:blip r:embed="rId2"/>
          <a:srcRect/>
          <a:stretch>
            <a:fillRect/>
          </a:stretch>
        </p:blipFill>
        <p:spPr bwMode="auto">
          <a:xfrm>
            <a:off x="971550" y="620713"/>
            <a:ext cx="7191375" cy="4608512"/>
          </a:xfrm>
          <a:prstGeom prst="rect">
            <a:avLst/>
          </a:prstGeom>
          <a:noFill/>
          <a:ln w="9525">
            <a:noFill/>
            <a:miter lim="800000"/>
            <a:headEnd/>
            <a:tailEnd/>
          </a:ln>
        </p:spPr>
      </p:pic>
      <p:sp>
        <p:nvSpPr>
          <p:cNvPr id="22530" name="Прямоугольник 1"/>
          <p:cNvSpPr>
            <a:spLocks noChangeArrowheads="1"/>
          </p:cNvSpPr>
          <p:nvPr/>
        </p:nvSpPr>
        <p:spPr bwMode="auto">
          <a:xfrm>
            <a:off x="2843213" y="5661025"/>
            <a:ext cx="3689350" cy="369888"/>
          </a:xfrm>
          <a:prstGeom prst="rect">
            <a:avLst/>
          </a:prstGeom>
          <a:noFill/>
          <a:ln w="9525">
            <a:noFill/>
            <a:miter lim="800000"/>
            <a:headEnd/>
            <a:tailEnd/>
          </a:ln>
        </p:spPr>
        <p:txBody>
          <a:bodyPr wrap="none">
            <a:spAutoFit/>
          </a:bodyPr>
          <a:lstStyle/>
          <a:p>
            <a:r>
              <a:rPr lang="ru-RU" u="sng"/>
              <a:t>РИС. 6.1. Составляющие товара</a:t>
            </a:r>
          </a:p>
        </p:txBody>
      </p:sp>
      <p:pic>
        <p:nvPicPr>
          <p:cNvPr id="4" name="Picture 2" descr="C:\Users\USER\Desktop\Новая папка\Презентация Flash\Стильные персонажи для ваших презентаций\Khalva\Khalva&amp;Izyum-02.png"/>
          <p:cNvPicPr>
            <a:picLocks noChangeAspect="1" noChangeArrowheads="1"/>
          </p:cNvPicPr>
          <p:nvPr/>
        </p:nvPicPr>
        <p:blipFill>
          <a:blip r:embed="rId3"/>
          <a:srcRect/>
          <a:stretch>
            <a:fillRect/>
          </a:stretch>
        </p:blipFill>
        <p:spPr bwMode="auto">
          <a:xfrm>
            <a:off x="179388" y="4365625"/>
            <a:ext cx="1319212" cy="23479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Прямоугольник 1"/>
          <p:cNvSpPr>
            <a:spLocks noChangeArrowheads="1"/>
          </p:cNvSpPr>
          <p:nvPr/>
        </p:nvSpPr>
        <p:spPr bwMode="auto">
          <a:xfrm>
            <a:off x="684213" y="981075"/>
            <a:ext cx="7991475" cy="4838700"/>
          </a:xfrm>
          <a:prstGeom prst="rect">
            <a:avLst/>
          </a:prstGeom>
          <a:noFill/>
          <a:ln w="9525">
            <a:noFill/>
            <a:miter lim="800000"/>
            <a:headEnd/>
            <a:tailEnd/>
          </a:ln>
        </p:spPr>
        <p:txBody>
          <a:bodyPr>
            <a:spAutoFit/>
          </a:bodyPr>
          <a:lstStyle/>
          <a:p>
            <a:r>
              <a:rPr lang="ru-RU" sz="2400" b="1"/>
              <a:t>По степени управляемости составляющие продукта могут быть ранжированы по следующим критериям:</a:t>
            </a:r>
          </a:p>
          <a:p>
            <a:r>
              <a:rPr lang="ru-RU" sz="2400"/>
              <a:t>•</a:t>
            </a:r>
            <a:r>
              <a:rPr lang="ru-RU" sz="2400" i="1"/>
              <a:t>максимальная простота и мобильность в управлении</a:t>
            </a:r>
            <a:r>
              <a:rPr lang="ru-RU" sz="2400"/>
              <a:t> — уникальный дизайн, технология продвижения;</a:t>
            </a:r>
          </a:p>
          <a:p>
            <a:r>
              <a:rPr lang="ru-RU" sz="2400"/>
              <a:t>•</a:t>
            </a:r>
            <a:r>
              <a:rPr lang="ru-RU" sz="2400" i="1"/>
              <a:t>средняя простота и мобильность в управлении</a:t>
            </a:r>
            <a:r>
              <a:rPr lang="ru-RU" sz="2400"/>
              <a:t> — технология продаж, технология обслуживания и послепродажного обслуживания, технология удержания клиентов и обратной связи с ними;</a:t>
            </a:r>
          </a:p>
          <a:p>
            <a:r>
              <a:rPr lang="ru-RU" sz="2400" i="1"/>
              <a:t>•«наполнитель» продукта</a:t>
            </a:r>
            <a:r>
              <a:rPr lang="ru-RU" sz="2400"/>
              <a:t> характеризуется низкой мобильностью в управлении и является стабильной составляющей продукта.</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Прямоугольник 3"/>
          <p:cNvSpPr>
            <a:spLocks noChangeArrowheads="1"/>
          </p:cNvSpPr>
          <p:nvPr/>
        </p:nvSpPr>
        <p:spPr bwMode="auto">
          <a:xfrm>
            <a:off x="468313" y="188913"/>
            <a:ext cx="7920037" cy="6767512"/>
          </a:xfrm>
          <a:prstGeom prst="rect">
            <a:avLst/>
          </a:prstGeom>
          <a:noFill/>
          <a:ln w="9525">
            <a:noFill/>
            <a:miter lim="800000"/>
            <a:headEnd/>
            <a:tailEnd/>
          </a:ln>
        </p:spPr>
        <p:txBody>
          <a:bodyPr>
            <a:spAutoFit/>
          </a:bodyPr>
          <a:lstStyle/>
          <a:p>
            <a:r>
              <a:rPr lang="ru-RU" sz="2000" b="1"/>
              <a:t>В процессе управляемого воздействия, которое определяется подсистемой продвижения, потребитель может проходить через следующие этапы (управляемая эволюция потребителя).</a:t>
            </a:r>
          </a:p>
          <a:p>
            <a:r>
              <a:rPr lang="ru-RU"/>
              <a:t> </a:t>
            </a:r>
            <a:r>
              <a:rPr lang="ru-RU" i="1" u="sng"/>
              <a:t>•</a:t>
            </a:r>
            <a:r>
              <a:rPr lang="ru-RU" sz="2000" i="1"/>
              <a:t>побуждение к первой покупке и ее осуществление —</a:t>
            </a:r>
            <a:r>
              <a:rPr lang="ru-RU" sz="2000" u="sng"/>
              <a:t> </a:t>
            </a:r>
            <a:r>
              <a:rPr lang="ru-RU" sz="2000"/>
              <a:t>продвижение продукта (как результат реализации технологии продвижения продукта), уникальный дизайн продукта, потребительские свойства товара, физико-механические характеристики товара и его компонентов, обслуживание при осуществлении продаж (как результат реализации технологий продаж продукта и обслуживания), цена продажи продукта;</a:t>
            </a:r>
          </a:p>
          <a:p>
            <a:r>
              <a:rPr lang="ru-RU" sz="2000"/>
              <a:t>•</a:t>
            </a:r>
            <a:r>
              <a:rPr lang="ru-RU" sz="2000" i="1"/>
              <a:t>побуждение к повторным покупкам и их осуществление</a:t>
            </a:r>
            <a:r>
              <a:rPr lang="ru-RU" sz="2000"/>
              <a:t> — соответствие фактических эксплуатационных характеристик товара заявленным характеристикам (как результат реализации технологии производства и контроля качества товара и его компонентов), послепродажное обслуживание и обслуживание при повторных покупках (как результат реализации технологий повторных продаж продукта и послепродажного обслуживания);</a:t>
            </a:r>
          </a:p>
          <a:p>
            <a:r>
              <a:rPr lang="ru-RU" sz="2000"/>
              <a:t>•</a:t>
            </a:r>
            <a:r>
              <a:rPr lang="ru-RU" sz="2000" i="1"/>
              <a:t>побуждение к устойчивому (постоянному) партнерству</a:t>
            </a:r>
            <a:r>
              <a:rPr lang="ru-RU" sz="2000"/>
              <a:t> (как результат реализации подсистемы удержания клиентов и обратной связи с ними).</a:t>
            </a:r>
          </a:p>
          <a:p>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title"/>
          </p:nvPr>
        </p:nvSpPr>
        <p:spPr bwMode="auto">
          <a:xfrm>
            <a:off x="900113" y="260350"/>
            <a:ext cx="7797800" cy="129698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ru-RU" sz="4800" smtClean="0"/>
              <a:t>6.2 Концепция нового товара</a:t>
            </a:r>
          </a:p>
        </p:txBody>
      </p:sp>
      <p:sp>
        <p:nvSpPr>
          <p:cNvPr id="15362" name="Содержимое 2"/>
          <p:cNvSpPr>
            <a:spLocks noGrp="1"/>
          </p:cNvSpPr>
          <p:nvPr>
            <p:ph idx="1"/>
          </p:nvPr>
        </p:nvSpPr>
        <p:spPr bwMode="auto">
          <a:xfrm>
            <a:off x="179388" y="1844675"/>
            <a:ext cx="5567362" cy="4032250"/>
          </a:xfrm>
          <a:noFill/>
          <a:ln>
            <a:miter lim="800000"/>
            <a:headEnd/>
            <a:tailEnd/>
          </a:ln>
        </p:spPr>
        <p:txBody>
          <a:bodyPr vert="horz" wrap="square" lIns="91440" tIns="45720" rIns="91440" bIns="45720" numCol="1" anchor="t" anchorCtr="0" compatLnSpc="1">
            <a:prstTxWarp prst="textNoShape">
              <a:avLst/>
            </a:prstTxWarp>
          </a:bodyPr>
          <a:lstStyle/>
          <a:p>
            <a:pPr marL="609600" indent="-609600">
              <a:buFontTx/>
              <a:buNone/>
            </a:pPr>
            <a:r>
              <a:rPr lang="ru-RU" sz="2800" b="1" smtClean="0">
                <a:hlinkClick r:id="rId3" tooltip="Предпринимательская деятельность"/>
              </a:rPr>
              <a:t>Разработка концепции нового товара </a:t>
            </a:r>
            <a:r>
              <a:rPr lang="ru-RU" sz="2800" smtClean="0">
                <a:hlinkClick r:id="rId3" tooltip="Предпринимательская деятельность"/>
              </a:rPr>
              <a:t>— </a:t>
            </a:r>
            <a:r>
              <a:rPr lang="ru-RU" sz="2800" u="sng" smtClean="0">
                <a:hlinkClick r:id="rId3" tooltip="Предпринимательская деятельность"/>
              </a:rPr>
              <a:t>это система базисных представлений предприятия-изготовителя о создаваемом товаре, его рыночных возможностях (потребностях, свойствах, жизненном цикле, внешних факторах, определяющих успех и неудачу).</a:t>
            </a:r>
            <a:r>
              <a:rPr lang="ru-RU" sz="2800" smtClean="0">
                <a:hlinkClick r:id="rId3" tooltip="Предпринимательская деятельность"/>
              </a:rPr>
              <a:t> </a:t>
            </a:r>
          </a:p>
        </p:txBody>
      </p:sp>
      <p:pic>
        <p:nvPicPr>
          <p:cNvPr id="25603" name="Рисунок 1"/>
          <p:cNvPicPr>
            <a:picLocks noChangeAspect="1"/>
          </p:cNvPicPr>
          <p:nvPr/>
        </p:nvPicPr>
        <p:blipFill>
          <a:blip r:embed="rId4"/>
          <a:srcRect/>
          <a:stretch>
            <a:fillRect/>
          </a:stretch>
        </p:blipFill>
        <p:spPr bwMode="auto">
          <a:xfrm>
            <a:off x="5940425" y="2565400"/>
            <a:ext cx="2917825" cy="3171825"/>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1"/>
                                        </p:tgtEl>
                                        <p:attrNameLst>
                                          <p:attrName>style.visibility</p:attrName>
                                        </p:attrNameLst>
                                      </p:cBhvr>
                                      <p:to>
                                        <p:strVal val="visible"/>
                                      </p:to>
                                    </p:set>
                                    <p:anim calcmode="lin" valueType="num">
                                      <p:cBhvr additive="base">
                                        <p:cTn id="7" dur="500" fill="hold"/>
                                        <p:tgtEl>
                                          <p:spTgt spid="15361"/>
                                        </p:tgtEl>
                                        <p:attrNameLst>
                                          <p:attrName>ppt_x</p:attrName>
                                        </p:attrNameLst>
                                      </p:cBhvr>
                                      <p:tavLst>
                                        <p:tav tm="0">
                                          <p:val>
                                            <p:strVal val="#ppt_x"/>
                                          </p:val>
                                        </p:tav>
                                        <p:tav tm="100000">
                                          <p:val>
                                            <p:strVal val="#ppt_x"/>
                                          </p:val>
                                        </p:tav>
                                      </p:tavLst>
                                    </p:anim>
                                    <p:anim calcmode="lin" valueType="num">
                                      <p:cBhvr additive="base">
                                        <p:cTn id="8" dur="500" fill="hold"/>
                                        <p:tgtEl>
                                          <p:spTgt spid="153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5362">
                                            <p:bg/>
                                          </p:spTgt>
                                        </p:tgtEl>
                                        <p:attrNameLst>
                                          <p:attrName>style.visibility</p:attrName>
                                        </p:attrNameLst>
                                      </p:cBhvr>
                                      <p:to>
                                        <p:strVal val="visible"/>
                                      </p:to>
                                    </p:set>
                                    <p:animEffect transition="in" filter="fade">
                                      <p:cBhvr>
                                        <p:cTn id="13" dur="1000"/>
                                        <p:tgtEl>
                                          <p:spTgt spid="15362">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1" nodeType="clickEffect">
                                  <p:stCondLst>
                                    <p:cond delay="0"/>
                                  </p:stCondLst>
                                  <p:childTnLst>
                                    <p:set>
                                      <p:cBhvr>
                                        <p:cTn id="17" dur="1" fill="hold">
                                          <p:stCondLst>
                                            <p:cond delay="0"/>
                                          </p:stCondLst>
                                        </p:cTn>
                                        <p:tgtEl>
                                          <p:spTgt spid="15362">
                                            <p:txEl>
                                              <p:pRg st="0" end="0"/>
                                            </p:txEl>
                                          </p:spTgt>
                                        </p:tgtEl>
                                        <p:attrNameLst>
                                          <p:attrName>style.visibility</p:attrName>
                                        </p:attrNameLst>
                                      </p:cBhvr>
                                      <p:to>
                                        <p:strVal val="visible"/>
                                      </p:to>
                                    </p:set>
                                    <p:animEffect transition="in" filter="fade">
                                      <p:cBhvr>
                                        <p:cTn id="18" dur="1000"/>
                                        <p:tgtEl>
                                          <p:spTgt spid="153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animBg="1"/>
      <p:bldP spid="15362" grpI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750" y="765175"/>
            <a:ext cx="8229600" cy="4525963"/>
          </a:xfrm>
        </p:spPr>
        <p:txBody>
          <a:bodyPr vert="horz" wrap="square" lIns="91440" tIns="45720" rIns="91440" bIns="45720" numCol="1" anchor="t" anchorCtr="0" compatLnSpc="1">
            <a:prstTxWarp prst="textNoShape">
              <a:avLst/>
            </a:prstTxWarp>
          </a:bodyPr>
          <a:lstStyle/>
          <a:p>
            <a:pPr marL="0" indent="0">
              <a:buFontTx/>
              <a:buNone/>
            </a:pPr>
            <a:r>
              <a:rPr lang="ru-RU" sz="2400" u="sng" smtClean="0"/>
              <a:t>Можно выделить три подхода к определению нового товара. </a:t>
            </a:r>
            <a:r>
              <a:rPr lang="ru-RU" sz="2400" b="1" u="sng" smtClean="0"/>
              <a:t>К новым товарам относят</a:t>
            </a:r>
            <a:r>
              <a:rPr lang="ru-RU" sz="2400" u="sng" smtClean="0"/>
              <a:t>:</a:t>
            </a:r>
          </a:p>
          <a:p>
            <a:pPr marL="0" indent="0"/>
            <a:r>
              <a:rPr lang="ru-RU" sz="2400" smtClean="0"/>
              <a:t>любой вновь выпущенный товар, т.е. критерием новизны является время его освоения и производства;</a:t>
            </a:r>
          </a:p>
          <a:p>
            <a:pPr marL="0" indent="0"/>
            <a:r>
              <a:rPr lang="ru-RU" sz="2400" smtClean="0"/>
              <a:t>товар, который удовлетворяет ранее неизвестные потребности;</a:t>
            </a:r>
          </a:p>
          <a:p>
            <a:pPr marL="0" indent="0"/>
            <a:r>
              <a:rPr lang="ru-RU" sz="2400" smtClean="0"/>
              <a:t>товар, обладающий совокупностью критериев, например: изменение внешнего оформления при соблюдении существующих потребительских свойств; частичные или принципиальные изменения потребительских свойств; появление товара, не имеющего аналогов</a:t>
            </a:r>
            <a:r>
              <a:rPr lang="ru-RU" sz="2400" b="1" smtClean="0"/>
              <a:t>.</a:t>
            </a:r>
          </a:p>
          <a:p>
            <a:pPr marL="0" indent="0"/>
            <a:endParaRPr lang="ru-RU" sz="16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p:cNvPicPr>
            <a:picLocks noChangeAspect="1" noChangeArrowheads="1"/>
          </p:cNvPicPr>
          <p:nvPr/>
        </p:nvPicPr>
        <p:blipFill>
          <a:blip r:embed="rId2"/>
          <a:srcRect/>
          <a:stretch>
            <a:fillRect/>
          </a:stretch>
        </p:blipFill>
        <p:spPr bwMode="auto">
          <a:xfrm>
            <a:off x="900113" y="549275"/>
            <a:ext cx="7356475" cy="4824413"/>
          </a:xfrm>
          <a:prstGeom prst="rect">
            <a:avLst/>
          </a:prstGeom>
          <a:noFill/>
          <a:ln w="9525">
            <a:noFill/>
            <a:miter lim="800000"/>
            <a:headEnd/>
            <a:tailEnd/>
          </a:ln>
        </p:spPr>
      </p:pic>
      <p:sp>
        <p:nvSpPr>
          <p:cNvPr id="28674" name="Прямоугольник 3"/>
          <p:cNvSpPr>
            <a:spLocks noChangeArrowheads="1"/>
          </p:cNvSpPr>
          <p:nvPr/>
        </p:nvSpPr>
        <p:spPr bwMode="auto">
          <a:xfrm>
            <a:off x="1692275" y="5589588"/>
            <a:ext cx="7200900" cy="368300"/>
          </a:xfrm>
          <a:prstGeom prst="rect">
            <a:avLst/>
          </a:prstGeom>
          <a:noFill/>
          <a:ln w="9525">
            <a:noFill/>
            <a:miter lim="800000"/>
            <a:headEnd/>
            <a:tailEnd/>
          </a:ln>
        </p:spPr>
        <p:txBody>
          <a:bodyPr>
            <a:spAutoFit/>
          </a:bodyPr>
          <a:lstStyle/>
          <a:p>
            <a:r>
              <a:rPr lang="ru-RU"/>
              <a:t>Рис. 6.2. Маркетинговая разработка нового продукта</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Прямоугольник 3"/>
          <p:cNvSpPr>
            <a:spLocks noChangeArrowheads="1"/>
          </p:cNvSpPr>
          <p:nvPr/>
        </p:nvSpPr>
        <p:spPr bwMode="auto">
          <a:xfrm>
            <a:off x="1116013" y="476250"/>
            <a:ext cx="7127875" cy="5568950"/>
          </a:xfrm>
          <a:prstGeom prst="rect">
            <a:avLst/>
          </a:prstGeom>
          <a:noFill/>
          <a:ln w="9525">
            <a:noFill/>
            <a:miter lim="800000"/>
            <a:headEnd/>
            <a:tailEnd/>
          </a:ln>
        </p:spPr>
        <p:txBody>
          <a:bodyPr>
            <a:spAutoFit/>
          </a:bodyPr>
          <a:lstStyle/>
          <a:p>
            <a:r>
              <a:rPr lang="ru-RU" sz="2400"/>
              <a:t>Выпуск нового товара всегда использует капитал, накопленный предыдущим товаром на пике его жизненного цикла. Внедрение на рынок нового товара—дело очень дорогое, связанное с капиталовложениями в исследования, развитие, новое оборудование и маркетинг. Как правило, когда товары приближаются к этапу зрелости, доходы начинают расти быстрее расходов. Это активное сальдо можно использовать для вложений в новые товары. В процветающих фирмах неуклонный рост обычно объясняется тем, что своевременно выпускается ряд новых товаров, и это позволяет сглаживать колебания циклов продаж и притока капитала.</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p:cNvSpPr>
          <p:nvPr>
            <p:ph type="title"/>
          </p:nvPr>
        </p:nvSpPr>
        <p:spPr bwMode="auto">
          <a:ln>
            <a:miter lim="800000"/>
            <a:headEnd/>
            <a:tailEnd/>
          </a:ln>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eaLnBrk="1" hangingPunct="1">
              <a:defRPr/>
            </a:pPr>
            <a:r>
              <a:rPr lang="ru-RU" sz="3600" dirty="0" smtClean="0"/>
              <a:t>6.3 Стратегии продвижения товара на рынок</a:t>
            </a:r>
            <a:r>
              <a:rPr lang="ru-RU" sz="3600" dirty="0" smtClean="0">
                <a:hlinkClick r:id="rId3" tooltip="Предпринимательская деятельность"/>
              </a:rPr>
              <a:t/>
            </a:r>
            <a:br>
              <a:rPr lang="ru-RU" sz="3600" dirty="0" smtClean="0">
                <a:hlinkClick r:id="rId3" tooltip="Предпринимательская деятельность"/>
              </a:rPr>
            </a:br>
            <a:endParaRPr lang="ru-RU" sz="4000" dirty="0" smtClean="0"/>
          </a:p>
        </p:txBody>
      </p:sp>
      <p:pic>
        <p:nvPicPr>
          <p:cNvPr id="4099" name="Picture 3" descr="C:\Users\USER\Desktop\Новая папка\Презентация Flash\Стильные персонажи для ваших презентаций\Khalva\Khalva&amp;Izyum-09.png"/>
          <p:cNvPicPr>
            <a:picLocks noChangeAspect="1" noChangeArrowheads="1"/>
          </p:cNvPicPr>
          <p:nvPr/>
        </p:nvPicPr>
        <p:blipFill>
          <a:blip r:embed="rId4"/>
          <a:srcRect/>
          <a:stretch>
            <a:fillRect/>
          </a:stretch>
        </p:blipFill>
        <p:spPr bwMode="auto">
          <a:xfrm>
            <a:off x="7896225" y="2574925"/>
            <a:ext cx="1147763" cy="2592388"/>
          </a:xfrm>
          <a:prstGeom prst="rect">
            <a:avLst/>
          </a:prstGeom>
          <a:noFill/>
          <a:ln w="9525">
            <a:noFill/>
            <a:miter lim="800000"/>
            <a:headEnd/>
            <a:tailEnd/>
          </a:ln>
        </p:spPr>
      </p:pic>
      <p:sp>
        <p:nvSpPr>
          <p:cNvPr id="30725" name="Объект 1"/>
          <p:cNvSpPr>
            <a:spLocks noGrp="1"/>
          </p:cNvSpPr>
          <p:nvPr>
            <p:ph idx="1"/>
          </p:nvPr>
        </p:nvSpPr>
        <p:spPr bwMode="auto">
          <a:xfrm>
            <a:off x="323850" y="1417638"/>
            <a:ext cx="8147050" cy="4565650"/>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smtClean="0"/>
              <a:t>Существуют две основные стратегии продвижения товара на рынок: </a:t>
            </a:r>
            <a:r>
              <a:rPr lang="ru-RU" sz="2400" b="1" u="sng" smtClean="0"/>
              <a:t>стратегия «проталкивания» (push) и стратегия «протягивания» (pull). </a:t>
            </a:r>
            <a:r>
              <a:rPr lang="ru-RU" sz="2400" smtClean="0"/>
              <a:t>Стратегия «проталкивания» предполагает «силовые» способы торговли, навязывание потребителю продукции за счет целенаправленного рекламного воздействия и мероприятий по стимулированию сбыта через посреднические звенья. При использовании данной стратегии продвижения товара рекламные усилия компании-производителя направлены, в первую очередь, на оптовиков и розничных торговцев. Для них разрабатываются специальные предложения, создается льготный режим закупки товара. </a:t>
            </a:r>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8433"/>
                                        </p:tgtEl>
                                        <p:attrNameLst>
                                          <p:attrName>style.visibility</p:attrName>
                                        </p:attrNameLst>
                                      </p:cBhvr>
                                      <p:to>
                                        <p:strVal val="visible"/>
                                      </p:to>
                                    </p:set>
                                    <p:anim calcmode="lin" valueType="num">
                                      <p:cBhvr additive="base">
                                        <p:cTn id="7" dur="500" fill="hold"/>
                                        <p:tgtEl>
                                          <p:spTgt spid="18433"/>
                                        </p:tgtEl>
                                        <p:attrNameLst>
                                          <p:attrName>ppt_x</p:attrName>
                                        </p:attrNameLst>
                                      </p:cBhvr>
                                      <p:tavLst>
                                        <p:tav tm="0">
                                          <p:val>
                                            <p:strVal val="#ppt_x"/>
                                          </p:val>
                                        </p:tav>
                                        <p:tav tm="100000">
                                          <p:val>
                                            <p:strVal val="#ppt_x"/>
                                          </p:val>
                                        </p:tav>
                                      </p:tavLst>
                                    </p:anim>
                                    <p:anim calcmode="lin" valueType="num">
                                      <p:cBhvr additive="base">
                                        <p:cTn id="8" dur="500" fill="hold"/>
                                        <p:tgtEl>
                                          <p:spTgt spid="1843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4099"/>
                                        </p:tgtEl>
                                        <p:attrNameLst>
                                          <p:attrName>style.visibility</p:attrName>
                                        </p:attrNameLst>
                                      </p:cBhvr>
                                      <p:to>
                                        <p:strVal val="visible"/>
                                      </p:to>
                                    </p:set>
                                    <p:animEffect transition="in" filter="wedge">
                                      <p:cBhvr>
                                        <p:cTn id="13"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ъект 2"/>
          <p:cNvSpPr>
            <a:spLocks noGrp="1"/>
          </p:cNvSpPr>
          <p:nvPr>
            <p:ph idx="1"/>
          </p:nvPr>
        </p:nvSpPr>
        <p:spPr bwMode="auto">
          <a:xfrm>
            <a:off x="468313" y="1773238"/>
            <a:ext cx="8229600" cy="4525962"/>
          </a:xfrm>
          <a:noFill/>
          <a:ln>
            <a:miter lim="800000"/>
            <a:headEnd/>
            <a:tailEnd/>
          </a:ln>
        </p:spPr>
        <p:txBody>
          <a:bodyPr vert="horz" wrap="square" lIns="91440" tIns="45720" rIns="91440" bIns="45720" numCol="1" anchor="t" anchorCtr="0" compatLnSpc="1">
            <a:prstTxWarp prst="textNoShape">
              <a:avLst/>
            </a:prstTxWarp>
          </a:bodyPr>
          <a:lstStyle/>
          <a:p>
            <a:r>
              <a:rPr lang="ru-RU" sz="2800" smtClean="0"/>
              <a:t>Необходимо отметить, что рекламная деятельность в рамках этой стратегии, отличается высокой стоимостью и узкой направленностью, так как в первую очередь предполагает работу с дилерами и агентами, что приводит к увеличению затрат на промышленную рекламу и, как следствие, снижению затрат на потребительскую рекламу.</a:t>
            </a:r>
          </a:p>
        </p:txBody>
      </p:sp>
      <p:pic>
        <p:nvPicPr>
          <p:cNvPr id="32770" name="Рисунок 1"/>
          <p:cNvPicPr>
            <a:picLocks noChangeAspect="1"/>
          </p:cNvPicPr>
          <p:nvPr/>
        </p:nvPicPr>
        <p:blipFill>
          <a:blip r:embed="rId2"/>
          <a:srcRect/>
          <a:stretch>
            <a:fillRect/>
          </a:stretch>
        </p:blipFill>
        <p:spPr bwMode="auto">
          <a:xfrm>
            <a:off x="4211638" y="187325"/>
            <a:ext cx="4321175" cy="1728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p:cNvPicPr>
            <a:picLocks noChangeAspect="1" noChangeArrowheads="1"/>
          </p:cNvPicPr>
          <p:nvPr/>
        </p:nvPicPr>
        <p:blipFill>
          <a:blip r:embed="rId2"/>
          <a:srcRect/>
          <a:stretch>
            <a:fillRect/>
          </a:stretch>
        </p:blipFill>
        <p:spPr bwMode="auto">
          <a:xfrm>
            <a:off x="755650" y="333375"/>
            <a:ext cx="7513638" cy="863600"/>
          </a:xfrm>
          <a:prstGeom prst="rect">
            <a:avLst/>
          </a:prstGeom>
          <a:noFill/>
          <a:ln w="9525">
            <a:noFill/>
            <a:miter lim="800000"/>
            <a:headEnd/>
            <a:tailEnd/>
          </a:ln>
        </p:spPr>
      </p:pic>
      <p:sp>
        <p:nvSpPr>
          <p:cNvPr id="33794" name="Прямоугольник 3"/>
          <p:cNvSpPr>
            <a:spLocks noChangeArrowheads="1"/>
          </p:cNvSpPr>
          <p:nvPr/>
        </p:nvSpPr>
        <p:spPr bwMode="auto">
          <a:xfrm>
            <a:off x="611188" y="1484313"/>
            <a:ext cx="8208962" cy="936625"/>
          </a:xfrm>
          <a:prstGeom prst="rect">
            <a:avLst/>
          </a:prstGeom>
          <a:noFill/>
          <a:ln w="9525">
            <a:noFill/>
            <a:miter lim="800000"/>
            <a:headEnd/>
            <a:tailEnd/>
          </a:ln>
        </p:spPr>
        <p:txBody>
          <a:bodyPr>
            <a:spAutoFit/>
          </a:bodyPr>
          <a:lstStyle/>
          <a:p>
            <a:r>
              <a:rPr lang="ru-RU"/>
              <a:t>Соответственно выстраивается обратная цепочка: розничный торговец заказывает товар у оптовика, а оптовик — у компании-производителя (рис. 6.4).</a:t>
            </a:r>
          </a:p>
        </p:txBody>
      </p:sp>
      <p:sp>
        <p:nvSpPr>
          <p:cNvPr id="33795" name="Прямоугольник 4"/>
          <p:cNvSpPr>
            <a:spLocks noChangeArrowheads="1"/>
          </p:cNvSpPr>
          <p:nvPr/>
        </p:nvSpPr>
        <p:spPr bwMode="auto">
          <a:xfrm>
            <a:off x="779463" y="2698750"/>
            <a:ext cx="7105650" cy="3046413"/>
          </a:xfrm>
          <a:prstGeom prst="rect">
            <a:avLst/>
          </a:prstGeom>
          <a:noFill/>
          <a:ln w="9525">
            <a:noFill/>
            <a:miter lim="800000"/>
            <a:headEnd/>
            <a:tailEnd/>
          </a:ln>
        </p:spPr>
        <p:txBody>
          <a:bodyPr>
            <a:spAutoFit/>
          </a:bodyPr>
          <a:lstStyle/>
          <a:p>
            <a:r>
              <a:rPr lang="ru-RU" sz="2400"/>
              <a:t>Как правило, данная стратегия используется на последнем этапе создания товара, так, чтобы к моменту поступления у потребителя было создано то или иное отношение к нему. Примером использования стратегии «протягивания» может служить реклама туалетного мыла и шампуня на телевидении, часов в журнале и т.п.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Объект 2"/>
          <p:cNvSpPr>
            <a:spLocks noGrp="1"/>
          </p:cNvSpPr>
          <p:nvPr>
            <p:ph idx="1"/>
          </p:nvPr>
        </p:nvSpPr>
        <p:spPr bwMode="auto">
          <a:xfrm>
            <a:off x="395288" y="692150"/>
            <a:ext cx="8208962" cy="5113338"/>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smtClean="0"/>
              <a:t>Рассмотрим критерии выбора стратегии продвижения.</a:t>
            </a:r>
          </a:p>
          <a:p>
            <a:pPr marL="0" indent="0">
              <a:buFontTx/>
              <a:buNone/>
            </a:pPr>
            <a:r>
              <a:rPr lang="ru-RU" sz="2400" b="1" smtClean="0"/>
              <a:t>Критериями в этом случае могут служить следующие факторы:</a:t>
            </a:r>
          </a:p>
          <a:p>
            <a:pPr marL="0" indent="0">
              <a:buFontTx/>
              <a:buNone/>
            </a:pPr>
            <a:r>
              <a:rPr lang="ru-RU" sz="2000" u="sng" smtClean="0"/>
              <a:t>•величина спроса и интенсивность конкуренции;</a:t>
            </a:r>
          </a:p>
          <a:p>
            <a:pPr marL="0" indent="0">
              <a:buFontTx/>
              <a:buNone/>
            </a:pPr>
            <a:r>
              <a:rPr lang="ru-RU" sz="2000" u="sng" smtClean="0"/>
              <a:t>•тип системы распределения и степень контроля над сбытовой сетью;</a:t>
            </a:r>
          </a:p>
          <a:p>
            <a:pPr marL="0" indent="0">
              <a:buFontTx/>
              <a:buNone/>
            </a:pPr>
            <a:r>
              <a:rPr lang="ru-RU" sz="2000" u="sng" smtClean="0"/>
              <a:t>•степень доступности торговых посредников для компании- производителя и уровень затрат на их услуги;</a:t>
            </a:r>
          </a:p>
          <a:p>
            <a:pPr marL="0" indent="0">
              <a:buFontTx/>
              <a:buNone/>
            </a:pPr>
            <a:r>
              <a:rPr lang="ru-RU" sz="2000" u="sng" smtClean="0"/>
              <a:t>•степень доступности торговых посредников для конечных потребителей;</a:t>
            </a:r>
          </a:p>
          <a:p>
            <a:pPr marL="0" indent="0">
              <a:buFontTx/>
              <a:buNone/>
            </a:pPr>
            <a:r>
              <a:rPr lang="ru-RU" sz="2000" u="sng" smtClean="0"/>
              <a:t>•размер затрат и наличие средств массовой информации для выхода на целевые рынки;</a:t>
            </a:r>
          </a:p>
          <a:p>
            <a:pPr marL="0" indent="0">
              <a:buFontTx/>
              <a:buNone/>
            </a:pPr>
            <a:r>
              <a:rPr lang="ru-RU" sz="2000" u="sng" smtClean="0"/>
              <a:t>•отношение потребителей к источникам информации;</a:t>
            </a:r>
          </a:p>
          <a:p>
            <a:pPr marL="0" indent="0">
              <a:buFontTx/>
              <a:buNone/>
            </a:pPr>
            <a:r>
              <a:rPr lang="ru-RU" sz="2000" u="sng" smtClean="0"/>
              <a:t>•соотношение цены товара и доходов конечных потребителей.</a:t>
            </a:r>
          </a:p>
          <a:p>
            <a:pPr marL="0" indent="0">
              <a:buFontTx/>
              <a:buNone/>
            </a:pPr>
            <a:endParaRPr lang="ru-RU" sz="2400" u="sng"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ru-RU" sz="3600" smtClean="0"/>
              <a:t>6.4 Стратегии обоснования выбора выгодного поставщика</a:t>
            </a:r>
          </a:p>
        </p:txBody>
      </p:sp>
      <p:sp>
        <p:nvSpPr>
          <p:cNvPr id="19458" name="Содержимое 2"/>
          <p:cNvSpPr>
            <a:spLocks noGrp="1"/>
          </p:cNvSpPr>
          <p:nvPr>
            <p:ph idx="1"/>
          </p:nvPr>
        </p:nvSpPr>
        <p:spPr bwMode="auto">
          <a:xfrm>
            <a:off x="755650" y="1773238"/>
            <a:ext cx="6851650" cy="5659437"/>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ru-RU" b="1" smtClean="0">
                <a:hlinkClick r:id="rId3" tooltip="Предпринимательская деятельность"/>
              </a:rPr>
              <a:t>Выбор поставщика </a:t>
            </a:r>
            <a:r>
              <a:rPr lang="ru-RU" smtClean="0">
                <a:hlinkClick r:id="rId3" tooltip="Предпринимательская деятельность"/>
              </a:rPr>
              <a:t>— это одно из важнейших стратегических решений в области организации сбыта продукции предприятия. Принимая это решение, производитель практически предопределяет свой успех или провал при предложении товара на рынке.</a:t>
            </a:r>
          </a:p>
        </p:txBody>
      </p:sp>
      <p:pic>
        <p:nvPicPr>
          <p:cNvPr id="7170" name="Picture 2" descr="C:\Users\USER\Desktop\Новая папка\Презентация Flash\Стильные персонажи для ваших презентаций\Khalva\Khalva&amp;Izyum-07.png"/>
          <p:cNvPicPr>
            <a:picLocks noChangeAspect="1" noChangeArrowheads="1"/>
          </p:cNvPicPr>
          <p:nvPr/>
        </p:nvPicPr>
        <p:blipFill>
          <a:blip r:embed="rId4"/>
          <a:srcRect/>
          <a:stretch>
            <a:fillRect/>
          </a:stretch>
        </p:blipFill>
        <p:spPr bwMode="auto">
          <a:xfrm>
            <a:off x="7308850" y="3644900"/>
            <a:ext cx="1619250" cy="2562225"/>
          </a:xfrm>
          <a:prstGeom prst="rect">
            <a:avLst/>
          </a:prstGeom>
          <a:noFill/>
          <a:ln w="9525">
            <a:noFill/>
            <a:miter lim="800000"/>
            <a:headEnd/>
            <a:tailEnd/>
          </a:ln>
        </p:spPr>
      </p:pic>
    </p:spTree>
  </p:cSld>
  <p:clrMapOvr>
    <a:masterClrMapping/>
  </p:clrMapOvr>
  <p:transition spd="med">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7"/>
                                        </p:tgtEl>
                                        <p:attrNameLst>
                                          <p:attrName>style.visibility</p:attrName>
                                        </p:attrNameLst>
                                      </p:cBhvr>
                                      <p:to>
                                        <p:strVal val="visible"/>
                                      </p:to>
                                    </p:set>
                                    <p:anim calcmode="lin" valueType="num">
                                      <p:cBhvr additive="base">
                                        <p:cTn id="7" dur="1000" fill="hold"/>
                                        <p:tgtEl>
                                          <p:spTgt spid="19457"/>
                                        </p:tgtEl>
                                        <p:attrNameLst>
                                          <p:attrName>ppt_x</p:attrName>
                                        </p:attrNameLst>
                                      </p:cBhvr>
                                      <p:tavLst>
                                        <p:tav tm="0">
                                          <p:val>
                                            <p:strVal val="#ppt_x"/>
                                          </p:val>
                                        </p:tav>
                                        <p:tav tm="100000">
                                          <p:val>
                                            <p:strVal val="#ppt_x"/>
                                          </p:val>
                                        </p:tav>
                                      </p:tavLst>
                                    </p:anim>
                                    <p:anim calcmode="lin" valueType="num">
                                      <p:cBhvr additive="base">
                                        <p:cTn id="8" dur="1000" fill="hold"/>
                                        <p:tgtEl>
                                          <p:spTgt spid="1945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9458">
                                            <p:bg/>
                                          </p:spTgt>
                                        </p:tgtEl>
                                        <p:attrNameLst>
                                          <p:attrName>style.visibility</p:attrName>
                                        </p:attrNameLst>
                                      </p:cBhvr>
                                      <p:to>
                                        <p:strVal val="visible"/>
                                      </p:to>
                                    </p:set>
                                    <p:animEffect transition="in" filter="diamond(in)">
                                      <p:cBhvr>
                                        <p:cTn id="13" dur="1000"/>
                                        <p:tgtEl>
                                          <p:spTgt spid="19458">
                                            <p:bg/>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9458">
                                            <p:txEl>
                                              <p:pRg st="0" end="0"/>
                                            </p:txEl>
                                          </p:spTgt>
                                        </p:tgtEl>
                                        <p:attrNameLst>
                                          <p:attrName>style.visibility</p:attrName>
                                        </p:attrNameLst>
                                      </p:cBhvr>
                                      <p:to>
                                        <p:strVal val="visible"/>
                                      </p:to>
                                    </p:set>
                                    <p:animEffect transition="in" filter="diamond(in)">
                                      <p:cBhvr>
                                        <p:cTn id="18" dur="1000"/>
                                        <p:tgtEl>
                                          <p:spTgt spid="1945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3" presetClass="entr" presetSubtype="16" fill="hold" nodeType="clickEffect">
                                  <p:stCondLst>
                                    <p:cond delay="0"/>
                                  </p:stCondLst>
                                  <p:childTnLst>
                                    <p:set>
                                      <p:cBhvr>
                                        <p:cTn id="22" dur="1" fill="hold">
                                          <p:stCondLst>
                                            <p:cond delay="0"/>
                                          </p:stCondLst>
                                        </p:cTn>
                                        <p:tgtEl>
                                          <p:spTgt spid="7170"/>
                                        </p:tgtEl>
                                        <p:attrNameLst>
                                          <p:attrName>style.visibility</p:attrName>
                                        </p:attrNameLst>
                                      </p:cBhvr>
                                      <p:to>
                                        <p:strVal val="visible"/>
                                      </p:to>
                                    </p:set>
                                    <p:animEffect transition="in" filter="plus(in)">
                                      <p:cBhvr>
                                        <p:cTn id="23"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Объект 2"/>
          <p:cNvSpPr>
            <a:spLocks noGrp="1"/>
          </p:cNvSpPr>
          <p:nvPr>
            <p:ph idx="1"/>
          </p:nvPr>
        </p:nvSpPr>
        <p:spPr bwMode="auto">
          <a:xfrm>
            <a:off x="395288" y="404813"/>
            <a:ext cx="8229600" cy="4525962"/>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u="sng" smtClean="0"/>
              <a:t>Основными критериями, по которым может осуществляться оценка слабых и сильных сторон, являются:</a:t>
            </a:r>
          </a:p>
          <a:p>
            <a:pPr marL="0" indent="0">
              <a:buFontTx/>
              <a:buNone/>
            </a:pPr>
            <a:r>
              <a:rPr lang="ru-RU" sz="2400" smtClean="0"/>
              <a:t>1)возможность сервисного обслуживания до и после продажи товара;</a:t>
            </a:r>
          </a:p>
          <a:p>
            <a:pPr marL="0" indent="0">
              <a:buFontTx/>
              <a:buNone/>
            </a:pPr>
            <a:r>
              <a:rPr lang="ru-RU" sz="2400" smtClean="0"/>
              <a:t>2)гибкость при выполнении специальных пожеланий клиентов;</a:t>
            </a:r>
          </a:p>
          <a:p>
            <a:pPr marL="0" indent="0">
              <a:buFontTx/>
              <a:buNone/>
            </a:pPr>
            <a:r>
              <a:rPr lang="ru-RU" sz="2400" smtClean="0"/>
              <a:t>3)скорость поставки товара и выполнения заказа;</a:t>
            </a:r>
          </a:p>
          <a:p>
            <a:pPr marL="0" indent="0">
              <a:buFontTx/>
              <a:buNone/>
            </a:pPr>
            <a:r>
              <a:rPr lang="ru-RU" sz="2400" smtClean="0"/>
              <a:t>4)надежность поставки товара установленного объема в необходимые сроки;</a:t>
            </a:r>
          </a:p>
          <a:p>
            <a:pPr marL="0" indent="0">
              <a:buFontTx/>
              <a:buNone/>
            </a:pPr>
            <a:r>
              <a:rPr lang="ru-RU" sz="2400" smtClean="0"/>
              <a:t>5)квалификация сотрудников, имеющих прямые контакты с покупателями;</a:t>
            </a:r>
          </a:p>
          <a:p>
            <a:pPr marL="0" indent="0">
              <a:buFontTx/>
              <a:buNone/>
            </a:pPr>
            <a:r>
              <a:rPr lang="ru-RU" sz="2400" smtClean="0"/>
              <a:t>6)возможность установления устойчивых связей с постоянными клиентами.</a:t>
            </a:r>
          </a:p>
          <a:p>
            <a:pPr marL="0" indent="0">
              <a:buFontTx/>
              <a:buNone/>
            </a:pPr>
            <a:endParaRPr lang="ru-RU" sz="20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3375" y="476250"/>
            <a:ext cx="8229600" cy="4525963"/>
          </a:xfrm>
        </p:spPr>
        <p:txBody>
          <a:bodyPr vert="horz" wrap="square" lIns="91440" tIns="45720" rIns="91440" bIns="45720" numCol="1" anchor="t" anchorCtr="0" compatLnSpc="1">
            <a:prstTxWarp prst="textNoShape">
              <a:avLst/>
            </a:prstTxWarp>
          </a:bodyPr>
          <a:lstStyle/>
          <a:p>
            <a:pPr marL="0" indent="0">
              <a:buFontTx/>
              <a:buNone/>
            </a:pPr>
            <a:r>
              <a:rPr lang="ru-RU" smtClean="0"/>
              <a:t>Общая оценка работы поставщика:</a:t>
            </a:r>
          </a:p>
          <a:p>
            <a:pPr marL="0" indent="0">
              <a:buFontTx/>
              <a:buNone/>
            </a:pPr>
            <a:r>
              <a:rPr lang="ru-RU" sz="2400" u="sng" smtClean="0"/>
              <a:t>Оп = 0,3 х 4 + 0,2 х 3 + 0,3 х 4 + 0,1 х 2 + 0,1 х 3 = 3,5.</a:t>
            </a:r>
          </a:p>
          <a:p>
            <a:pPr marL="0" indent="0">
              <a:buFontTx/>
              <a:buNone/>
            </a:pPr>
            <a:r>
              <a:rPr lang="ru-RU" sz="2400" smtClean="0"/>
              <a:t>Подобным образом оцениваются все потенциальные поставщики и выбираются те, которые имеют больший балл.	</a:t>
            </a:r>
          </a:p>
          <a:p>
            <a:pPr marL="0" indent="0">
              <a:buFontTx/>
              <a:buNone/>
            </a:pPr>
            <a:r>
              <a:rPr lang="ru-RU" sz="2400" b="1" smtClean="0"/>
              <a:t>Следуя предложенной стратегии выбора и используя указанную методику оценки поставщиков, можно снизить риск снабженческой деятельности и повысить ее эффективность.</a:t>
            </a:r>
          </a:p>
          <a:p>
            <a:pPr marL="0" indent="0"/>
            <a:endParaRPr lang="ru-RU" sz="1800" smtClean="0"/>
          </a:p>
        </p:txBody>
      </p:sp>
      <p:pic>
        <p:nvPicPr>
          <p:cNvPr id="38914" name="Рисунок 1"/>
          <p:cNvPicPr>
            <a:picLocks noChangeAspect="1"/>
          </p:cNvPicPr>
          <p:nvPr/>
        </p:nvPicPr>
        <p:blipFill>
          <a:blip r:embed="rId2"/>
          <a:srcRect/>
          <a:stretch>
            <a:fillRect/>
          </a:stretch>
        </p:blipFill>
        <p:spPr bwMode="auto">
          <a:xfrm>
            <a:off x="1908175" y="4432300"/>
            <a:ext cx="3959225" cy="2268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Заголовок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ru-RU" sz="3600" smtClean="0"/>
              <a:t>6.6 Значение системы товародвижения </a:t>
            </a:r>
          </a:p>
        </p:txBody>
      </p:sp>
      <p:sp>
        <p:nvSpPr>
          <p:cNvPr id="20482" name="Содержимое 2"/>
          <p:cNvSpPr>
            <a:spLocks noGrp="1"/>
          </p:cNvSpPr>
          <p:nvPr>
            <p:ph idx="1"/>
          </p:nvPr>
        </p:nvSpPr>
        <p:spPr bwMode="auto">
          <a:xfrm>
            <a:off x="790575" y="1484313"/>
            <a:ext cx="7562850" cy="3960812"/>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b="1" smtClean="0">
                <a:hlinkClick r:id="rId3" tooltip="Предпринимательская деятельность"/>
              </a:rPr>
              <a:t>Товародвижение  </a:t>
            </a:r>
            <a:r>
              <a:rPr lang="ru-RU" sz="2400" smtClean="0">
                <a:hlinkClick r:id="rId3" tooltip="Предпринимательская деятельность"/>
              </a:rPr>
              <a:t>— это деятельность, связанная с планированием и </a:t>
            </a:r>
            <a:r>
              <a:rPr lang="ru-RU" sz="2400" u="sng" smtClean="0">
                <a:hlinkClick r:id="rId3" tooltip="Предпринимательская деятельность"/>
              </a:rPr>
              <a:t>осуществлением мероприятий по изменению статуса товара в экономической сфере и перемещению его в географическом пространстве. Первое представляет собой передачу прав собственности на товар от одного владельца к другому, а второе — транспортировку продукции (груза) от места ее изготовления к месту конечного потребления.</a:t>
            </a:r>
          </a:p>
        </p:txBody>
      </p:sp>
      <p:pic>
        <p:nvPicPr>
          <p:cNvPr id="39939" name="Рисунок 1"/>
          <p:cNvPicPr>
            <a:picLocks noChangeAspect="1"/>
          </p:cNvPicPr>
          <p:nvPr/>
        </p:nvPicPr>
        <p:blipFill>
          <a:blip r:embed="rId4"/>
          <a:srcRect/>
          <a:stretch>
            <a:fillRect/>
          </a:stretch>
        </p:blipFill>
        <p:spPr bwMode="auto">
          <a:xfrm>
            <a:off x="2411413" y="4941888"/>
            <a:ext cx="4321175" cy="1747837"/>
          </a:xfrm>
          <a:prstGeom prst="rect">
            <a:avLst/>
          </a:prstGeom>
          <a:noFill/>
          <a:ln w="9525">
            <a:noFill/>
            <a:miter lim="800000"/>
            <a:headEnd/>
            <a:tailEnd/>
          </a:ln>
        </p:spPr>
      </p:pic>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0481"/>
                                        </p:tgtEl>
                                        <p:attrNameLst>
                                          <p:attrName>style.visibility</p:attrName>
                                        </p:attrNameLst>
                                      </p:cBhvr>
                                      <p:to>
                                        <p:strVal val="visible"/>
                                      </p:to>
                                    </p:set>
                                    <p:anim calcmode="lin" valueType="num">
                                      <p:cBhvr additive="base">
                                        <p:cTn id="7" dur="1000" fill="hold"/>
                                        <p:tgtEl>
                                          <p:spTgt spid="20481"/>
                                        </p:tgtEl>
                                        <p:attrNameLst>
                                          <p:attrName>ppt_x</p:attrName>
                                        </p:attrNameLst>
                                      </p:cBhvr>
                                      <p:tavLst>
                                        <p:tav tm="0">
                                          <p:val>
                                            <p:strVal val="1+#ppt_w/2"/>
                                          </p:val>
                                        </p:tav>
                                        <p:tav tm="100000">
                                          <p:val>
                                            <p:strVal val="#ppt_x"/>
                                          </p:val>
                                        </p:tav>
                                      </p:tavLst>
                                    </p:anim>
                                    <p:anim calcmode="lin" valueType="num">
                                      <p:cBhvr additive="base">
                                        <p:cTn id="8" dur="1000" fill="hold"/>
                                        <p:tgtEl>
                                          <p:spTgt spid="2048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20482">
                                            <p:bg/>
                                          </p:spTgt>
                                        </p:tgtEl>
                                        <p:attrNameLst>
                                          <p:attrName>style.visibility</p:attrName>
                                        </p:attrNameLst>
                                      </p:cBhvr>
                                      <p:to>
                                        <p:strVal val="visible"/>
                                      </p:to>
                                    </p:set>
                                    <p:animEffect transition="in" filter="fade">
                                      <p:cBhvr>
                                        <p:cTn id="13" dur="1000"/>
                                        <p:tgtEl>
                                          <p:spTgt spid="20482">
                                            <p:bg/>
                                          </p:spTgt>
                                        </p:tgtEl>
                                      </p:cBhvr>
                                    </p:animEffect>
                                    <p:anim calcmode="lin" valueType="num">
                                      <p:cBhvr>
                                        <p:cTn id="14" dur="1000" fill="hold"/>
                                        <p:tgtEl>
                                          <p:spTgt spid="20482">
                                            <p:bg/>
                                          </p:spTgt>
                                        </p:tgtEl>
                                        <p:attrNameLst>
                                          <p:attrName>ppt_x</p:attrName>
                                        </p:attrNameLst>
                                      </p:cBhvr>
                                      <p:tavLst>
                                        <p:tav tm="0">
                                          <p:val>
                                            <p:strVal val="#ppt_x"/>
                                          </p:val>
                                        </p:tav>
                                        <p:tav tm="100000">
                                          <p:val>
                                            <p:strVal val="#ppt_x"/>
                                          </p:val>
                                        </p:tav>
                                      </p:tavLst>
                                    </p:anim>
                                    <p:anim calcmode="lin" valueType="num">
                                      <p:cBhvr>
                                        <p:cTn id="15" dur="900" decel="100000" fill="hold"/>
                                        <p:tgtEl>
                                          <p:spTgt spid="20482">
                                            <p:bg/>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0482">
                                            <p:bg/>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20482">
                                            <p:txEl>
                                              <p:pRg st="0" end="0"/>
                                            </p:txEl>
                                          </p:spTgt>
                                        </p:tgtEl>
                                        <p:attrNameLst>
                                          <p:attrName>style.visibility</p:attrName>
                                        </p:attrNameLst>
                                      </p:cBhvr>
                                      <p:to>
                                        <p:strVal val="visible"/>
                                      </p:to>
                                    </p:set>
                                    <p:animEffect transition="in" filter="fade">
                                      <p:cBhvr>
                                        <p:cTn id="21" dur="1000"/>
                                        <p:tgtEl>
                                          <p:spTgt spid="20482">
                                            <p:txEl>
                                              <p:pRg st="0" end="0"/>
                                            </p:txEl>
                                          </p:spTgt>
                                        </p:tgtEl>
                                      </p:cBhvr>
                                    </p:animEffect>
                                    <p:anim calcmode="lin" valueType="num">
                                      <p:cBhvr>
                                        <p:cTn id="22" dur="1000" fill="hold"/>
                                        <p:tgtEl>
                                          <p:spTgt spid="20482">
                                            <p:txEl>
                                              <p:pRg st="0" end="0"/>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20482">
                                            <p:txEl>
                                              <p:pRg st="0" end="0"/>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0482">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animBg="1"/>
      <p:bldP spid="20482"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Объект 2"/>
          <p:cNvSpPr>
            <a:spLocks noGrp="1"/>
          </p:cNvSpPr>
          <p:nvPr>
            <p:ph idx="1"/>
          </p:nvPr>
        </p:nvSpPr>
        <p:spPr bwMode="auto">
          <a:xfrm>
            <a:off x="468313" y="549275"/>
            <a:ext cx="8229600" cy="4525963"/>
          </a:xfrm>
          <a:noFill/>
          <a:ln>
            <a:miter lim="800000"/>
            <a:headEnd/>
            <a:tailEnd/>
          </a:ln>
        </p:spPr>
        <p:txBody>
          <a:bodyPr vert="horz" wrap="square" lIns="91440" tIns="45720" rIns="91440" bIns="45720" numCol="1" anchor="t" anchorCtr="0" compatLnSpc="1">
            <a:prstTxWarp prst="textNoShape">
              <a:avLst/>
            </a:prstTxWarp>
          </a:bodyPr>
          <a:lstStyle/>
          <a:p>
            <a:r>
              <a:rPr lang="ru-RU" sz="2400" smtClean="0"/>
              <a:t>В настоящее время существует несколько точек зрения по этому поводу</a:t>
            </a:r>
            <a:r>
              <a:rPr lang="ru-RU" sz="2400" u="sng" smtClean="0"/>
              <a:t>: </a:t>
            </a:r>
          </a:p>
          <a:p>
            <a:pPr>
              <a:buFontTx/>
              <a:buNone/>
            </a:pPr>
            <a:r>
              <a:rPr lang="ru-RU" sz="2400" smtClean="0"/>
              <a:t>- сфера деятельности;</a:t>
            </a:r>
          </a:p>
          <a:p>
            <a:pPr>
              <a:buFontTx/>
              <a:buChar char="-"/>
            </a:pPr>
            <a:r>
              <a:rPr lang="ru-RU" sz="2400" smtClean="0"/>
              <a:t>набор количественных показателей хозяйственной активности; </a:t>
            </a:r>
          </a:p>
          <a:p>
            <a:pPr>
              <a:buFontTx/>
              <a:buChar char="-"/>
            </a:pPr>
            <a:r>
              <a:rPr lang="ru-RU" sz="2400" smtClean="0"/>
              <a:t>философия управления</a:t>
            </a:r>
            <a:r>
              <a:rPr lang="ru-RU" sz="2400" u="sng" smtClean="0"/>
              <a:t>.</a:t>
            </a:r>
          </a:p>
          <a:p>
            <a:pPr>
              <a:buFontTx/>
              <a:buNone/>
            </a:pPr>
            <a:r>
              <a:rPr lang="ru-RU" sz="2400" smtClean="0"/>
              <a:t>Понимание обслуживания потребителей как сферы деятельности предполагает возможность управления этой деятельностью. Восприятие обслуживания потребителей через количественные показатели уместно при условии, что они поддаются точному измерению. Взгляд на обслуживание потребителей как на философию управления отражает значительную роль ориентированного на потребителя маркетинга</a:t>
            </a:r>
            <a:r>
              <a:rPr lang="ru-RU" sz="2400" b="1" smtClean="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Объект 2"/>
          <p:cNvSpPr>
            <a:spLocks noGrp="1"/>
          </p:cNvSpPr>
          <p:nvPr>
            <p:ph idx="1"/>
          </p:nvPr>
        </p:nvSpPr>
        <p:spPr bwMode="auto">
          <a:xfrm>
            <a:off x="611188" y="404813"/>
            <a:ext cx="8229600" cy="4525962"/>
          </a:xfrm>
          <a:noFill/>
          <a:ln>
            <a:miter lim="800000"/>
            <a:headEnd/>
            <a:tailEnd/>
          </a:ln>
        </p:spPr>
        <p:txBody>
          <a:bodyPr vert="horz" wrap="square" lIns="91440" tIns="45720" rIns="91440" bIns="45720" numCol="1" anchor="t" anchorCtr="0" compatLnSpc="1">
            <a:prstTxWarp prst="textNoShape">
              <a:avLst/>
            </a:prstTxWarp>
          </a:bodyPr>
          <a:lstStyle/>
          <a:p>
            <a:r>
              <a:rPr lang="ru-RU" sz="2800" b="1" u="sng" smtClean="0"/>
              <a:t>Обслуживание потребителей </a:t>
            </a:r>
            <a:r>
              <a:rPr lang="ru-RU" sz="2800" smtClean="0"/>
              <a:t>— это процесс создания существенных выгод, содержащих добавленную стоимость, при поддержании издержек на эффективном уровне. Это определение отражает тенденцию рассматривать обслуживание потребителей как процесс, нацеленный на управление снабжен с бытовой цепочкой.</a:t>
            </a:r>
          </a:p>
        </p:txBody>
      </p:sp>
      <p:pic>
        <p:nvPicPr>
          <p:cNvPr id="43010" name="Рисунок 1"/>
          <p:cNvPicPr>
            <a:picLocks noChangeAspect="1"/>
          </p:cNvPicPr>
          <p:nvPr/>
        </p:nvPicPr>
        <p:blipFill>
          <a:blip r:embed="rId2"/>
          <a:srcRect/>
          <a:stretch>
            <a:fillRect/>
          </a:stretch>
        </p:blipFill>
        <p:spPr bwMode="auto">
          <a:xfrm>
            <a:off x="2195513" y="4076700"/>
            <a:ext cx="4248150" cy="2559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8313" y="333375"/>
            <a:ext cx="6551612" cy="4525963"/>
          </a:xfrm>
        </p:spPr>
        <p:txBody>
          <a:bodyPr vert="horz" wrap="square" lIns="91440" tIns="45720" rIns="91440" bIns="45720" numCol="1" anchor="t" anchorCtr="0" compatLnSpc="1">
            <a:prstTxWarp prst="textNoShape">
              <a:avLst/>
            </a:prstTxWarp>
          </a:bodyPr>
          <a:lstStyle/>
          <a:p>
            <a:pPr marL="0" indent="0">
              <a:buFontTx/>
              <a:buNone/>
            </a:pPr>
            <a:r>
              <a:rPr lang="ru-RU" sz="2400" smtClean="0"/>
              <a:t>Специалисты рассматривают три показателя уровня обслуживания:</a:t>
            </a:r>
          </a:p>
          <a:p>
            <a:pPr marL="0" indent="0">
              <a:buFontTx/>
              <a:buNone/>
            </a:pPr>
            <a:r>
              <a:rPr lang="ru-RU" sz="2400" smtClean="0"/>
              <a:t> - доступность;</a:t>
            </a:r>
          </a:p>
          <a:p>
            <a:pPr marL="0" indent="0">
              <a:buFontTx/>
              <a:buChar char="-"/>
            </a:pPr>
            <a:r>
              <a:rPr lang="ru-RU" sz="2400" smtClean="0"/>
              <a:t>функциональность; </a:t>
            </a:r>
          </a:p>
          <a:p>
            <a:pPr marL="0" indent="0">
              <a:buFontTx/>
              <a:buChar char="-"/>
            </a:pPr>
            <a:r>
              <a:rPr lang="ru-RU" sz="2400" smtClean="0"/>
              <a:t>надежность.</a:t>
            </a:r>
          </a:p>
          <a:p>
            <a:pPr marL="0" indent="0">
              <a:buFontTx/>
              <a:buNone/>
            </a:pPr>
            <a:r>
              <a:rPr lang="ru-RU" sz="2400" b="1" u="sng" smtClean="0"/>
              <a:t>Доступность</a:t>
            </a:r>
            <a:r>
              <a:rPr lang="ru-RU" sz="2400" smtClean="0"/>
              <a:t> — это наличие запасов там, где они нужны потребителям. Доступность запасов обеспечивается множеством разных способов. </a:t>
            </a:r>
            <a:endParaRPr lang="ru-RU" sz="1800" smtClean="0"/>
          </a:p>
        </p:txBody>
      </p:sp>
      <p:pic>
        <p:nvPicPr>
          <p:cNvPr id="44034" name="Рисунок 1"/>
          <p:cNvPicPr>
            <a:picLocks noChangeAspect="1"/>
          </p:cNvPicPr>
          <p:nvPr/>
        </p:nvPicPr>
        <p:blipFill>
          <a:blip r:embed="rId2"/>
          <a:srcRect/>
          <a:stretch>
            <a:fillRect/>
          </a:stretch>
        </p:blipFill>
        <p:spPr bwMode="auto">
          <a:xfrm>
            <a:off x="7035800" y="115888"/>
            <a:ext cx="1995488" cy="4041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Объект 2"/>
          <p:cNvSpPr>
            <a:spLocks noGrp="1"/>
          </p:cNvSpPr>
          <p:nvPr>
            <p:ph idx="1"/>
          </p:nvPr>
        </p:nvSpPr>
        <p:spPr bwMode="auto">
          <a:xfrm>
            <a:off x="179388" y="476250"/>
            <a:ext cx="8326437" cy="6913563"/>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ru-RU" sz="2400" smtClean="0"/>
              <a:t>И наконец, важным фактором качества оценки является избранная оценочная база, которая определяет уровень агрегирования итоговых показателей:</a:t>
            </a:r>
          </a:p>
          <a:p>
            <a:pPr marL="0" indent="0">
              <a:buFontTx/>
              <a:buNone/>
            </a:pPr>
            <a:r>
              <a:rPr lang="ru-RU" sz="2000" b="1" u="sng" smtClean="0"/>
              <a:t>1.Уровень системы в целом.</a:t>
            </a:r>
          </a:p>
          <a:p>
            <a:pPr marL="0" indent="0">
              <a:buFontTx/>
              <a:buNone/>
            </a:pPr>
            <a:r>
              <a:rPr lang="ru-RU" sz="2000" b="1" u="sng" smtClean="0"/>
              <a:t>2.Уровень географической зоны продаж.</a:t>
            </a:r>
          </a:p>
          <a:p>
            <a:pPr marL="0" indent="0">
              <a:buFontTx/>
              <a:buNone/>
            </a:pPr>
            <a:r>
              <a:rPr lang="ru-RU" sz="2000" b="1" u="sng" smtClean="0"/>
              <a:t>3.Уровень группы продуктов.</a:t>
            </a:r>
          </a:p>
          <a:p>
            <a:pPr marL="0" indent="0">
              <a:buFontTx/>
              <a:buNone/>
            </a:pPr>
            <a:r>
              <a:rPr lang="ru-RU" sz="2000" b="1" u="sng" smtClean="0"/>
              <a:t>4.Уровень торговой марки.</a:t>
            </a:r>
          </a:p>
          <a:p>
            <a:pPr marL="0" indent="0">
              <a:buFontTx/>
              <a:buNone/>
            </a:pPr>
            <a:r>
              <a:rPr lang="ru-RU" sz="2000" b="1" u="sng" smtClean="0"/>
              <a:t>5.Уровень заказа. </a:t>
            </a:r>
          </a:p>
          <a:p>
            <a:pPr marL="0" indent="0">
              <a:buFontTx/>
              <a:buNone/>
            </a:pPr>
            <a:r>
              <a:rPr lang="ru-RU" sz="2000" b="1" u="sng" smtClean="0"/>
              <a:t>6.Уровень потребителя.</a:t>
            </a:r>
          </a:p>
          <a:p>
            <a:pPr marL="0" indent="0">
              <a:buFontTx/>
              <a:buNone/>
            </a:pPr>
            <a:r>
              <a:rPr lang="ru-RU" sz="2000" b="1" u="sng" smtClean="0"/>
              <a:t>7.Уровень продукта.</a:t>
            </a:r>
          </a:p>
          <a:p>
            <a:pPr marL="0" indent="0">
              <a:buFontTx/>
              <a:buNone/>
            </a:pPr>
            <a:r>
              <a:rPr lang="ru-RU" sz="2400" smtClean="0"/>
              <a:t>Вместе с тем, когда результаты оцениваются на уровне конкретного продукта или потребителя, довольно трудно составить общую картину результативности и выявить потенциальные проблемы системы. </a:t>
            </a:r>
          </a:p>
        </p:txBody>
      </p:sp>
      <p:pic>
        <p:nvPicPr>
          <p:cNvPr id="45058" name="Рисунок 4"/>
          <p:cNvPicPr>
            <a:picLocks noChangeAspect="1"/>
          </p:cNvPicPr>
          <p:nvPr/>
        </p:nvPicPr>
        <p:blipFill>
          <a:blip r:embed="rId2"/>
          <a:srcRect/>
          <a:stretch>
            <a:fillRect/>
          </a:stretch>
        </p:blipFill>
        <p:spPr bwMode="auto">
          <a:xfrm>
            <a:off x="5580063" y="1700213"/>
            <a:ext cx="3214687" cy="2411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FLASHSPRING_BG_AUDIO_DURATION_TAG" val="0.0000000"/>
  <p:tag name="ISPRING_ULTRA_SCORM_SLIDE_COUNT" val="1"/>
  <p:tag name="ISPRING_SCORM_PASSING_SCORE" val="7.6900000000"/>
  <p:tag name="ISPRING_UUID" val="{251AC458-5680-446A-A03A-A773D4A72F79}"/>
  <p:tag name="ISPRING_RESOURCE_FOLDER" val="C:\Users\USER\Desktop\Новая папка\ispring_suite_ru_6_2_0_(6.2.0.3441)\Тема 7. Бизнес-план предпринимательской единицы\Тема 3\"/>
  <p:tag name="ISPRING_PRESENTATION_PATH" val="C:\Users\USER\Desktop\Новая папка\ispring_suite_ru_6_2_0_(6.2.0.3441)\Тема 7. Бизнес-план предпринимательской единицы\Тема 3.pptx"/>
  <p:tag name="ISPRING_RESOURCE_PATHS_HASH_2" val="6a3fbf9ba981cc83576dc378f479b82088a7f187"/>
</p:tagLst>
</file>

<file path=ppt/theme/theme1.xml><?xml version="1.0" encoding="utf-8"?>
<a:theme xmlns:a="http://schemas.openxmlformats.org/drawingml/2006/main" name="Тема1">
  <a:themeElements>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962</TotalTime>
  <Words>1146</Words>
  <Application>Microsoft Office PowerPoint</Application>
  <PresentationFormat>Экран (4:3)</PresentationFormat>
  <Paragraphs>92</Paragraphs>
  <Slides>23</Slides>
  <Notes>8</Notes>
  <HiddenSlides>0</HiddenSlides>
  <MMClips>0</MMClips>
  <ScaleCrop>false</ScaleCrop>
  <HeadingPairs>
    <vt:vector size="6" baseType="variant">
      <vt:variant>
        <vt:lpstr>Использованные шрифты</vt:lpstr>
      </vt:variant>
      <vt:variant>
        <vt:i4>3</vt:i4>
      </vt:variant>
      <vt:variant>
        <vt:lpstr>Шаблон оформления</vt:lpstr>
      </vt:variant>
      <vt:variant>
        <vt:i4>1</vt:i4>
      </vt:variant>
      <vt:variant>
        <vt:lpstr>Заголовки слайдов</vt:lpstr>
      </vt:variant>
      <vt:variant>
        <vt:i4>23</vt:i4>
      </vt:variant>
    </vt:vector>
  </HeadingPairs>
  <TitlesOfParts>
    <vt:vector size="27" baseType="lpstr">
      <vt:lpstr>Arial</vt:lpstr>
      <vt:lpstr>Calibri</vt:lpstr>
      <vt:lpstr>Symbol</vt:lpstr>
      <vt:lpstr>Тема1</vt:lpstr>
      <vt:lpstr>Управление продажами  Лебединская Юлия Сергеевна, канд. экон. наук  Тема 6: Выбор товара, источники поставок </vt:lpstr>
      <vt:lpstr>Тема 6: Выбор товара, источники поставок</vt:lpstr>
      <vt:lpstr>6.1 Критерии выбора товара</vt:lpstr>
      <vt:lpstr>Слайд 4</vt:lpstr>
      <vt:lpstr>Слайд 5</vt:lpstr>
      <vt:lpstr>Слайд 6</vt:lpstr>
      <vt:lpstr>Слайд 7</vt:lpstr>
      <vt:lpstr>6.2 Концепция нового товара</vt:lpstr>
      <vt:lpstr>Слайд 9</vt:lpstr>
      <vt:lpstr>Слайд 10</vt:lpstr>
      <vt:lpstr>Слайд 11</vt:lpstr>
      <vt:lpstr>Слайд 12</vt:lpstr>
      <vt:lpstr>Слайд 13</vt:lpstr>
      <vt:lpstr>Слайд 14</vt:lpstr>
      <vt:lpstr>Слайд 15</vt:lpstr>
      <vt:lpstr>6.4 Стратегии обоснования выбора выгодного поставщика</vt:lpstr>
      <vt:lpstr>Слайд 17</vt:lpstr>
      <vt:lpstr>Слайд 18</vt:lpstr>
      <vt:lpstr>6.6 Значение системы товародвижения </vt:lpstr>
      <vt:lpstr>Слайд 20</vt:lpstr>
      <vt:lpstr>Слайд 21</vt:lpstr>
      <vt:lpstr>Слайд 22</vt:lpstr>
      <vt:lpstr>Слайд 23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7. Бизнес-план предпринимательской единицы</dc:title>
  <dc:creator>Home</dc:creator>
  <cp:lastModifiedBy>home</cp:lastModifiedBy>
  <cp:revision>111</cp:revision>
  <dcterms:created xsi:type="dcterms:W3CDTF">2013-05-26T11:37:02Z</dcterms:created>
  <dcterms:modified xsi:type="dcterms:W3CDTF">2018-06-13T01:38:08Z</dcterms:modified>
</cp:coreProperties>
</file>