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8" r:id="rId4"/>
    <p:sldId id="269" r:id="rId5"/>
    <p:sldId id="261" r:id="rId6"/>
    <p:sldId id="262" r:id="rId7"/>
    <p:sldId id="270" r:id="rId8"/>
    <p:sldId id="265" r:id="rId9"/>
    <p:sldId id="271" r:id="rId10"/>
    <p:sldId id="272" r:id="rId11"/>
    <p:sldId id="266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67" r:id="rId22"/>
    <p:sldId id="257" r:id="rId23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-84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304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3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2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46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364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2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07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52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3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2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EBEFF66-0714-4EB1-BEC6-C25BC99A116E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4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7059"/>
            <a:ext cx="9144000" cy="2062903"/>
          </a:xfrm>
        </p:spPr>
        <p:txBody>
          <a:bodyPr/>
          <a:lstStyle/>
          <a:p>
            <a:r>
              <a:rPr lang="ru-RU" dirty="0"/>
              <a:t>Управленческие решения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2706"/>
            <a:ext cx="9144000" cy="124509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8316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5D1FFA-E29E-495D-8B88-58978FAB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2660"/>
            <a:ext cx="10972800" cy="88497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25% решений неисполнимы: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16AE6C-6BC5-42DA-B7CE-D2AD46CC8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068" y="2532356"/>
            <a:ext cx="10972800" cy="4525963"/>
          </a:xfrm>
        </p:spPr>
        <p:txBody>
          <a:bodyPr/>
          <a:lstStyle/>
          <a:p>
            <a:r>
              <a:rPr lang="ru-RU" dirty="0"/>
              <a:t>Нелепость целей</a:t>
            </a:r>
          </a:p>
          <a:p>
            <a:r>
              <a:rPr lang="ru-RU" dirty="0"/>
              <a:t>Сложность контроля</a:t>
            </a:r>
          </a:p>
          <a:p>
            <a:r>
              <a:rPr lang="ru-RU" dirty="0"/>
              <a:t>Отсутствия сроков выполнения</a:t>
            </a:r>
          </a:p>
          <a:p>
            <a:r>
              <a:rPr lang="ru-RU" dirty="0"/>
              <a:t>Отсутствия определения ответственных лиц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64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963229-E8AB-4F60-8707-1A589B5DE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746A01-B58F-4BC6-A617-595AC32DF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863970"/>
            <a:ext cx="10972800" cy="3262194"/>
          </a:xfrm>
        </p:spPr>
        <p:txBody>
          <a:bodyPr/>
          <a:lstStyle/>
          <a:p>
            <a:r>
              <a:rPr lang="ru-RU" dirty="0"/>
              <a:t>Управлять – это играть, выигрывать, проигрывать. Управляющий – это теоретик, прагматик, актер, живущий в науке, искусстве… не только управлять, но и просто жить. </a:t>
            </a:r>
          </a:p>
        </p:txBody>
      </p:sp>
    </p:spTree>
    <p:extLst>
      <p:ext uri="{BB962C8B-B14F-4D97-AF65-F5344CB8AC3E}">
        <p14:creationId xmlns:p14="http://schemas.microsoft.com/office/powerpoint/2010/main" val="395164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D1FE1C-5F9A-4500-BE17-15D394553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Решения в нестандартной ситуации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20B093-42ED-4F8A-87B0-7B0DA9943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11879"/>
            <a:ext cx="10972800" cy="3814285"/>
          </a:xfrm>
        </p:spPr>
        <p:txBody>
          <a:bodyPr/>
          <a:lstStyle/>
          <a:p>
            <a:r>
              <a:rPr lang="ru-RU" dirty="0"/>
              <a:t>Нельзя с достаточной степенью определенности предсказать, каковы будут последствия принятия той или иной альтернативы. </a:t>
            </a:r>
          </a:p>
          <a:p>
            <a:r>
              <a:rPr lang="ru-RU" dirty="0"/>
              <a:t>Множественность целей. </a:t>
            </a:r>
          </a:p>
          <a:p>
            <a:r>
              <a:rPr lang="ru-RU" dirty="0"/>
              <a:t>Сложность ситуации. </a:t>
            </a:r>
          </a:p>
        </p:txBody>
      </p:sp>
    </p:spTree>
    <p:extLst>
      <p:ext uri="{BB962C8B-B14F-4D97-AF65-F5344CB8AC3E}">
        <p14:creationId xmlns:p14="http://schemas.microsoft.com/office/powerpoint/2010/main" val="285188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FAE603-4299-45AB-82F4-57B02D985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Что такое решение?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2FD1A3-A871-48B3-B213-51E88F42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01" y="2221638"/>
            <a:ext cx="10972800" cy="4525963"/>
          </a:xfrm>
        </p:spPr>
        <p:txBody>
          <a:bodyPr/>
          <a:lstStyle/>
          <a:p>
            <a:r>
              <a:rPr lang="ru-RU" dirty="0"/>
              <a:t>результат обдумывания каких-либо действий, обдуманное намерение сделать что-либо;</a:t>
            </a:r>
          </a:p>
          <a:p>
            <a:r>
              <a:rPr lang="ru-RU" dirty="0"/>
              <a:t>процесс и результат выбора цели и способа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1392148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CFE2C8-1E60-41A2-A1B2-9681DB278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Управленческое решение в менеджменте.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D99A82-CB80-4772-8C3D-417112272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53087"/>
            <a:ext cx="10972800" cy="4173077"/>
          </a:xfrm>
        </p:spPr>
        <p:txBody>
          <a:bodyPr/>
          <a:lstStyle/>
          <a:p>
            <a:r>
              <a:rPr lang="ru-RU" dirty="0"/>
              <a:t>продукт управленческого труда, организационная реакция на возникшую проблему; </a:t>
            </a:r>
          </a:p>
          <a:p>
            <a:r>
              <a:rPr lang="ru-RU" dirty="0"/>
              <a:t>выбор определенного курса действий из возможных вариантов; </a:t>
            </a:r>
          </a:p>
          <a:p>
            <a:r>
              <a:rPr lang="ru-RU" dirty="0"/>
              <a:t>выбор предварительно осмысленной цели, средств и методов ее достижения;</a:t>
            </a:r>
          </a:p>
          <a:p>
            <a:r>
              <a:rPr lang="ru-RU" dirty="0"/>
              <a:t>выбор способа действий, гарантирующего положительный исход той или иной операции. </a:t>
            </a:r>
          </a:p>
        </p:txBody>
      </p:sp>
    </p:spTree>
    <p:extLst>
      <p:ext uri="{BB962C8B-B14F-4D97-AF65-F5344CB8AC3E}">
        <p14:creationId xmlns:p14="http://schemas.microsoft.com/office/powerpoint/2010/main" val="189407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833DE8-1960-4313-9093-50905BE85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Управленческое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E8EBCCA-4FD6-40F3-890F-7EC78D9DB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8362"/>
            <a:ext cx="10972800" cy="3917802"/>
          </a:xfrm>
        </p:spPr>
        <p:txBody>
          <a:bodyPr/>
          <a:lstStyle/>
          <a:p>
            <a:r>
              <a:rPr lang="ru-RU" dirty="0"/>
              <a:t>выбор альтернативы, осуществленный руководителем в рамках его должностных полномочий и компетенции и направленный на достижение целей организации. </a:t>
            </a:r>
          </a:p>
        </p:txBody>
      </p:sp>
    </p:spTree>
    <p:extLst>
      <p:ext uri="{BB962C8B-B14F-4D97-AF65-F5344CB8AC3E}">
        <p14:creationId xmlns:p14="http://schemas.microsoft.com/office/powerpoint/2010/main" val="129404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8DD458-D8AE-46DC-8531-A0CE39AE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144"/>
            <a:ext cx="109728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Классификации управленческих решений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3469FAB8-02F6-4EE0-B409-58138A226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1328"/>
            <a:ext cx="10972800" cy="4124836"/>
          </a:xfrm>
        </p:spPr>
        <p:txBody>
          <a:bodyPr/>
          <a:lstStyle/>
          <a:p>
            <a:r>
              <a:rPr lang="ru-RU" dirty="0"/>
              <a:t>По характеру исходной информации;</a:t>
            </a:r>
          </a:p>
          <a:p>
            <a:r>
              <a:rPr lang="ru-RU" dirty="0"/>
              <a:t>По принципам выработки решений;</a:t>
            </a:r>
          </a:p>
          <a:p>
            <a:r>
              <a:rPr lang="ru-RU" dirty="0"/>
              <a:t>По методам решения проблем;</a:t>
            </a:r>
          </a:p>
          <a:p>
            <a:r>
              <a:rPr lang="ru-RU" dirty="0"/>
              <a:t>По частоте принятия:</a:t>
            </a:r>
          </a:p>
          <a:p>
            <a:r>
              <a:rPr lang="ru-RU" dirty="0"/>
              <a:t>По сфере деятельности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667329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8DD458-D8AE-46DC-8531-A0CE39AE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144"/>
            <a:ext cx="109728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Классификации управленческих решений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3469FAB8-02F6-4EE0-B409-58138A226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1328"/>
            <a:ext cx="10972800" cy="4124836"/>
          </a:xfrm>
        </p:spPr>
        <p:txBody>
          <a:bodyPr/>
          <a:lstStyle/>
          <a:p>
            <a:r>
              <a:rPr lang="ru-RU" dirty="0"/>
              <a:t>По формам принятия:</a:t>
            </a:r>
          </a:p>
          <a:p>
            <a:r>
              <a:rPr lang="ru-RU" dirty="0"/>
              <a:t>По уровню инстанции, в которой принимается решение</a:t>
            </a:r>
          </a:p>
          <a:p>
            <a:r>
              <a:rPr lang="ru-RU" dirty="0"/>
              <a:t>По предмету</a:t>
            </a:r>
          </a:p>
          <a:p>
            <a:r>
              <a:rPr lang="ru-RU" dirty="0"/>
              <a:t>По решаемым задачам</a:t>
            </a:r>
          </a:p>
          <a:p>
            <a:r>
              <a:rPr lang="ru-RU" dirty="0"/>
              <a:t>По широте охвата</a:t>
            </a:r>
          </a:p>
          <a:p>
            <a:r>
              <a:rPr lang="ru-RU" dirty="0"/>
              <a:t>По жесткости регламентации</a:t>
            </a:r>
          </a:p>
        </p:txBody>
      </p:sp>
    </p:spTree>
    <p:extLst>
      <p:ext uri="{BB962C8B-B14F-4D97-AF65-F5344CB8AC3E}">
        <p14:creationId xmlns:p14="http://schemas.microsoft.com/office/powerpoint/2010/main" val="710169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97A8D7-08C2-4851-8F58-61BF08A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характеру исходной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1727A4-953D-45F0-BE9C-737FF51DB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56604"/>
            <a:ext cx="10972800" cy="3969560"/>
          </a:xfrm>
        </p:spPr>
        <p:txBody>
          <a:bodyPr/>
          <a:lstStyle/>
          <a:p>
            <a:r>
              <a:rPr lang="ru-RU" dirty="0"/>
              <a:t>В условиях определенности</a:t>
            </a:r>
          </a:p>
          <a:p>
            <a:r>
              <a:rPr lang="ru-RU" dirty="0"/>
              <a:t>В условиях неопределенности</a:t>
            </a:r>
          </a:p>
          <a:p>
            <a:r>
              <a:rPr lang="ru-RU" dirty="0"/>
              <a:t>В условиях риска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60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43F960-77DB-45FF-9C40-092B87FA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разновидности неопределенности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CD67CF-8CDC-4FC8-A251-9699F82E5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32037"/>
            <a:ext cx="10972800" cy="4525963"/>
          </a:xfrm>
        </p:spPr>
        <p:txBody>
          <a:bodyPr/>
          <a:lstStyle/>
          <a:p>
            <a:r>
              <a:rPr lang="ru-RU" dirty="0"/>
              <a:t>неопределенность «природы» (т. е. внешней среды по отношению к рассматриваемой системе); </a:t>
            </a:r>
          </a:p>
          <a:p>
            <a:r>
              <a:rPr lang="ru-RU" dirty="0"/>
              <a:t>неопределенность целей; </a:t>
            </a:r>
          </a:p>
          <a:p>
            <a:r>
              <a:rPr lang="ru-RU" dirty="0"/>
              <a:t>неопределенность действий противника (в случае конфликтных ситуаций, конкуренции и т. п.). </a:t>
            </a:r>
          </a:p>
        </p:txBody>
      </p:sp>
    </p:spTree>
    <p:extLst>
      <p:ext uri="{BB962C8B-B14F-4D97-AF65-F5344CB8AC3E}">
        <p14:creationId xmlns:p14="http://schemas.microsoft.com/office/powerpoint/2010/main" val="487288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177D57-8922-4572-9B63-7E87DEC1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принципам выработки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CDCCE00-6877-4D56-B220-081CF86E3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53087"/>
            <a:ext cx="10972800" cy="4073077"/>
          </a:xfrm>
        </p:spPr>
        <p:txBody>
          <a:bodyPr/>
          <a:lstStyle/>
          <a:p>
            <a:r>
              <a:rPr lang="ru-RU" dirty="0"/>
              <a:t>Запрограммированные</a:t>
            </a:r>
          </a:p>
          <a:p>
            <a:r>
              <a:rPr lang="ru-RU" dirty="0"/>
              <a:t>Незапрограммированные</a:t>
            </a:r>
          </a:p>
        </p:txBody>
      </p:sp>
    </p:spTree>
    <p:extLst>
      <p:ext uri="{BB962C8B-B14F-4D97-AF65-F5344CB8AC3E}">
        <p14:creationId xmlns:p14="http://schemas.microsoft.com/office/powerpoint/2010/main" val="3219436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2F2184-7BD4-4FEA-AF14-45D1DAE2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методам решения проблем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06D8CE-8E03-4162-BA23-04B45240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9351"/>
            <a:ext cx="10972800" cy="3986813"/>
          </a:xfrm>
        </p:spPr>
        <p:txBody>
          <a:bodyPr/>
          <a:lstStyle/>
          <a:p>
            <a:r>
              <a:rPr lang="ru-RU" dirty="0"/>
              <a:t>Интуитивные решения</a:t>
            </a:r>
          </a:p>
          <a:p>
            <a:r>
              <a:rPr lang="ru-RU" dirty="0"/>
              <a:t>Решения, основанные на суждениях</a:t>
            </a:r>
          </a:p>
          <a:p>
            <a:r>
              <a:rPr lang="ru-RU" dirty="0"/>
              <a:t>Рациональные решения</a:t>
            </a:r>
          </a:p>
          <a:p>
            <a:r>
              <a:rPr lang="ru-RU" dirty="0"/>
              <a:t>Решения, основанные на комбинации подходов</a:t>
            </a:r>
          </a:p>
        </p:txBody>
      </p:sp>
    </p:spTree>
    <p:extLst>
      <p:ext uri="{BB962C8B-B14F-4D97-AF65-F5344CB8AC3E}">
        <p14:creationId xmlns:p14="http://schemas.microsoft.com/office/powerpoint/2010/main" val="655517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D64515-3BE1-4331-9425-8F7C359A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частоте принятия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4C6DFB-5C40-4F9B-88B2-574E93A2E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Одноразовые (случайные);</a:t>
            </a:r>
          </a:p>
          <a:p>
            <a:endParaRPr lang="ru-RU" dirty="0"/>
          </a:p>
          <a:p>
            <a:r>
              <a:rPr lang="ru-RU" dirty="0"/>
              <a:t>2) Повторяющиеся.</a:t>
            </a:r>
          </a:p>
        </p:txBody>
      </p:sp>
    </p:spTree>
    <p:extLst>
      <p:ext uri="{BB962C8B-B14F-4D97-AF65-F5344CB8AC3E}">
        <p14:creationId xmlns:p14="http://schemas.microsoft.com/office/powerpoint/2010/main" val="960447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33B0F7-7C96-4752-9CF0-C2527CD61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сфере деятельности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CE022E-1E48-4C61-85E2-A6970E032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35834"/>
            <a:ext cx="10972800" cy="4090330"/>
          </a:xfrm>
        </p:spPr>
        <p:txBody>
          <a:bodyPr/>
          <a:lstStyle/>
          <a:p>
            <a:r>
              <a:rPr lang="ru-RU" dirty="0"/>
              <a:t>1) Производственные (технические и технологические);</a:t>
            </a:r>
          </a:p>
          <a:p>
            <a:endParaRPr lang="ru-RU" dirty="0"/>
          </a:p>
          <a:p>
            <a:r>
              <a:rPr lang="ru-RU" dirty="0"/>
              <a:t>2) Сбытовые и снабженческие;</a:t>
            </a:r>
          </a:p>
          <a:p>
            <a:endParaRPr lang="ru-RU" dirty="0"/>
          </a:p>
          <a:p>
            <a:r>
              <a:rPr lang="ru-RU" dirty="0"/>
              <a:t>3) Финансовые, плановые, кадровые и другие.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792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39800-F7EB-45E6-A9D6-06A91D29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формам принятия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92F20A-ABCC-4801-A486-6625FE009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73857"/>
            <a:ext cx="10972800" cy="3952307"/>
          </a:xfrm>
        </p:spPr>
        <p:txBody>
          <a:bodyPr/>
          <a:lstStyle/>
          <a:p>
            <a:r>
              <a:rPr lang="ru-RU" dirty="0"/>
              <a:t>Единоличные;</a:t>
            </a:r>
          </a:p>
          <a:p>
            <a:endParaRPr lang="ru-RU" dirty="0"/>
          </a:p>
          <a:p>
            <a:r>
              <a:rPr lang="ru-RU" dirty="0"/>
              <a:t>Коллегиальные;</a:t>
            </a:r>
          </a:p>
          <a:p>
            <a:endParaRPr lang="ru-RU" dirty="0"/>
          </a:p>
          <a:p>
            <a:r>
              <a:rPr lang="ru-RU" dirty="0"/>
              <a:t>Коллективные;</a:t>
            </a:r>
          </a:p>
        </p:txBody>
      </p:sp>
    </p:spTree>
    <p:extLst>
      <p:ext uri="{BB962C8B-B14F-4D97-AF65-F5344CB8AC3E}">
        <p14:creationId xmlns:p14="http://schemas.microsoft.com/office/powerpoint/2010/main" val="1929431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753D70-E29A-4C54-9666-8E3C75389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уровню инстанции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389FFE-8FFC-41A4-B5A7-3CAF6BC2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22098"/>
            <a:ext cx="10972800" cy="4004066"/>
          </a:xfrm>
        </p:spPr>
        <p:txBody>
          <a:bodyPr/>
          <a:lstStyle/>
          <a:p>
            <a:r>
              <a:rPr lang="ru-RU" dirty="0"/>
              <a:t>Высшего уровня;</a:t>
            </a:r>
          </a:p>
          <a:p>
            <a:endParaRPr lang="ru-RU" dirty="0"/>
          </a:p>
          <a:p>
            <a:r>
              <a:rPr lang="ru-RU" dirty="0"/>
              <a:t>Среднего уровня;</a:t>
            </a:r>
          </a:p>
          <a:p>
            <a:endParaRPr lang="ru-RU" dirty="0"/>
          </a:p>
          <a:p>
            <a:r>
              <a:rPr lang="ru-RU" dirty="0"/>
              <a:t>Низшего уровня.</a:t>
            </a:r>
          </a:p>
        </p:txBody>
      </p:sp>
    </p:spTree>
    <p:extLst>
      <p:ext uri="{BB962C8B-B14F-4D97-AF65-F5344CB8AC3E}">
        <p14:creationId xmlns:p14="http://schemas.microsoft.com/office/powerpoint/2010/main" val="2320587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A7F6B2-8DCD-405B-81B1-EDC12E01D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предмету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E03AEB-6109-4252-98A5-859786432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1328"/>
            <a:ext cx="10972800" cy="4124836"/>
          </a:xfrm>
        </p:spPr>
        <p:txBody>
          <a:bodyPr/>
          <a:lstStyle/>
          <a:p>
            <a:r>
              <a:rPr lang="ru-RU" dirty="0"/>
              <a:t>Концептуальные решения;</a:t>
            </a:r>
          </a:p>
          <a:p>
            <a:endParaRPr lang="ru-RU" dirty="0"/>
          </a:p>
          <a:p>
            <a:r>
              <a:rPr lang="ru-RU" dirty="0"/>
              <a:t>Исполнительские.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061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026B87-E2A1-4C60-9006-247E4126F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решаемым задачам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69937E-7E04-4822-A6A7-F8FA9DFEE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6053"/>
            <a:ext cx="10972800" cy="4280111"/>
          </a:xfrm>
        </p:spPr>
        <p:txBody>
          <a:bodyPr/>
          <a:lstStyle/>
          <a:p>
            <a:r>
              <a:rPr lang="ru-RU" dirty="0"/>
              <a:t>Информативные (имеют целью оценить получаемую информацию);</a:t>
            </a:r>
          </a:p>
          <a:p>
            <a:endParaRPr lang="ru-RU" dirty="0"/>
          </a:p>
          <a:p>
            <a:r>
              <a:rPr lang="ru-RU" dirty="0"/>
              <a:t>Организационные (призваны установить необходимую структуру управления);</a:t>
            </a:r>
          </a:p>
          <a:p>
            <a:endParaRPr lang="ru-RU" dirty="0"/>
          </a:p>
          <a:p>
            <a:r>
              <a:rPr lang="ru-RU" dirty="0"/>
              <a:t>Оперативные (решения на действия «как действовать?»)</a:t>
            </a:r>
          </a:p>
        </p:txBody>
      </p:sp>
    </p:spTree>
    <p:extLst>
      <p:ext uri="{BB962C8B-B14F-4D97-AF65-F5344CB8AC3E}">
        <p14:creationId xmlns:p14="http://schemas.microsoft.com/office/powerpoint/2010/main" val="3633494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326379-42CD-41DD-BC72-1FE650557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жесткости регламентации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3622CA-368F-45D5-B08F-4A91CEC70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15064"/>
            <a:ext cx="10972800" cy="4211100"/>
          </a:xfrm>
        </p:spPr>
        <p:txBody>
          <a:bodyPr/>
          <a:lstStyle/>
          <a:p>
            <a:r>
              <a:rPr lang="ru-RU" dirty="0"/>
              <a:t>Контурные;</a:t>
            </a:r>
          </a:p>
          <a:p>
            <a:endParaRPr lang="ru-RU" dirty="0"/>
          </a:p>
          <a:p>
            <a:r>
              <a:rPr lang="ru-RU" dirty="0"/>
              <a:t>Структурированные;</a:t>
            </a:r>
          </a:p>
          <a:p>
            <a:endParaRPr lang="ru-RU" dirty="0"/>
          </a:p>
          <a:p>
            <a:r>
              <a:rPr lang="ru-RU" dirty="0"/>
              <a:t>Алгоритмические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622254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F20CCF-41F8-44C4-91CB-1ED457E02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394"/>
            <a:ext cx="109728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Если индеец скачет на лошади, а она подыхает, он слазит с лошади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66E2E9-E606-42E5-AD35-EFFD85D12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9821"/>
            <a:ext cx="10515600" cy="4483726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/>
              <a:t>обзаводятся более крепкой плеткой; </a:t>
            </a:r>
          </a:p>
          <a:p>
            <a:r>
              <a:rPr lang="ru-RU" sz="2400"/>
              <a:t>меняют </a:t>
            </a:r>
            <a:r>
              <a:rPr lang="ru-RU" sz="2400" dirty="0"/>
              <a:t>всадника; </a:t>
            </a:r>
          </a:p>
          <a:p>
            <a:r>
              <a:rPr lang="ru-RU" sz="2400" dirty="0"/>
              <a:t>говорят: «Что случилось, мы же всегда ездили на этой лошади?»; </a:t>
            </a:r>
          </a:p>
          <a:p>
            <a:r>
              <a:rPr lang="ru-RU" sz="2400" dirty="0"/>
              <a:t>выясняют, как другие обходятся с мертвыми лошадьми; </a:t>
            </a:r>
          </a:p>
          <a:p>
            <a:r>
              <a:rPr lang="ru-RU" sz="2400" dirty="0"/>
              <a:t>повышают стандарты качества езды на мертвых лошадях;</a:t>
            </a:r>
          </a:p>
          <a:p>
            <a:r>
              <a:rPr lang="ru-RU" sz="2400" dirty="0"/>
              <a:t>создают рабочую группу для оживления мертвой лошади; </a:t>
            </a:r>
          </a:p>
          <a:p>
            <a:r>
              <a:rPr lang="ru-RU" sz="2400" dirty="0"/>
              <a:t>создают тренировочное подразделение верховой езды; </a:t>
            </a:r>
          </a:p>
          <a:p>
            <a:r>
              <a:rPr lang="ru-RU" sz="2400" dirty="0"/>
              <a:t>Проводят сравнение различных мертвых лошадей;</a:t>
            </a:r>
          </a:p>
          <a:p>
            <a:r>
              <a:rPr lang="ru-RU" sz="2400" dirty="0"/>
              <a:t>нанимают стороннего всадника, который умеет лучше обходиться с мертвыми лошадьми; </a:t>
            </a:r>
          </a:p>
          <a:p>
            <a:r>
              <a:rPr lang="ru-RU" sz="2400" dirty="0"/>
              <a:t>увеличивают бюджет для повышения силы лошади; </a:t>
            </a:r>
          </a:p>
          <a:p>
            <a:r>
              <a:rPr lang="ru-RU" sz="2400" dirty="0"/>
              <a:t>докупают что-нибудь, что может обеспечить ускорение езды мертвой лошади; </a:t>
            </a:r>
          </a:p>
          <a:p>
            <a:r>
              <a:rPr lang="ru-RU" sz="2400" dirty="0"/>
              <a:t>объясняют, что наша лошадь «лучше, быстрее и дешевле» мертва, чем лошадь конкурента. </a:t>
            </a:r>
          </a:p>
        </p:txBody>
      </p:sp>
    </p:spTree>
    <p:extLst>
      <p:ext uri="{BB962C8B-B14F-4D97-AF65-F5344CB8AC3E}">
        <p14:creationId xmlns:p14="http://schemas.microsoft.com/office/powerpoint/2010/main" val="2519980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7DE11F-BA36-4EE2-B8C0-1E6C5348B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4102" y="1619512"/>
            <a:ext cx="9144000" cy="2437584"/>
          </a:xfrm>
        </p:spPr>
        <p:txBody>
          <a:bodyPr>
            <a:noAutofit/>
          </a:bodyPr>
          <a:lstStyle/>
          <a:p>
            <a:r>
              <a:rPr lang="ru-RU" sz="4400" dirty="0"/>
              <a:t>«Если индеец скачет на лошади, а она подыхает, он слазит с лошади».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F0E726A-2C66-4785-86C1-B6BC1DA23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0460"/>
            <a:ext cx="9144000" cy="927340"/>
          </a:xfrm>
        </p:spPr>
        <p:txBody>
          <a:bodyPr/>
          <a:lstStyle/>
          <a:p>
            <a:r>
              <a:rPr lang="ru-RU" dirty="0"/>
              <a:t>Даже тот, кто решил пустить дело на самотек, уже принял решение не принимать решения. Ж.-П. Сартр </a:t>
            </a:r>
          </a:p>
        </p:txBody>
      </p:sp>
    </p:spTree>
    <p:extLst>
      <p:ext uri="{BB962C8B-B14F-4D97-AF65-F5344CB8AC3E}">
        <p14:creationId xmlns:p14="http://schemas.microsoft.com/office/powerpoint/2010/main" val="1522643904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Chelovek-s-diplomatom-na-sero-sinem-fone</Template>
  <TotalTime>951</TotalTime>
  <Words>560</Words>
  <Application>Microsoft Office PowerPoint</Application>
  <PresentationFormat>Произвольный</PresentationFormat>
  <Paragraphs>103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Diseño predeterminado</vt:lpstr>
      <vt:lpstr>Управленческие решения</vt:lpstr>
      <vt:lpstr>25% решений неисполнимы: </vt:lpstr>
      <vt:lpstr>Презентация PowerPoint</vt:lpstr>
      <vt:lpstr>Решения в нестандартной ситуации</vt:lpstr>
      <vt:lpstr>Что такое решение?</vt:lpstr>
      <vt:lpstr> Управленческое решение в менеджменте.</vt:lpstr>
      <vt:lpstr>Управленческое решение</vt:lpstr>
      <vt:lpstr>Классификации управленческих решений</vt:lpstr>
      <vt:lpstr>Классификации управленческих решений</vt:lpstr>
      <vt:lpstr>По характеру исходной информации</vt:lpstr>
      <vt:lpstr>разновидности неопределенности</vt:lpstr>
      <vt:lpstr>По принципам выработки решений</vt:lpstr>
      <vt:lpstr>По методам решения проблем</vt:lpstr>
      <vt:lpstr>По частоте принятия</vt:lpstr>
      <vt:lpstr>По сфере деятельности организации</vt:lpstr>
      <vt:lpstr>По формам принятия</vt:lpstr>
      <vt:lpstr>По уровню инстанции</vt:lpstr>
      <vt:lpstr>По предмету</vt:lpstr>
      <vt:lpstr>По решаемым задачам</vt:lpstr>
      <vt:lpstr>По жесткости регламентации</vt:lpstr>
      <vt:lpstr>Если индеец скачет на лошади, а она подыхает, он слазит с лошади</vt:lpstr>
      <vt:lpstr>«Если индеец скачет на лошади, а она подыхает, он слазит с лошади».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Управленческие решения</dc:title>
  <dc:creator>Katerina Shumik</dc:creator>
  <cp:lastModifiedBy>Шумик Екатерина</cp:lastModifiedBy>
  <cp:revision>13</cp:revision>
  <dcterms:created xsi:type="dcterms:W3CDTF">2017-09-02T23:30:36Z</dcterms:created>
  <dcterms:modified xsi:type="dcterms:W3CDTF">2018-09-07T02:50:21Z</dcterms:modified>
</cp:coreProperties>
</file>