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73" r:id="rId4"/>
    <p:sldId id="274" r:id="rId5"/>
    <p:sldId id="275" r:id="rId6"/>
    <p:sldId id="276" r:id="rId7"/>
    <p:sldId id="277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70" r:id="rId20"/>
    <p:sldId id="268" r:id="rId21"/>
    <p:sldId id="271" r:id="rId22"/>
    <p:sldId id="269" r:id="rId23"/>
    <p:sldId id="278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90" y="4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B6F525-BAF5-4767-B5CA-9F177F72FE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31443BA-3688-4561-A3A8-8CB360B399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DCB3419-C485-4FB4-B363-698B31ECF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47A67-613A-4D57-A5FA-9833E94DBA32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D9F4AC8-D36D-4AF7-B137-944321DD2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D416155-3B7C-49B8-B396-EB8DAFA48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8099-F998-47BF-83E5-63EA0380BF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8152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931D9A-DA98-4E9A-8E81-6EEAD8D07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D2F4038-3D87-4A61-B1F1-1C5EA8CA33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3037647-C645-49D9-B222-BCA2F023B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47A67-613A-4D57-A5FA-9833E94DBA32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8105A7C-1041-43ED-9792-3C15F08A4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2081268-3DB8-456A-B826-6790F5D84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8099-F998-47BF-83E5-63EA0380BF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5016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3E8B86-4026-4B5B-81D2-36B6B308A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2990200-4203-4CE1-9ABE-1B8A295AA4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60FB43A-CA0A-487D-A610-F91578040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47A67-613A-4D57-A5FA-9833E94DBA32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EE27A2-AA6D-46B0-9E8D-C46C10A9A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55627D7-DC3B-4A20-907B-3193F0687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8099-F998-47BF-83E5-63EA0380BF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6976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C58E8D-BC20-4190-AC5B-3DD9D6322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E9EAE1-4DB6-446F-86C7-664843EA43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B886196-6C9D-4F3F-B4EE-56A24436C9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6C77CA8-274D-4535-93EA-4026BD1FD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47A67-613A-4D57-A5FA-9833E94DBA32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99E0E9E-02BB-461A-BE43-A149D4D5F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2368721-86BB-426A-926D-DD993E741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8099-F998-47BF-83E5-63EA0380BF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8144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850312-C046-418A-ACEC-E58898578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F380069-F212-41E6-BC73-EA2288E850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A51725E-52FD-473F-A650-41884C959A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6C3C78F-2ABC-41F0-A7F2-D46F7CD6DA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FBFE9B9-694E-43E9-9CE1-4295E4114D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6193984-BE5C-4E43-A45F-BA1655630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47A67-613A-4D57-A5FA-9833E94DBA32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C709BD7-A298-4308-8D11-1C62260C5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DCFD7B4-9DC7-4D96-AD08-4054CD64B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8099-F998-47BF-83E5-63EA0380BF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919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A8F576-109A-4A0A-ADC3-0C05E1AFC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EBF806E-6F0E-40A3-BB0C-4ECC193D2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47A67-613A-4D57-A5FA-9833E94DBA32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36355A4-6E85-4321-AB5A-4AA0B3E4D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3257A9D-0F95-43E3-8E34-8F2EB9310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8099-F998-47BF-83E5-63EA0380BF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4112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9FABE4B-696F-4E6E-A7CD-248C4711C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47A67-613A-4D57-A5FA-9833E94DBA32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B2B4356-F26C-4F72-B49C-ABF1BE525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231698E-4712-4440-973F-F3296F69D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8099-F998-47BF-83E5-63EA0380BF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8584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AE5279-9D9F-45BB-B38B-C1AE66307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C15189E-1B5C-406C-88F8-0C008E376E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310B3E4-BC2E-48AE-A463-940D438565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3CC2578-E235-4F4A-A841-4E546F44F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47A67-613A-4D57-A5FA-9833E94DBA32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B54C7C9-CCF9-434F-9140-FC6E7DCEA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FB92A7-5C02-4D68-9232-C37852C0A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8099-F998-47BF-83E5-63EA0380BF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7129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F91C06-899A-4488-BE9B-4D8F747BF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A25CB10-7742-4C13-84A0-DFC6513E21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EB62261-DF3A-4F44-9A57-5AE92C4D50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A157177-760F-46F5-9CC1-09A20D8A1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47A67-613A-4D57-A5FA-9833E94DBA32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0FA1F77-71E9-4C4F-9987-3DCC15D5F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40AEE26-3626-4D88-A9D8-986D850A6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8099-F998-47BF-83E5-63EA0380BF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4487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B5A65F-C571-4139-9AF8-315F6FB07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B5EC52B-00EE-4F34-BF5D-D0CED926F5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57F74EF-6C6F-4462-A436-F363F2A1C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47A67-613A-4D57-A5FA-9833E94DBA32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FFB8F50-C102-4D3C-B197-53884AB18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4AB3AF8-93BA-4502-9726-6459E2E21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8099-F998-47BF-83E5-63EA0380BF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9706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BBC2495-5AAC-499E-BF08-B7411B9D4E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264A2B3-4810-424B-AFB0-A2E40DA947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F7EAAB5-F488-4188-9016-A304CB015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47A67-613A-4D57-A5FA-9833E94DBA32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CA9284F-2244-4CBD-A9A4-3FBF2B7F5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0519F15-90F1-43D9-BAD6-AB3C0BEEC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8099-F998-47BF-83E5-63EA0380BF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0442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B8FEEE-E655-4FA6-BA0F-2965E1207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1185A39-CEF6-4A61-A979-19E89F8D30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0C89084-0B2D-43F3-B662-7073C4D0AD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447A67-613A-4D57-A5FA-9833E94DBA32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3FC3569-B0C4-439D-97EB-194E5137C7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B6AA56E-0E8A-4A49-A9A4-46E95790DA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EC8099-F998-47BF-83E5-63EA0380BF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6528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playlist?list=PLlx2izuC9gjj4crXUkw2luo8JfNCfmbkn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89B66F-2FB3-4C04-B82C-6CD22BA677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Роль теории игр при принятии управленческих решений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95BD59E-ECF8-4380-95DC-7F5111DF6B7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23746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DF74CB-4F93-4553-AB7E-1AE0B919B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Несколько сюжетов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929FD5B-DE0C-47E9-A46E-CB41CB6FA7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Теория игр в Талмуде </a:t>
            </a:r>
          </a:p>
          <a:p>
            <a:r>
              <a:rPr lang="ru-RU" dirty="0" err="1"/>
              <a:t>Терия</a:t>
            </a:r>
            <a:r>
              <a:rPr lang="ru-RU" dirty="0"/>
              <a:t> игр в русской классике</a:t>
            </a:r>
          </a:p>
          <a:p>
            <a:r>
              <a:rPr lang="ru-RU" dirty="0"/>
              <a:t>Люксембург в Евросоюзе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3095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90D2D7-195C-4C57-8261-6D5D2D8AA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Теория игр в Талмуде. Задача о распределении наследства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E7E8808-3F16-467E-ABB8-FC46D69B7A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Есть три кредитора, которым умерший задолжал соответственно 100, 200 и 300 шекелей. В сумме это составляет 600 шекелей, но умерший оставил гораздо меньшую сумму.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Если умерший оставил всего 100 шекелей, то рекомендуется разделить их поровну, если 300 шекелей — то в пропорции 50–100–150, а если 200 шекелей, то 50–75–75. </a:t>
            </a:r>
          </a:p>
        </p:txBody>
      </p:sp>
    </p:spTree>
    <p:extLst>
      <p:ext uri="{BB962C8B-B14F-4D97-AF65-F5344CB8AC3E}">
        <p14:creationId xmlns:p14="http://schemas.microsoft.com/office/powerpoint/2010/main" val="37753445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5E557E-9D2F-4CFC-BD4F-BDE88EF27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039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Теория игр в русской классике (Гоголь) 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D84D3DE4-48F0-4923-B01C-E12F6358D2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87588" y="1355703"/>
            <a:ext cx="6029168" cy="4821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3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D54850-95EF-4F26-A67D-EFBDEE9CD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/>
          <a:lstStyle/>
          <a:p>
            <a:r>
              <a:rPr lang="ru-RU" dirty="0"/>
              <a:t>Парадокс политического влияния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5D3DDD6-B61F-4134-883C-975698159F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Пример</a:t>
            </a:r>
          </a:p>
          <a:p>
            <a:r>
              <a:rPr lang="ru-RU" dirty="0"/>
              <a:t>” Люксембург в Евросоюзе“ Совет министров Европейского Союза (</a:t>
            </a:r>
            <a:r>
              <a:rPr lang="ru-RU" dirty="0" err="1"/>
              <a:t>European</a:t>
            </a:r>
            <a:r>
              <a:rPr lang="ru-RU" dirty="0"/>
              <a:t> </a:t>
            </a:r>
            <a:r>
              <a:rPr lang="ru-RU" dirty="0" err="1"/>
              <a:t>Council</a:t>
            </a:r>
            <a:r>
              <a:rPr lang="ru-RU" dirty="0"/>
              <a:t>). С 1958 по 1973 г. в ЕС было 6 стран.</a:t>
            </a:r>
          </a:p>
          <a:p>
            <a:r>
              <a:rPr lang="ru-RU" dirty="0"/>
              <a:t>Франция, Германия, Италия – 4 голоса, Бельгия, Нидерланды – 2 голоса, Люксембург – 1 голос</a:t>
            </a:r>
          </a:p>
          <a:p>
            <a:r>
              <a:rPr lang="ru-RU" dirty="0"/>
              <a:t>Квота = 12. </a:t>
            </a:r>
          </a:p>
          <a:p>
            <a:r>
              <a:rPr lang="ru-RU" dirty="0"/>
              <a:t>Вам ничего не кажется странным?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2239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5961D9-40FB-4404-8755-54C9A803D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Выборщики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C951E69-677E-49D3-A192-F90119F573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Два сюжета о Дональде Трампе. </a:t>
            </a:r>
          </a:p>
          <a:p>
            <a:r>
              <a:rPr lang="ru-RU" dirty="0"/>
              <a:t>Сюжет первый</a:t>
            </a:r>
          </a:p>
          <a:p>
            <a:r>
              <a:rPr lang="ru-RU" dirty="0"/>
              <a:t>2 штата, в одном живёт 8 человек (2 представителя), в другом - 12 человек (3 представителя). Первый штат целиком против Трампа, во втором - 8 к 4 за него.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68967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CCAFD7-43EF-4EED-A5C3-F9DCA01BC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Выборщики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29D70DA4-5374-40C2-86B8-29BA1BB3E3F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6479806"/>
              </p:ext>
            </p:extLst>
          </p:nvPr>
        </p:nvGraphicFramePr>
        <p:xfrm>
          <a:off x="712694" y="1862277"/>
          <a:ext cx="10515600" cy="32655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3085332373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3974150969"/>
                    </a:ext>
                  </a:extLst>
                </a:gridCol>
              </a:tblGrid>
              <a:tr h="524299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ШТАТ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ШТАТ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0129205"/>
                  </a:ext>
                </a:extLst>
              </a:tr>
              <a:tr h="274123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831916"/>
                  </a:ext>
                </a:extLst>
              </a:tr>
            </a:tbl>
          </a:graphicData>
        </a:graphic>
      </p:graphicFrame>
      <p:sp>
        <p:nvSpPr>
          <p:cNvPr id="6" name="Овал 5">
            <a:extLst>
              <a:ext uri="{FF2B5EF4-FFF2-40B4-BE49-F238E27FC236}">
                <a16:creationId xmlns:a16="http://schemas.microsoft.com/office/drawing/2014/main" id="{41A810C3-A8CD-44A0-BF8C-BE22596ED7AB}"/>
              </a:ext>
            </a:extLst>
          </p:cNvPr>
          <p:cNvSpPr/>
          <p:nvPr/>
        </p:nvSpPr>
        <p:spPr>
          <a:xfrm>
            <a:off x="1201271" y="2653553"/>
            <a:ext cx="430305" cy="4123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FD5C7EA2-D84C-4CFA-A420-B7C22107D1A6}"/>
              </a:ext>
            </a:extLst>
          </p:cNvPr>
          <p:cNvSpPr/>
          <p:nvPr/>
        </p:nvSpPr>
        <p:spPr>
          <a:xfrm>
            <a:off x="2241176" y="3580094"/>
            <a:ext cx="430305" cy="4123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BBCE953F-8822-4FBC-B313-4F78AEF37D54}"/>
              </a:ext>
            </a:extLst>
          </p:cNvPr>
          <p:cNvSpPr/>
          <p:nvPr/>
        </p:nvSpPr>
        <p:spPr>
          <a:xfrm>
            <a:off x="3541059" y="3580094"/>
            <a:ext cx="430305" cy="4123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15A34AD2-E466-4A8E-BAA7-84C98A3887E5}"/>
              </a:ext>
            </a:extLst>
          </p:cNvPr>
          <p:cNvSpPr/>
          <p:nvPr/>
        </p:nvSpPr>
        <p:spPr>
          <a:xfrm>
            <a:off x="5109883" y="3571129"/>
            <a:ext cx="430305" cy="4123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5D8B9358-6E81-4F50-B189-19EB4798F09B}"/>
              </a:ext>
            </a:extLst>
          </p:cNvPr>
          <p:cNvSpPr/>
          <p:nvPr/>
        </p:nvSpPr>
        <p:spPr>
          <a:xfrm>
            <a:off x="2241176" y="2653553"/>
            <a:ext cx="430305" cy="4123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4E4C753C-CE1D-4741-839B-1F8BA3587BBE}"/>
              </a:ext>
            </a:extLst>
          </p:cNvPr>
          <p:cNvSpPr/>
          <p:nvPr/>
        </p:nvSpPr>
        <p:spPr>
          <a:xfrm>
            <a:off x="3541058" y="2653553"/>
            <a:ext cx="430305" cy="4123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F0B13489-9738-48A1-8085-4AE70ACAEAAE}"/>
              </a:ext>
            </a:extLst>
          </p:cNvPr>
          <p:cNvSpPr/>
          <p:nvPr/>
        </p:nvSpPr>
        <p:spPr>
          <a:xfrm>
            <a:off x="5109883" y="2653553"/>
            <a:ext cx="430305" cy="4123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20B541A3-4783-4BBD-AA1C-FBF36378B3A9}"/>
              </a:ext>
            </a:extLst>
          </p:cNvPr>
          <p:cNvSpPr/>
          <p:nvPr/>
        </p:nvSpPr>
        <p:spPr>
          <a:xfrm>
            <a:off x="1201271" y="3583270"/>
            <a:ext cx="430305" cy="4123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B3180819-EFCC-4D33-A55D-EEC81A6C5762}"/>
              </a:ext>
            </a:extLst>
          </p:cNvPr>
          <p:cNvSpPr/>
          <p:nvPr/>
        </p:nvSpPr>
        <p:spPr>
          <a:xfrm>
            <a:off x="6169958" y="2698376"/>
            <a:ext cx="430305" cy="4123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6FCA2483-190A-4C6C-9C85-D9B63B32ADB1}"/>
              </a:ext>
            </a:extLst>
          </p:cNvPr>
          <p:cNvSpPr/>
          <p:nvPr/>
        </p:nvSpPr>
        <p:spPr>
          <a:xfrm>
            <a:off x="7655856" y="2698375"/>
            <a:ext cx="430305" cy="4123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52EA7686-B291-459C-B4E1-73B527D0D4B7}"/>
              </a:ext>
            </a:extLst>
          </p:cNvPr>
          <p:cNvSpPr/>
          <p:nvPr/>
        </p:nvSpPr>
        <p:spPr>
          <a:xfrm>
            <a:off x="10098740" y="2698376"/>
            <a:ext cx="430305" cy="4123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452C909A-49A0-4D5F-B3E9-9D9840FE5C3E}"/>
              </a:ext>
            </a:extLst>
          </p:cNvPr>
          <p:cNvSpPr/>
          <p:nvPr/>
        </p:nvSpPr>
        <p:spPr>
          <a:xfrm>
            <a:off x="9065561" y="2698376"/>
            <a:ext cx="430305" cy="4123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06D8A04C-7418-4001-BEC2-3B3EC0D7F9EA}"/>
              </a:ext>
            </a:extLst>
          </p:cNvPr>
          <p:cNvSpPr/>
          <p:nvPr/>
        </p:nvSpPr>
        <p:spPr>
          <a:xfrm>
            <a:off x="6169958" y="3580094"/>
            <a:ext cx="430305" cy="41237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E5CB0534-0708-4E8A-8F93-56B468B0B71C}"/>
              </a:ext>
            </a:extLst>
          </p:cNvPr>
          <p:cNvSpPr/>
          <p:nvPr/>
        </p:nvSpPr>
        <p:spPr>
          <a:xfrm>
            <a:off x="6169958" y="4495058"/>
            <a:ext cx="430305" cy="41237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9CD06FB0-8DD8-4A06-ACFD-E266890B063E}"/>
              </a:ext>
            </a:extLst>
          </p:cNvPr>
          <p:cNvSpPr/>
          <p:nvPr/>
        </p:nvSpPr>
        <p:spPr>
          <a:xfrm>
            <a:off x="7655856" y="3580094"/>
            <a:ext cx="430305" cy="41237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A280789A-5E73-46D3-88B1-AE59C2D2CCC9}"/>
              </a:ext>
            </a:extLst>
          </p:cNvPr>
          <p:cNvSpPr/>
          <p:nvPr/>
        </p:nvSpPr>
        <p:spPr>
          <a:xfrm>
            <a:off x="9065560" y="3580094"/>
            <a:ext cx="430305" cy="41237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0D32324C-A9BA-41A7-86DA-C2BEBE709645}"/>
              </a:ext>
            </a:extLst>
          </p:cNvPr>
          <p:cNvSpPr/>
          <p:nvPr/>
        </p:nvSpPr>
        <p:spPr>
          <a:xfrm>
            <a:off x="10098740" y="3571129"/>
            <a:ext cx="430305" cy="41237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C20D8F8C-D248-4CBA-B4FE-EADB83369CD6}"/>
              </a:ext>
            </a:extLst>
          </p:cNvPr>
          <p:cNvSpPr/>
          <p:nvPr/>
        </p:nvSpPr>
        <p:spPr>
          <a:xfrm>
            <a:off x="7655856" y="4425670"/>
            <a:ext cx="430305" cy="41237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BC7D3F0C-F240-420F-BE70-742026674231}"/>
              </a:ext>
            </a:extLst>
          </p:cNvPr>
          <p:cNvSpPr/>
          <p:nvPr/>
        </p:nvSpPr>
        <p:spPr>
          <a:xfrm>
            <a:off x="9065560" y="4461812"/>
            <a:ext cx="430305" cy="41237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id="{2733A2F3-7257-43FA-85A2-29F36FD1E4DF}"/>
              </a:ext>
            </a:extLst>
          </p:cNvPr>
          <p:cNvSpPr/>
          <p:nvPr/>
        </p:nvSpPr>
        <p:spPr>
          <a:xfrm>
            <a:off x="10098739" y="4518776"/>
            <a:ext cx="430305" cy="41237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48BA9C4-EEEC-438D-B340-A276AC0FEBF1}"/>
              </a:ext>
            </a:extLst>
          </p:cNvPr>
          <p:cNvSpPr txBox="1"/>
          <p:nvPr/>
        </p:nvSpPr>
        <p:spPr>
          <a:xfrm>
            <a:off x="708213" y="5432612"/>
            <a:ext cx="1051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2 выборщика				3 выборщика</a:t>
            </a:r>
          </a:p>
        </p:txBody>
      </p:sp>
    </p:spTree>
    <p:extLst>
      <p:ext uri="{BB962C8B-B14F-4D97-AF65-F5344CB8AC3E}">
        <p14:creationId xmlns:p14="http://schemas.microsoft.com/office/powerpoint/2010/main" val="24130502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DB26D1-61D2-495D-ADC3-10A2C7FDD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Наиболее известные модели теории игр 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76362D97-773E-4F90-8879-D853A4A060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2765281"/>
              </p:ext>
            </p:extLst>
          </p:nvPr>
        </p:nvGraphicFramePr>
        <p:xfrm>
          <a:off x="1710725" y="2017170"/>
          <a:ext cx="8128000" cy="3596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327022254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860132645"/>
                    </a:ext>
                  </a:extLst>
                </a:gridCol>
              </a:tblGrid>
              <a:tr h="1516862">
                <a:tc>
                  <a:txBody>
                    <a:bodyPr/>
                    <a:lstStyle/>
                    <a:p>
                      <a:r>
                        <a:rPr lang="ru-RU" sz="3200" dirty="0"/>
                        <a:t>игры против природы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 игры с однозначно определенными правилами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144313"/>
                  </a:ext>
                </a:extLst>
              </a:tr>
              <a:tr h="9435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/>
                        <a:t>игры против противника</a:t>
                      </a:r>
                    </a:p>
                    <a:p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/>
                        <a:t>игры с неоднозначными правилами</a:t>
                      </a:r>
                    </a:p>
                    <a:p>
                      <a:endParaRPr lang="ru-RU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1163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76647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 descr="Изображение выглядит как текст, книга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987CB710-4FB0-4A4F-BA22-E596B997E8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21" b="4218"/>
          <a:stretch/>
        </p:blipFill>
        <p:spPr>
          <a:xfrm>
            <a:off x="20" y="10"/>
            <a:ext cx="12191980" cy="457199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126E481-B945-4179-BD79-05E96E9B29E1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8CDD3C-F3A5-4406-80D6-CEE41F147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136" y="5091762"/>
            <a:ext cx="7834193" cy="126458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6000"/>
              <a:t>Долларовый аукцион </a:t>
            </a:r>
          </a:p>
        </p:txBody>
      </p:sp>
    </p:spTree>
    <p:extLst>
      <p:ext uri="{BB962C8B-B14F-4D97-AF65-F5344CB8AC3E}">
        <p14:creationId xmlns:p14="http://schemas.microsoft.com/office/powerpoint/2010/main" val="22899156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Изображение выглядит как текст, книга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AD65B09D-0204-451A-9CCA-6EE52B6925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5" r="13254"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Down Arrow 7">
            <a:extLst>
              <a:ext uri="{FF2B5EF4-FFF2-40B4-BE49-F238E27FC236}">
                <a16:creationId xmlns:a16="http://schemas.microsoft.com/office/drawing/2014/main" id="{B547373F-AF2E-4907-B442-9F902B387FD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0100" y="-4763"/>
            <a:ext cx="3333749" cy="3338514"/>
          </a:xfrm>
          <a:prstGeom prst="downArrow">
            <a:avLst>
              <a:gd name="adj1" fmla="val 100000"/>
              <a:gd name="adj2" fmla="val 26890"/>
            </a:avLst>
          </a:prstGeom>
          <a:solidFill>
            <a:schemeClr val="tx1">
              <a:lumMod val="85000"/>
              <a:lumOff val="15000"/>
            </a:schemeClr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433E0A-CA8D-4C79-97BB-6FCA4F55C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0501"/>
            <a:ext cx="2886075" cy="2486024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 err="1">
                <a:solidFill>
                  <a:schemeClr val="bg1"/>
                </a:solidFill>
              </a:rPr>
              <a:t>Долларовый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аукцион</a:t>
            </a:r>
            <a:r>
              <a:rPr lang="en-US" sz="3600" dirty="0">
                <a:solidFill>
                  <a:schemeClr val="bg1"/>
                </a:solidFill>
              </a:rPr>
              <a:t> в </a:t>
            </a:r>
            <a:r>
              <a:rPr lang="en-US" sz="3600" dirty="0" err="1">
                <a:solidFill>
                  <a:schemeClr val="bg1"/>
                </a:solidFill>
              </a:rPr>
              <a:t>животном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мире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902706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Объект 10" descr="Изображение выглядит как снимок экрана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0FB82EFC-0CE0-4154-A904-13ACEB5B4A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400" y="350440"/>
            <a:ext cx="8209492" cy="6157119"/>
          </a:xfrm>
        </p:spPr>
      </p:pic>
    </p:spTree>
    <p:extLst>
      <p:ext uri="{BB962C8B-B14F-4D97-AF65-F5344CB8AC3E}">
        <p14:creationId xmlns:p14="http://schemas.microsoft.com/office/powerpoint/2010/main" val="32680377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ED4D4A-EA3B-44E1-BE5D-E0F70F6D1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«Дилемма заключённого» в нормальной форме.</a:t>
            </a:r>
          </a:p>
        </p:txBody>
      </p:sp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68C4CEF7-DADF-43F9-A42C-40B620B2DC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2035705"/>
              </p:ext>
            </p:extLst>
          </p:nvPr>
        </p:nvGraphicFramePr>
        <p:xfrm>
          <a:off x="838200" y="1825625"/>
          <a:ext cx="10515600" cy="3688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2613288819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147531642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42322194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Заключённый Б </a:t>
                      </a:r>
                    </a:p>
                    <a:p>
                      <a:r>
                        <a:rPr lang="ru-RU" sz="3200" dirty="0"/>
                        <a:t>хранит молчание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Заключённый Б </a:t>
                      </a:r>
                    </a:p>
                    <a:p>
                      <a:r>
                        <a:rPr lang="ru-RU" sz="3200" dirty="0"/>
                        <a:t>даёт показания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001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/>
                        <a:t>Заключённый А </a:t>
                      </a:r>
                    </a:p>
                    <a:p>
                      <a:r>
                        <a:rPr lang="ru-RU" sz="3200" dirty="0"/>
                        <a:t>хранит молчание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Оба получают полгода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А получает 10 лет,</a:t>
                      </a:r>
                    </a:p>
                    <a:p>
                      <a:r>
                        <a:rPr lang="ru-RU" sz="3200" dirty="0"/>
                        <a:t>Б освобождается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930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Заключённый А</a:t>
                      </a:r>
                      <a:br>
                        <a:rPr lang="ru-RU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даёт показания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А освобождается,</a:t>
                      </a:r>
                    </a:p>
                    <a:p>
                      <a:r>
                        <a:rPr lang="ru-RU" sz="3200" dirty="0"/>
                        <a:t>Б получает 10 лет тюрьмы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Оба получают </a:t>
                      </a:r>
                    </a:p>
                    <a:p>
                      <a:r>
                        <a:rPr lang="ru-RU" sz="3200" dirty="0"/>
                        <a:t>2 года тюрьмы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471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1827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E7FEF3-08CB-4AF8-BEEC-E57C2C684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 «обмен закрытыми сумками»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0BF297-A2FB-4C60-976D-145222D3E1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Два человека встречаются и обмениваются закрытыми сумками, понимая, что одна из них содержит деньги, другая — товар. Каждый игрок может уважать сделку и положить в сумку то, о чём договорились, либо обмануть партнёра, дав пустую сумку.</a:t>
            </a:r>
          </a:p>
        </p:txBody>
      </p:sp>
    </p:spTree>
    <p:extLst>
      <p:ext uri="{BB962C8B-B14F-4D97-AF65-F5344CB8AC3E}">
        <p14:creationId xmlns:p14="http://schemas.microsoft.com/office/powerpoint/2010/main" val="13442018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E50AD8-7412-4151-947B-E66192453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Случай дилеммы заключённого в бизнесе.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090027-78D4-4F21-874D-8EFB6FC16D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60389"/>
            <a:ext cx="10515600" cy="4916574"/>
          </a:xfrm>
        </p:spPr>
        <p:txBody>
          <a:bodyPr>
            <a:normAutofit/>
          </a:bodyPr>
          <a:lstStyle/>
          <a:p>
            <a:r>
              <a:rPr lang="ru-RU" dirty="0"/>
              <a:t>Две конкурирующие фирмы должны определиться, сколько средств тратить на рекламу. </a:t>
            </a:r>
          </a:p>
          <a:p>
            <a:r>
              <a:rPr lang="ru-RU" dirty="0"/>
              <a:t>Эффективность рекламы и прибыль каждой фирмы уменьшается с ростом расходов на рекламу у конкурента.</a:t>
            </a:r>
          </a:p>
          <a:p>
            <a:r>
              <a:rPr lang="ru-RU" dirty="0"/>
              <a:t> Обе фирмы принимают решение увеличить расходы на рекламу, при этом их доли рынка и, возможно, объёмы продаж остаются неизменными, а прибыль сокращается. </a:t>
            </a:r>
          </a:p>
          <a:p>
            <a:r>
              <a:rPr lang="ru-RU" dirty="0"/>
              <a:t>Предел гонки рекламных бюджетов — прибыль, впрочем, они могут пытаться некоторое время работать и в убыток. </a:t>
            </a:r>
          </a:p>
          <a:p>
            <a:r>
              <a:rPr lang="ru-RU" dirty="0"/>
              <a:t>Фирмы могут пойти на соглашение о сокращении расходов на рекламу, но всегда есть стимул его нарушить.</a:t>
            </a:r>
          </a:p>
        </p:txBody>
      </p:sp>
    </p:spTree>
    <p:extLst>
      <p:ext uri="{BB962C8B-B14F-4D97-AF65-F5344CB8AC3E}">
        <p14:creationId xmlns:p14="http://schemas.microsoft.com/office/powerpoint/2010/main" val="8687596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1E8948-83CB-42B3-84B3-965F0632B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«Дилемма заключенного» со многими участниками 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D33F5F3B-F515-490C-B057-A72E9D4211B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6007623"/>
              </p:ext>
            </p:extLst>
          </p:nvPr>
        </p:nvGraphicFramePr>
        <p:xfrm>
          <a:off x="838200" y="1825625"/>
          <a:ext cx="10515600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2449">
                  <a:extLst>
                    <a:ext uri="{9D8B030D-6E8A-4147-A177-3AD203B41FA5}">
                      <a16:colId xmlns:a16="http://schemas.microsoft.com/office/drawing/2014/main" val="1624943566"/>
                    </a:ext>
                  </a:extLst>
                </a:gridCol>
                <a:gridCol w="2570205">
                  <a:extLst>
                    <a:ext uri="{9D8B030D-6E8A-4147-A177-3AD203B41FA5}">
                      <a16:colId xmlns:a16="http://schemas.microsoft.com/office/drawing/2014/main" val="1255467701"/>
                    </a:ext>
                  </a:extLst>
                </a:gridCol>
                <a:gridCol w="2891481">
                  <a:extLst>
                    <a:ext uri="{9D8B030D-6E8A-4147-A177-3AD203B41FA5}">
                      <a16:colId xmlns:a16="http://schemas.microsoft.com/office/drawing/2014/main" val="1379517607"/>
                    </a:ext>
                  </a:extLst>
                </a:gridCol>
                <a:gridCol w="3791465">
                  <a:extLst>
                    <a:ext uri="{9D8B030D-6E8A-4147-A177-3AD203B41FA5}">
                      <a16:colId xmlns:a16="http://schemas.microsoft.com/office/drawing/2014/main" val="29019422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Большинство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124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 заводит по второй корове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 заводит по второй корове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358620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завожу вторую корову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2, 2 (у меня две тощих коровы)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4,1 (у меня две довольно упитанных коровы)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24928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не завожу вторую корову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1, 4 (у меня одна тощая корова)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3, 3 (у меня одна очень упитанная корова)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3625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24395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C5B8A8-2F3A-4506-9005-F79510FF6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 «Дилемма заключенного» для случая игры со многими ходами 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68784931-85C6-4129-A386-DE650CBC58C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4646365"/>
              </p:ext>
            </p:extLst>
          </p:nvPr>
        </p:nvGraphicFramePr>
        <p:xfrm>
          <a:off x="838200" y="1825625"/>
          <a:ext cx="10515600" cy="39326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3411">
                  <a:extLst>
                    <a:ext uri="{9D8B030D-6E8A-4147-A177-3AD203B41FA5}">
                      <a16:colId xmlns:a16="http://schemas.microsoft.com/office/drawing/2014/main" val="1624943566"/>
                    </a:ext>
                  </a:extLst>
                </a:gridCol>
                <a:gridCol w="2446638">
                  <a:extLst>
                    <a:ext uri="{9D8B030D-6E8A-4147-A177-3AD203B41FA5}">
                      <a16:colId xmlns:a16="http://schemas.microsoft.com/office/drawing/2014/main" val="1255467701"/>
                    </a:ext>
                  </a:extLst>
                </a:gridCol>
                <a:gridCol w="2817340">
                  <a:extLst>
                    <a:ext uri="{9D8B030D-6E8A-4147-A177-3AD203B41FA5}">
                      <a16:colId xmlns:a16="http://schemas.microsoft.com/office/drawing/2014/main" val="1379517607"/>
                    </a:ext>
                  </a:extLst>
                </a:gridCol>
                <a:gridCol w="2778211">
                  <a:extLst>
                    <a:ext uri="{9D8B030D-6E8A-4147-A177-3AD203B41FA5}">
                      <a16:colId xmlns:a16="http://schemas.microsoft.com/office/drawing/2014/main" val="2901942242"/>
                    </a:ext>
                  </a:extLst>
                </a:gridCol>
              </a:tblGrid>
              <a:tr h="827292">
                <a:tc>
                  <a:txBody>
                    <a:bodyPr/>
                    <a:lstStyle/>
                    <a:p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Программа 2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124951"/>
                  </a:ext>
                </a:extLst>
              </a:tr>
              <a:tr h="915442">
                <a:tc>
                  <a:txBody>
                    <a:bodyPr/>
                    <a:lstStyle/>
                    <a:p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 кооперирует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 конкурирует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358620"/>
                  </a:ext>
                </a:extLst>
              </a:tr>
              <a:tr h="827292">
                <a:tc rowSpan="2"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Программа 1 </a:t>
                      </a:r>
                    </a:p>
                    <a:p>
                      <a:pPr algn="ctr"/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кооперирует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3,3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0,5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249288"/>
                  </a:ext>
                </a:extLst>
              </a:tr>
              <a:tr h="1362599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 конкурирует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5,0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1,5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3625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15341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A21B90-DF71-4776-8EA4-744A3ADBB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«Борьба полов»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2AF325B-10BA-4197-A95A-BE6573F0CE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Оба игрока имеют ясные предпочтения:</a:t>
            </a:r>
          </a:p>
          <a:p>
            <a:pPr marL="0" indent="0">
              <a:buNone/>
            </a:pPr>
            <a:r>
              <a:rPr lang="ru-RU" dirty="0"/>
              <a:t> Прежде всего они хотели бы вечер провести вместе. Это имеет для них наибольшую ценность. </a:t>
            </a:r>
          </a:p>
          <a:p>
            <a:pPr marL="0" indent="0">
              <a:buNone/>
            </a:pPr>
            <a:r>
              <a:rPr lang="ru-RU" dirty="0"/>
              <a:t>На втором месте по важности у них стоит предпочтение мероприятия.</a:t>
            </a:r>
          </a:p>
          <a:p>
            <a:pPr marL="0" indent="0">
              <a:buNone/>
            </a:pPr>
            <a:r>
              <a:rPr lang="ru-RU" dirty="0"/>
              <a:t>Наихудший вариант для них, если они вечер проведут раздельно, причем жена будет на соревнованиях, а муж на концерте. </a:t>
            </a:r>
          </a:p>
          <a:p>
            <a:pPr marL="0" indent="0">
              <a:buNone/>
            </a:pPr>
            <a:r>
              <a:rPr lang="ru-RU" dirty="0"/>
              <a:t>Несколько лучше они оценивают вариант раздельного проведения вечера, когда он идет на бокс, а она – на концерт. С наибольшим удовольствием </a:t>
            </a:r>
          </a:p>
        </p:txBody>
      </p:sp>
    </p:spTree>
    <p:extLst>
      <p:ext uri="{BB962C8B-B14F-4D97-AF65-F5344CB8AC3E}">
        <p14:creationId xmlns:p14="http://schemas.microsoft.com/office/powerpoint/2010/main" val="25366882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B42952-AEF0-4B2E-9A92-360FEA677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Матрица решений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1D2BC360-36AA-42BE-ABE4-C5599A357B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5177070"/>
              </p:ext>
            </p:extLst>
          </p:nvPr>
        </p:nvGraphicFramePr>
        <p:xfrm>
          <a:off x="838200" y="1825625"/>
          <a:ext cx="10515600" cy="42873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3411">
                  <a:extLst>
                    <a:ext uri="{9D8B030D-6E8A-4147-A177-3AD203B41FA5}">
                      <a16:colId xmlns:a16="http://schemas.microsoft.com/office/drawing/2014/main" val="1624943566"/>
                    </a:ext>
                  </a:extLst>
                </a:gridCol>
                <a:gridCol w="2446638">
                  <a:extLst>
                    <a:ext uri="{9D8B030D-6E8A-4147-A177-3AD203B41FA5}">
                      <a16:colId xmlns:a16="http://schemas.microsoft.com/office/drawing/2014/main" val="1255467701"/>
                    </a:ext>
                  </a:extLst>
                </a:gridCol>
                <a:gridCol w="2817340">
                  <a:extLst>
                    <a:ext uri="{9D8B030D-6E8A-4147-A177-3AD203B41FA5}">
                      <a16:colId xmlns:a16="http://schemas.microsoft.com/office/drawing/2014/main" val="1379517607"/>
                    </a:ext>
                  </a:extLst>
                </a:gridCol>
                <a:gridCol w="2778211">
                  <a:extLst>
                    <a:ext uri="{9D8B030D-6E8A-4147-A177-3AD203B41FA5}">
                      <a16:colId xmlns:a16="http://schemas.microsoft.com/office/drawing/2014/main" val="2901942242"/>
                    </a:ext>
                  </a:extLst>
                </a:gridCol>
              </a:tblGrid>
              <a:tr h="827292">
                <a:tc>
                  <a:txBody>
                    <a:bodyPr/>
                    <a:lstStyle/>
                    <a:p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0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4000" dirty="0"/>
                        <a:t>Жена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124951"/>
                  </a:ext>
                </a:extLst>
              </a:tr>
              <a:tr h="1270154">
                <a:tc>
                  <a:txBody>
                    <a:bodyPr/>
                    <a:lstStyle/>
                    <a:p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/>
                        <a:t>Бокс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/>
                        <a:t>Концерт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358620"/>
                  </a:ext>
                </a:extLst>
              </a:tr>
              <a:tr h="827292">
                <a:tc rowSpan="2">
                  <a:txBody>
                    <a:bodyPr/>
                    <a:lstStyle/>
                    <a:p>
                      <a:pPr algn="ctr"/>
                      <a:r>
                        <a:rPr lang="ru-RU" sz="4000" dirty="0"/>
                        <a:t>Муж</a:t>
                      </a:r>
                    </a:p>
                    <a:p>
                      <a:pPr algn="ctr"/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/>
                        <a:t>бокс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/>
                        <a:t>4,3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/>
                        <a:t>2,2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249288"/>
                  </a:ext>
                </a:extLst>
              </a:tr>
              <a:tr h="1362599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/>
                        <a:t> концерт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/>
                        <a:t>1,1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/>
                        <a:t>3,4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3625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6389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Изображение выглядит как небо, внутренний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51BD80A8-6B5B-4CDB-A199-2B4087C091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196" y="492573"/>
            <a:ext cx="5880796" cy="588079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B45A142-4255-493C-8284-5D566C121B1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8FB9660-F42F-4313-BBC4-47C007FE484C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9FCEB3-71F5-4A3B-999F-9AED6AC7E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Игра</a:t>
            </a:r>
            <a:r>
              <a:rPr lang="en-US" sz="4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«</a:t>
            </a:r>
            <a:r>
              <a:rPr lang="en-US" sz="48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Цыпленок</a:t>
            </a:r>
            <a:r>
              <a:rPr lang="en-US" sz="4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» </a:t>
            </a:r>
          </a:p>
        </p:txBody>
      </p:sp>
    </p:spTree>
    <p:extLst>
      <p:ext uri="{BB962C8B-B14F-4D97-AF65-F5344CB8AC3E}">
        <p14:creationId xmlns:p14="http://schemas.microsoft.com/office/powerpoint/2010/main" val="37991533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7AF70D-5D0A-4B3B-B1C4-674D3F6E1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ru-RU" dirty="0"/>
            </a:br>
            <a:r>
              <a:rPr lang="ru-RU" dirty="0"/>
              <a:t> Асимметричные игры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2266E89-5F28-43CB-9772-AD9631DB99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Игры называют асимметричными в тех случаях, когда противники находятся в неравном положении или когда отличается порядок их предпочтений.</a:t>
            </a:r>
          </a:p>
        </p:txBody>
      </p:sp>
    </p:spTree>
    <p:extLst>
      <p:ext uri="{BB962C8B-B14F-4D97-AF65-F5344CB8AC3E}">
        <p14:creationId xmlns:p14="http://schemas.microsoft.com/office/powerpoint/2010/main" val="11675965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A98B89-DFA1-4B49-9136-7EA55E678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Мудрость Соломона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F1EFD259-677E-491F-B83D-F705B3A5DA5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3713426"/>
              </p:ext>
            </p:extLst>
          </p:nvPr>
        </p:nvGraphicFramePr>
        <p:xfrm>
          <a:off x="838200" y="1825625"/>
          <a:ext cx="10515600" cy="42873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3411">
                  <a:extLst>
                    <a:ext uri="{9D8B030D-6E8A-4147-A177-3AD203B41FA5}">
                      <a16:colId xmlns:a16="http://schemas.microsoft.com/office/drawing/2014/main" val="1624943566"/>
                    </a:ext>
                  </a:extLst>
                </a:gridCol>
                <a:gridCol w="2446638">
                  <a:extLst>
                    <a:ext uri="{9D8B030D-6E8A-4147-A177-3AD203B41FA5}">
                      <a16:colId xmlns:a16="http://schemas.microsoft.com/office/drawing/2014/main" val="1255467701"/>
                    </a:ext>
                  </a:extLst>
                </a:gridCol>
                <a:gridCol w="2817340">
                  <a:extLst>
                    <a:ext uri="{9D8B030D-6E8A-4147-A177-3AD203B41FA5}">
                      <a16:colId xmlns:a16="http://schemas.microsoft.com/office/drawing/2014/main" val="1379517607"/>
                    </a:ext>
                  </a:extLst>
                </a:gridCol>
                <a:gridCol w="2778211">
                  <a:extLst>
                    <a:ext uri="{9D8B030D-6E8A-4147-A177-3AD203B41FA5}">
                      <a16:colId xmlns:a16="http://schemas.microsoft.com/office/drawing/2014/main" val="2901942242"/>
                    </a:ext>
                  </a:extLst>
                </a:gridCol>
              </a:tblGrid>
              <a:tr h="827292">
                <a:tc>
                  <a:txBody>
                    <a:bodyPr/>
                    <a:lstStyle/>
                    <a:p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0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4000" dirty="0"/>
                        <a:t>2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124951"/>
                  </a:ext>
                </a:extLst>
              </a:tr>
              <a:tr h="1270154">
                <a:tc>
                  <a:txBody>
                    <a:bodyPr/>
                    <a:lstStyle/>
                    <a:p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 кооперирует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 конкурирует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358620"/>
                  </a:ext>
                </a:extLst>
              </a:tr>
              <a:tr h="827292">
                <a:tc rowSpan="2">
                  <a:txBody>
                    <a:bodyPr/>
                    <a:lstStyle/>
                    <a:p>
                      <a:pPr algn="ctr"/>
                      <a:r>
                        <a:rPr lang="ru-RU" sz="4000" dirty="0"/>
                        <a:t>1 (мать)</a:t>
                      </a:r>
                    </a:p>
                    <a:p>
                      <a:pPr algn="ctr"/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кооперирует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/>
                        <a:t>3,3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/>
                        <a:t>2,4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249288"/>
                  </a:ext>
                </a:extLst>
              </a:tr>
              <a:tr h="1362599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 конкурирует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/>
                        <a:t>4,1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/>
                        <a:t>1,2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3625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85371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129376-B0F5-485C-A7A7-9FF654513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Рекомендации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F3C7C4E-C9EC-446C-BAAD-64D071AC83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r>
              <a:rPr lang="ru-RU" dirty="0"/>
              <a:t>если партнер по игре делает ход первым или при одновременном действии обоих намерение первого второму не известно, то представляется целесообразным исходить из правила Байеса, т.е. из того, что в единичном случае наибольшая надежность успеха соответствует наиболее вероятной стратегии; </a:t>
            </a:r>
          </a:p>
          <a:p>
            <a:r>
              <a:rPr lang="ru-RU" dirty="0"/>
              <a:t>если риск опасен или по крайней мере показана осторожность, то следует предпочесть правило минимакса (правило Вальда). </a:t>
            </a:r>
          </a:p>
        </p:txBody>
      </p:sp>
    </p:spTree>
    <p:extLst>
      <p:ext uri="{BB962C8B-B14F-4D97-AF65-F5344CB8AC3E}">
        <p14:creationId xmlns:p14="http://schemas.microsoft.com/office/powerpoint/2010/main" val="24916704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32DB74-E8EE-40BB-8BE2-D89E8AA05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Источники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DDB20F0-E3DE-4E94-8613-4945CB8665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https://www.youtube.com/playlist?list=PLlx2izuC9gjj4crXUkw2luo8JfNCfmbkn</a:t>
            </a:r>
            <a:endParaRPr lang="ru-RU" dirty="0"/>
          </a:p>
          <a:p>
            <a:endParaRPr lang="ru-RU" dirty="0"/>
          </a:p>
          <a:p>
            <a:r>
              <a:rPr lang="ru-RU" dirty="0"/>
              <a:t> https://notdotteam.github.io/trust/ </a:t>
            </a:r>
          </a:p>
        </p:txBody>
      </p:sp>
    </p:spTree>
    <p:extLst>
      <p:ext uri="{BB962C8B-B14F-4D97-AF65-F5344CB8AC3E}">
        <p14:creationId xmlns:p14="http://schemas.microsoft.com/office/powerpoint/2010/main" val="148486911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764</Words>
  <Application>Microsoft Office PowerPoint</Application>
  <PresentationFormat>Широкоэкранный</PresentationFormat>
  <Paragraphs>115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Тема Office</vt:lpstr>
      <vt:lpstr>Роль теории игр при принятии управленческих решений</vt:lpstr>
      <vt:lpstr>Несколько сюжетов </vt:lpstr>
      <vt:lpstr>Теория игр в Талмуде. Задача о распределении наследства</vt:lpstr>
      <vt:lpstr>Теория игр в русской классике (Гоголь) </vt:lpstr>
      <vt:lpstr>Парадокс политического влияния </vt:lpstr>
      <vt:lpstr>Выборщики</vt:lpstr>
      <vt:lpstr>Выборщики</vt:lpstr>
      <vt:lpstr>Наиболее известные модели теории игр </vt:lpstr>
      <vt:lpstr>Долларовый аукцион </vt:lpstr>
      <vt:lpstr>Долларовый аукцион в животном мире </vt:lpstr>
      <vt:lpstr>Презентация PowerPoint</vt:lpstr>
      <vt:lpstr>«Дилемма заключённого» в нормальной форме.</vt:lpstr>
      <vt:lpstr> «обмен закрытыми сумками»</vt:lpstr>
      <vt:lpstr>Случай дилеммы заключённого в бизнесе.</vt:lpstr>
      <vt:lpstr>«Дилемма заключенного» со многими участниками </vt:lpstr>
      <vt:lpstr> «Дилемма заключенного» для случая игры со многими ходами </vt:lpstr>
      <vt:lpstr>«Борьба полов» </vt:lpstr>
      <vt:lpstr>Матрица решений</vt:lpstr>
      <vt:lpstr>Игра «Цыпленок» </vt:lpstr>
      <vt:lpstr>  Асимметричные игры </vt:lpstr>
      <vt:lpstr>Мудрость Соломона</vt:lpstr>
      <vt:lpstr>Рекомендации</vt:lpstr>
      <vt:lpstr>Источники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Роль теории игр при принятии управленческих решений</dc:title>
  <dc:creator>Татьяна</dc:creator>
  <cp:lastModifiedBy>Katerina Shumik</cp:lastModifiedBy>
  <cp:revision>12</cp:revision>
  <dcterms:created xsi:type="dcterms:W3CDTF">2017-12-07T11:14:10Z</dcterms:created>
  <dcterms:modified xsi:type="dcterms:W3CDTF">2020-01-13T01:22:10Z</dcterms:modified>
</cp:coreProperties>
</file>