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61" r:id="rId6"/>
    <p:sldId id="265" r:id="rId7"/>
    <p:sldId id="264" r:id="rId8"/>
    <p:sldId id="26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01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1FBF3-7E63-470C-8FDE-A9101FEEC2DE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AA57E-CF8C-4723-BBAE-D898A2C75D6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48BF368-92BC-4093-853C-8A6ECB6C5CC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D05DE69-FE4F-4D94-9552-AB6062925B2F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48BF368-92BC-4093-853C-8A6ECB6C5CCC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Book Antiqua" pitchFamily="18" charset="0"/>
              </a:rPr>
              <a:t>Окончания именительного падежа</a:t>
            </a:r>
            <a:br>
              <a:rPr lang="ru-RU" dirty="0" smtClean="0">
                <a:latin typeface="Book Antiqua" pitchFamily="18" charset="0"/>
              </a:rPr>
            </a:br>
            <a:r>
              <a:rPr lang="ru-RU" sz="5300" b="1" dirty="0" smtClean="0">
                <a:latin typeface="Arial Black" pitchFamily="34" charset="0"/>
              </a:rPr>
              <a:t>이</a:t>
            </a:r>
            <a:r>
              <a:rPr lang="ru-RU" dirty="0" smtClean="0">
                <a:latin typeface="Arial Black" pitchFamily="34" charset="0"/>
              </a:rPr>
              <a:t> </a:t>
            </a:r>
            <a:r>
              <a:rPr lang="ru-RU" dirty="0" smtClean="0">
                <a:latin typeface="Book Antiqua" pitchFamily="18" charset="0"/>
              </a:rPr>
              <a:t>и</a:t>
            </a:r>
            <a:r>
              <a:rPr lang="ru-RU" dirty="0" smtClean="0">
                <a:latin typeface="Arial Black" pitchFamily="34" charset="0"/>
              </a:rPr>
              <a:t> </a:t>
            </a:r>
            <a:r>
              <a:rPr lang="ru-RU" b="1" dirty="0">
                <a:latin typeface="Arial Black" pitchFamily="34" charset="0"/>
              </a:rPr>
              <a:t>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857232"/>
            <a:ext cx="7715303" cy="48936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atin typeface="Book Antiqua" pitchFamily="18" charset="0"/>
              </a:rPr>
              <a:t>Для того, чтобы понять смысл применения окончаний</a:t>
            </a:r>
          </a:p>
          <a:p>
            <a:r>
              <a:rPr lang="ru-RU" dirty="0" smtClean="0">
                <a:latin typeface="Book Antiqua" pitchFamily="18" charset="0"/>
              </a:rPr>
              <a:t>именительного падежа в корейском языке необходимо рассмотреть структуру корейского предложения.  </a:t>
            </a:r>
          </a:p>
          <a:p>
            <a:endParaRPr lang="ru-RU" dirty="0" smtClean="0">
              <a:latin typeface="Book Antiqua" pitchFamily="18" charset="0"/>
            </a:endParaRPr>
          </a:p>
          <a:p>
            <a:r>
              <a:rPr lang="ru-RU" dirty="0"/>
              <a:t>Структура предложения в корейском языке такая:</a:t>
            </a:r>
          </a:p>
          <a:p>
            <a:r>
              <a:rPr lang="ru-RU" b="1" dirty="0">
                <a:latin typeface="Arial Black" pitchFamily="34" charset="0"/>
              </a:rPr>
              <a:t>Подлежащее + дополнение + сказуемое</a:t>
            </a:r>
            <a:r>
              <a:rPr lang="ru-RU" b="1" dirty="0" smtClean="0">
                <a:latin typeface="Arial Black" pitchFamily="34" charset="0"/>
              </a:rPr>
              <a:t>.</a:t>
            </a:r>
          </a:p>
          <a:p>
            <a:endParaRPr lang="ru-RU" b="1" dirty="0">
              <a:latin typeface="Arial Black" pitchFamily="34" charset="0"/>
            </a:endParaRPr>
          </a:p>
          <a:p>
            <a:r>
              <a:rPr lang="ru-RU" sz="2400" dirty="0"/>
              <a:t>그는  현금이  없어요  </a:t>
            </a:r>
            <a:r>
              <a:rPr lang="ru-RU" dirty="0"/>
              <a:t>У него нет наличных денег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>
                <a:latin typeface="Book Antiqua" pitchFamily="18" charset="0"/>
              </a:rPr>
              <a:t>Если в русском языке смысл не меняется от перестановки подлежащего и сказуемого, то в корейском языке сказуемое находится всегда в самом конце.</a:t>
            </a:r>
          </a:p>
          <a:p>
            <a:r>
              <a:rPr lang="ru-RU" dirty="0">
                <a:latin typeface="Book Antiqua" pitchFamily="18" charset="0"/>
              </a:rPr>
              <a:t>Например, в русском языке можно сказать: «Нет денег» или «Денег нет».</a:t>
            </a:r>
          </a:p>
          <a:p>
            <a:r>
              <a:rPr lang="ru-RU" dirty="0">
                <a:latin typeface="Book Antiqua" pitchFamily="18" charset="0"/>
              </a:rPr>
              <a:t>А в корейском  языке возможен только вариант «Денег нет», дословно «Деньги не имеются». </a:t>
            </a:r>
          </a:p>
          <a:p>
            <a:endParaRPr lang="ru-RU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500042"/>
            <a:ext cx="7715303" cy="36933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Для указания на подлежащее в предложении используются окончания именительного падежа.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Пишутся эти окончания слитно, </a:t>
            </a:r>
            <a:r>
              <a:rPr lang="ru-RU" dirty="0"/>
              <a:t>вместе с существительным</a:t>
            </a:r>
            <a:r>
              <a:rPr lang="ru-RU" dirty="0" smtClean="0"/>
              <a:t>. Когда окончание именительного падежа произносится, его обычно тянут, делая на нем ударение.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Окончания </a:t>
            </a:r>
            <a:r>
              <a:rPr lang="ru-RU" dirty="0"/>
              <a:t>именительного падежа </a:t>
            </a:r>
            <a:r>
              <a:rPr lang="ru-RU" dirty="0" smtClean="0"/>
              <a:t>присоединяются к </a:t>
            </a:r>
            <a:r>
              <a:rPr lang="ru-RU" dirty="0"/>
              <a:t>существительному-подлежащему по </a:t>
            </a:r>
            <a:r>
              <a:rPr lang="ru-RU" dirty="0" smtClean="0"/>
              <a:t>следующего принципу:</a:t>
            </a:r>
          </a:p>
          <a:p>
            <a:endParaRPr lang="ru-RU" dirty="0"/>
          </a:p>
          <a:p>
            <a:r>
              <a:rPr lang="ru-RU" dirty="0"/>
              <a:t>Если слово заканчивается на согласный звук, прибавляется   이, например</a:t>
            </a:r>
            <a:r>
              <a:rPr lang="ru-RU" dirty="0" smtClean="0"/>
              <a:t>:</a:t>
            </a:r>
          </a:p>
          <a:p>
            <a:endParaRPr lang="ru-RU" dirty="0" smtClean="0"/>
          </a:p>
          <a:p>
            <a:endParaRPr lang="ru-RU" dirty="0">
              <a:latin typeface="Book Antiqua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85788" y="4143380"/>
          <a:ext cx="7715300" cy="1571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060"/>
                <a:gridCol w="1543060"/>
                <a:gridCol w="1543060"/>
                <a:gridCol w="1543060"/>
                <a:gridCol w="1543060"/>
              </a:tblGrid>
              <a:tr h="3956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 Unicode MS"/>
                          <a:ea typeface="Times New Roman"/>
                          <a:cs typeface="Times New Roman"/>
                        </a:rPr>
                        <a:t>신발+</a:t>
                      </a:r>
                      <a:endParaRPr lang="ru-RU" sz="1800" dirty="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синбаль</a:t>
                      </a:r>
                      <a:endParaRPr lang="ru-RU" sz="1800" dirty="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обувь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 Unicode MS"/>
                          <a:ea typeface="Times New Roman"/>
                          <a:cs typeface="Times New Roman"/>
                        </a:rPr>
                        <a:t>신발이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синбари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956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800">
                          <a:latin typeface="Arial Unicode MS"/>
                          <a:ea typeface="Times New Roman"/>
                          <a:cs typeface="Times New Roman"/>
                        </a:rPr>
                        <a:t>안경</a:t>
                      </a: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ангён</a:t>
                      </a:r>
                      <a:endParaRPr lang="ru-RU" sz="1800" dirty="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очки</a:t>
                      </a:r>
                      <a:endParaRPr lang="ru-RU" sz="1800" dirty="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 Unicode MS"/>
                          <a:ea typeface="Times New Roman"/>
                          <a:cs typeface="Times New Roman"/>
                        </a:rPr>
                        <a:t>안경이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ангёни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847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 Unicode MS"/>
                          <a:ea typeface="Times New Roman"/>
                          <a:cs typeface="Times New Roman"/>
                        </a:rPr>
                        <a:t>장갑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чангап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перчатки</a:t>
                      </a:r>
                      <a:endParaRPr lang="ru-RU" sz="1800" dirty="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Arial Unicode MS"/>
                          <a:ea typeface="Times New Roman"/>
                          <a:cs typeface="Times New Roman"/>
                        </a:rPr>
                        <a:t>장갑이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      </a:t>
                      </a:r>
                      <a:endParaRPr lang="ru-RU" sz="1800" dirty="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чангаби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3956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 Unicode MS"/>
                          <a:ea typeface="Times New Roman"/>
                          <a:cs typeface="Times New Roman"/>
                        </a:rPr>
                        <a:t>옷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от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одежда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 Unicode MS"/>
                          <a:ea typeface="Times New Roman"/>
                          <a:cs typeface="Times New Roman"/>
                        </a:rPr>
                        <a:t>옷이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  </a:t>
                      </a:r>
                      <a:endParaRPr lang="ru-RU" sz="1800" dirty="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оси</a:t>
                      </a:r>
                      <a:endParaRPr lang="ru-RU" sz="1800" dirty="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857232"/>
            <a:ext cx="7715303" cy="98488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/>
              <a:t>Если слово заканчивается гласной, прибавляется   가 (после гласных читается как "га"):</a:t>
            </a:r>
          </a:p>
          <a:p>
            <a:endParaRPr lang="ru-RU" dirty="0">
              <a:latin typeface="Book Antiqua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14347" y="2214554"/>
          <a:ext cx="7929615" cy="3214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5923"/>
                <a:gridCol w="1585923"/>
                <a:gridCol w="1585923"/>
                <a:gridCol w="1585923"/>
                <a:gridCol w="1585923"/>
              </a:tblGrid>
              <a:tr h="4610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 Unicode MS"/>
                          <a:ea typeface="Times New Roman"/>
                          <a:cs typeface="Times New Roman"/>
                        </a:rPr>
                        <a:t>치마</a:t>
                      </a:r>
                      <a:endParaRPr lang="ru-RU" sz="1800" dirty="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чхима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юбка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 Unicode MS"/>
                          <a:ea typeface="Times New Roman"/>
                          <a:cs typeface="Times New Roman"/>
                        </a:rPr>
                        <a:t>치마가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чхима га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4610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 Unicode MS"/>
                          <a:ea typeface="Times New Roman"/>
                          <a:cs typeface="Times New Roman"/>
                        </a:rPr>
                        <a:t>바지</a:t>
                      </a:r>
                      <a:endParaRPr lang="ru-RU" sz="1800" dirty="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паджи</a:t>
                      </a:r>
                      <a:endParaRPr lang="ru-RU" sz="1800" dirty="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брюки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 Unicode MS"/>
                          <a:ea typeface="Times New Roman"/>
                          <a:cs typeface="Times New Roman"/>
                        </a:rPr>
                        <a:t>바지가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паджи га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4610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 Unicode MS"/>
                          <a:ea typeface="Times New Roman"/>
                          <a:cs typeface="Times New Roman"/>
                        </a:rPr>
                        <a:t>잠바</a:t>
                      </a: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  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чамба</a:t>
                      </a:r>
                      <a:endParaRPr lang="ru-RU" sz="1800" dirty="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куртка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 Unicode MS"/>
                          <a:ea typeface="Times New Roman"/>
                          <a:cs typeface="Times New Roman"/>
                        </a:rPr>
                        <a:t>잠바가</a:t>
                      </a: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  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чамба га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4610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 Unicode MS"/>
                          <a:ea typeface="Times New Roman"/>
                          <a:cs typeface="Times New Roman"/>
                        </a:rPr>
                        <a:t>구두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куду</a:t>
                      </a:r>
                      <a:endParaRPr lang="ru-RU" sz="1800" dirty="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туфли</a:t>
                      </a:r>
                      <a:endParaRPr lang="ru-RU" sz="1800" dirty="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 Unicode MS"/>
                          <a:ea typeface="Times New Roman"/>
                          <a:cs typeface="Times New Roman"/>
                        </a:rPr>
                        <a:t>구두가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куду га</a:t>
                      </a:r>
                      <a:endParaRPr lang="ru-RU" sz="1800" dirty="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4610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 Unicode MS"/>
                          <a:ea typeface="Times New Roman"/>
                          <a:cs typeface="Times New Roman"/>
                        </a:rPr>
                        <a:t>모자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моджа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шапка</a:t>
                      </a:r>
                      <a:endParaRPr lang="ru-RU" sz="1800" dirty="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 Unicode MS"/>
                          <a:ea typeface="Times New Roman"/>
                          <a:cs typeface="Times New Roman"/>
                        </a:rPr>
                        <a:t>모자가</a:t>
                      </a:r>
                      <a:endParaRPr lang="ru-RU" sz="1800" dirty="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моджа га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4483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 Unicode MS"/>
                          <a:ea typeface="Times New Roman"/>
                          <a:cs typeface="Times New Roman"/>
                        </a:rPr>
                        <a:t>청바지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чхонпаджи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джинсы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 Unicode MS"/>
                          <a:ea typeface="Times New Roman"/>
                          <a:cs typeface="Times New Roman"/>
                        </a:rPr>
                        <a:t>청바지가</a:t>
                      </a:r>
                      <a:endParaRPr lang="ru-RU" sz="1800" dirty="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чхонпаджи га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4610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 Unicode MS"/>
                          <a:ea typeface="Times New Roman"/>
                          <a:cs typeface="Times New Roman"/>
                        </a:rPr>
                        <a:t>귀걸이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квигори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серьги</a:t>
                      </a:r>
                      <a:endParaRPr lang="ru-RU" sz="180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 Unicode MS"/>
                          <a:ea typeface="Times New Roman"/>
                          <a:cs typeface="Times New Roman"/>
                        </a:rPr>
                        <a:t>귀걸이가</a:t>
                      </a:r>
                      <a:endParaRPr lang="ru-RU" sz="1800" dirty="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квигори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га</a:t>
                      </a:r>
                      <a:endParaRPr lang="ru-RU" sz="1800" dirty="0">
                        <a:latin typeface="Calibri"/>
                        <a:ea typeface="Malgun Gothic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500042"/>
            <a:ext cx="7715303" cy="57554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/>
              <a:t>Как будет, например, </a:t>
            </a:r>
            <a:r>
              <a:rPr lang="ko-KR" altLang="en-US" sz="2800" dirty="0"/>
              <a:t>날씨</a:t>
            </a:r>
            <a:r>
              <a:rPr lang="ko-KR" altLang="en-US" sz="2000" dirty="0"/>
              <a:t> </a:t>
            </a:r>
            <a:r>
              <a:rPr lang="en-US" altLang="ko-KR" sz="2000" dirty="0"/>
              <a:t>(</a:t>
            </a:r>
            <a:r>
              <a:rPr lang="ru-RU" sz="2000" dirty="0"/>
              <a:t>погода) в </a:t>
            </a:r>
            <a:r>
              <a:rPr lang="ru-RU" sz="2000" dirty="0" smtClean="0"/>
              <a:t>именительном </a:t>
            </a:r>
            <a:r>
              <a:rPr lang="ru-RU" sz="2000" dirty="0"/>
              <a:t>падеже?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Ответ</a:t>
            </a:r>
            <a:r>
              <a:rPr lang="ru-RU" sz="2000" dirty="0"/>
              <a:t>: </a:t>
            </a:r>
            <a:r>
              <a:rPr lang="ko-KR" altLang="en-US" sz="2800" dirty="0"/>
              <a:t>날씨가</a:t>
            </a:r>
            <a:r>
              <a:rPr lang="en-US" altLang="ko-KR" sz="2000" dirty="0"/>
              <a:t>, </a:t>
            </a:r>
            <a:r>
              <a:rPr lang="ru-RU" sz="2000" dirty="0"/>
              <a:t>т. к. в конце слова стоит гласная.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>Как сказать: «Погода жаркая». Глагол всегда в конце, а слово погода стоит в </a:t>
            </a:r>
            <a:r>
              <a:rPr lang="ru-RU" sz="2000" dirty="0" smtClean="0"/>
              <a:t>именительном </a:t>
            </a:r>
            <a:r>
              <a:rPr lang="ru-RU" sz="2000" dirty="0"/>
              <a:t>падеже. Ответ: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ko-KR" altLang="en-US" sz="2800" dirty="0"/>
              <a:t>날씨가 덥습니다</a:t>
            </a:r>
            <a:r>
              <a:rPr lang="en-US" altLang="ko-KR" sz="2800" dirty="0"/>
              <a:t>/</a:t>
            </a:r>
            <a:r>
              <a:rPr lang="ko-KR" altLang="en-US" sz="2800" dirty="0" smtClean="0"/>
              <a:t>더워요</a:t>
            </a:r>
            <a:br>
              <a:rPr lang="ko-KR" altLang="en-US" sz="2800" dirty="0" smtClean="0"/>
            </a:br>
            <a:r>
              <a:rPr lang="ko-KR" altLang="en-US" sz="2000" dirty="0" smtClean="0"/>
              <a:t/>
            </a:r>
            <a:br>
              <a:rPr lang="ko-KR" altLang="en-US" sz="2000" dirty="0" smtClean="0"/>
            </a:br>
            <a:r>
              <a:rPr lang="ru-RU" sz="2000" dirty="0"/>
              <a:t>Как будет </a:t>
            </a:r>
            <a:r>
              <a:rPr lang="ko-KR" altLang="en-US" sz="2800" dirty="0"/>
              <a:t>눈 </a:t>
            </a:r>
            <a:r>
              <a:rPr lang="en-US" altLang="ko-KR" sz="2000" dirty="0"/>
              <a:t>(</a:t>
            </a:r>
            <a:r>
              <a:rPr lang="ru-RU" sz="2000" dirty="0"/>
              <a:t>снег) в </a:t>
            </a:r>
            <a:r>
              <a:rPr lang="ru-RU" sz="2000" dirty="0" smtClean="0"/>
              <a:t>именительном </a:t>
            </a:r>
            <a:r>
              <a:rPr lang="ru-RU" sz="2000" dirty="0"/>
              <a:t>падеже?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Ответ</a:t>
            </a:r>
            <a:r>
              <a:rPr lang="ru-RU" sz="2000" dirty="0"/>
              <a:t>: </a:t>
            </a:r>
            <a:r>
              <a:rPr lang="ko-KR" altLang="en-US" sz="2800" dirty="0"/>
              <a:t>눈이</a:t>
            </a:r>
            <a:r>
              <a:rPr lang="en-US" altLang="ko-KR" sz="2000" dirty="0"/>
              <a:t>, </a:t>
            </a:r>
            <a:r>
              <a:rPr lang="ru-RU" sz="2000" dirty="0"/>
              <a:t>т. к. в конце слова стоит согласная.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>Как сказать «Снег идет». «Снег» в Именительном падеже. </a:t>
            </a:r>
            <a:r>
              <a:rPr lang="ru-RU" sz="2000" dirty="0" smtClean="0"/>
              <a:t>Глагол «идет» </a:t>
            </a:r>
            <a:r>
              <a:rPr lang="ru-RU" sz="2000" dirty="0"/>
              <a:t>в данном случае будет </a:t>
            </a:r>
            <a:r>
              <a:rPr lang="ko-KR" altLang="en-US" sz="2000" dirty="0"/>
              <a:t>오다 </a:t>
            </a:r>
            <a:r>
              <a:rPr lang="en-US" altLang="ko-KR" sz="2000" dirty="0"/>
              <a:t>(</a:t>
            </a:r>
            <a:r>
              <a:rPr lang="ru-RU" sz="2000" dirty="0"/>
              <a:t>идти). </a:t>
            </a:r>
            <a:endParaRPr lang="ru-RU" sz="2000" dirty="0" smtClean="0"/>
          </a:p>
          <a:p>
            <a:r>
              <a:rPr lang="ru-RU" sz="2000" dirty="0" smtClean="0"/>
              <a:t>Ответ: </a:t>
            </a:r>
            <a:r>
              <a:rPr lang="ko-KR" altLang="en-US" sz="2800" dirty="0"/>
              <a:t>눈이 옵니다</a:t>
            </a:r>
            <a:r>
              <a:rPr lang="en-US" altLang="ko-KR" sz="2800" dirty="0"/>
              <a:t>/</a:t>
            </a:r>
            <a:r>
              <a:rPr lang="ko-KR" altLang="en-US" sz="2800" dirty="0" smtClean="0"/>
              <a:t>와요</a:t>
            </a:r>
            <a:endParaRPr lang="ru-RU" sz="28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500042"/>
            <a:ext cx="7715303" cy="526297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/>
            <a:r>
              <a:rPr lang="ru-RU" sz="2000" dirty="0" smtClean="0"/>
              <a:t>В вежливой речи используется вежливая форма именительного падежа - окончание</a:t>
            </a:r>
            <a:r>
              <a:rPr lang="ru-RU" sz="2000" dirty="0"/>
              <a:t> </a:t>
            </a:r>
            <a:r>
              <a:rPr lang="ru-RU" sz="2000" b="1" dirty="0"/>
              <a:t>~</a:t>
            </a:r>
            <a:r>
              <a:rPr lang="ko-KR" altLang="en-US" sz="2000" b="1" dirty="0"/>
              <a:t>께서</a:t>
            </a:r>
            <a:r>
              <a:rPr lang="ko-KR" altLang="en-US" sz="2000" dirty="0"/>
              <a:t> </a:t>
            </a:r>
            <a:r>
              <a:rPr lang="ru-RU" altLang="ko-KR" sz="2000" dirty="0" smtClean="0"/>
              <a:t>. </a:t>
            </a:r>
          </a:p>
          <a:p>
            <a:pPr fontAlgn="base"/>
            <a:r>
              <a:rPr lang="ru-RU" altLang="ko-KR" sz="2000" dirty="0" smtClean="0"/>
              <a:t>Это окончание </a:t>
            </a:r>
            <a:r>
              <a:rPr lang="ru-RU" sz="2000" dirty="0" smtClean="0"/>
              <a:t>употребляется</a:t>
            </a:r>
            <a:r>
              <a:rPr lang="ru-RU" sz="2000" dirty="0"/>
              <a:t>, когда склоняемому слову в именительном падеже придается значение уважения. </a:t>
            </a:r>
            <a:endParaRPr lang="ru-RU" sz="2000" dirty="0" smtClean="0"/>
          </a:p>
          <a:p>
            <a:pPr fontAlgn="base"/>
            <a:endParaRPr lang="ru-RU" sz="2000" dirty="0"/>
          </a:p>
          <a:p>
            <a:pPr fontAlgn="base"/>
            <a:r>
              <a:rPr lang="ru-RU" sz="2000" dirty="0" smtClean="0"/>
              <a:t>Чаще </a:t>
            </a:r>
            <a:r>
              <a:rPr lang="ru-RU" sz="2000" dirty="0"/>
              <a:t>всего это окончание употребляется со словами</a:t>
            </a:r>
            <a:r>
              <a:rPr lang="ru-RU" sz="2000" dirty="0" smtClean="0"/>
              <a:t>:</a:t>
            </a:r>
          </a:p>
          <a:p>
            <a:pPr fontAlgn="base"/>
            <a:endParaRPr lang="ru-RU" sz="2000" dirty="0"/>
          </a:p>
          <a:p>
            <a:pPr fontAlgn="base"/>
            <a:r>
              <a:rPr lang="ko-KR" altLang="en-US" sz="2800" dirty="0" smtClean="0"/>
              <a:t>할머니 </a:t>
            </a:r>
            <a:r>
              <a:rPr lang="ru-RU" sz="2800" dirty="0"/>
              <a:t>бабушка                                </a:t>
            </a:r>
            <a:endParaRPr lang="ru-RU" sz="2800" dirty="0" smtClean="0"/>
          </a:p>
          <a:p>
            <a:pPr fontAlgn="base"/>
            <a:r>
              <a:rPr lang="ko-KR" altLang="en-US" sz="2800" dirty="0" smtClean="0"/>
              <a:t>할아버지 </a:t>
            </a:r>
            <a:r>
              <a:rPr lang="ru-RU" sz="2800" dirty="0"/>
              <a:t>дедушка</a:t>
            </a:r>
          </a:p>
          <a:p>
            <a:pPr fontAlgn="base"/>
            <a:r>
              <a:rPr lang="ko-KR" altLang="en-US" sz="2800" dirty="0"/>
              <a:t>아버지 </a:t>
            </a:r>
            <a:r>
              <a:rPr lang="ru-RU" sz="2800" dirty="0"/>
              <a:t>отец                                          </a:t>
            </a:r>
            <a:endParaRPr lang="ru-RU" sz="2800" dirty="0" smtClean="0"/>
          </a:p>
          <a:p>
            <a:pPr fontAlgn="base"/>
            <a:r>
              <a:rPr lang="ko-KR" altLang="en-US" sz="2800" dirty="0" smtClean="0"/>
              <a:t>어머니 </a:t>
            </a:r>
            <a:r>
              <a:rPr lang="ru-RU" sz="2800" dirty="0"/>
              <a:t>мать</a:t>
            </a:r>
          </a:p>
          <a:p>
            <a:pPr fontAlgn="base"/>
            <a:r>
              <a:rPr lang="ko-KR" altLang="en-US" sz="2800" dirty="0"/>
              <a:t>선생님 </a:t>
            </a:r>
            <a:r>
              <a:rPr lang="ru-RU" sz="2800" dirty="0"/>
              <a:t>учитель                                 </a:t>
            </a:r>
            <a:endParaRPr lang="ru-RU" sz="2800" dirty="0" smtClean="0"/>
          </a:p>
          <a:p>
            <a:pPr fontAlgn="base"/>
            <a:r>
              <a:rPr lang="ko-KR" altLang="en-US" sz="2800" dirty="0" smtClean="0"/>
              <a:t>교수님 </a:t>
            </a:r>
            <a:r>
              <a:rPr lang="ru-RU" sz="2800" dirty="0"/>
              <a:t>профессор</a:t>
            </a:r>
          </a:p>
          <a:p>
            <a:pPr fontAlgn="base"/>
            <a:r>
              <a:rPr lang="ko-KR" altLang="en-US" sz="2800" dirty="0"/>
              <a:t>사장남 </a:t>
            </a:r>
            <a:r>
              <a:rPr lang="ru-RU" sz="2800" dirty="0"/>
              <a:t>директор и т. д.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928670"/>
            <a:ext cx="71438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/>
              <a:t>할머니</a:t>
            </a:r>
            <a:r>
              <a:rPr lang="ko-KR" altLang="en-US" sz="2800" b="1" u="sng" dirty="0"/>
              <a:t>께서</a:t>
            </a:r>
            <a:r>
              <a:rPr lang="ko-KR" altLang="en-US" sz="2800" dirty="0"/>
              <a:t> </a:t>
            </a:r>
            <a:r>
              <a:rPr lang="ko-KR" altLang="en-US" sz="2800" dirty="0" smtClean="0"/>
              <a:t>보십니다</a:t>
            </a:r>
            <a:r>
              <a:rPr lang="en-US" altLang="ko-KR" sz="2000" dirty="0" smtClean="0"/>
              <a:t>. </a:t>
            </a:r>
            <a:r>
              <a:rPr lang="en-US" altLang="ko-KR" sz="2000" dirty="0"/>
              <a:t>                    </a:t>
            </a:r>
            <a:r>
              <a:rPr lang="ru-RU" altLang="ko-KR" sz="2000" dirty="0" smtClean="0"/>
              <a:t>   </a:t>
            </a:r>
            <a:r>
              <a:rPr lang="en-US" altLang="ko-KR" sz="2000" dirty="0" err="1" smtClean="0"/>
              <a:t>Бабушка</a:t>
            </a:r>
            <a:r>
              <a:rPr lang="en-US" altLang="ko-KR" sz="2000" dirty="0" smtClean="0"/>
              <a:t> </a:t>
            </a:r>
            <a:r>
              <a:rPr lang="ru-RU" altLang="ko-KR" sz="2000" dirty="0" smtClean="0"/>
              <a:t>смотрит</a:t>
            </a:r>
            <a:r>
              <a:rPr lang="en-US" altLang="ko-KR" sz="2000" dirty="0" smtClean="0"/>
              <a:t>.</a:t>
            </a:r>
            <a:endParaRPr lang="ru-RU" altLang="ko-KR" sz="2000" dirty="0" smtClean="0"/>
          </a:p>
          <a:p>
            <a:endParaRPr lang="ru-RU" altLang="ko-KR" sz="2000" dirty="0" smtClean="0"/>
          </a:p>
          <a:p>
            <a:r>
              <a:rPr lang="ko-KR" altLang="en-US" sz="2800" dirty="0" smtClean="0"/>
              <a:t>할아버지</a:t>
            </a:r>
            <a:r>
              <a:rPr lang="ko-KR" altLang="en-US" sz="2800" u="sng" dirty="0" smtClean="0"/>
              <a:t>께서</a:t>
            </a:r>
            <a:r>
              <a:rPr lang="ko-KR" altLang="en-US" sz="2800" dirty="0" smtClean="0"/>
              <a:t> 웃으십니다</a:t>
            </a:r>
            <a:r>
              <a:rPr lang="ru-RU" altLang="ko-KR" sz="2800" dirty="0" smtClean="0"/>
              <a:t>.  </a:t>
            </a:r>
            <a:r>
              <a:rPr lang="ru-RU" altLang="ko-KR" sz="2000" dirty="0" smtClean="0"/>
              <a:t>	     Дедушка  смеется.</a:t>
            </a:r>
          </a:p>
          <a:p>
            <a:endParaRPr lang="ru-RU" altLang="ko-KR" sz="2000" dirty="0" smtClean="0"/>
          </a:p>
          <a:p>
            <a:endParaRPr lang="ru-RU" altLang="ko-KR" sz="2000" dirty="0" smtClean="0"/>
          </a:p>
          <a:p>
            <a:endParaRPr lang="ru-RU" sz="2000" dirty="0"/>
          </a:p>
        </p:txBody>
      </p:sp>
      <p:pic>
        <p:nvPicPr>
          <p:cNvPr id="3" name="Рисунок 2" descr="g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4414" y="2500306"/>
            <a:ext cx="4572000" cy="33394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285728"/>
            <a:ext cx="7715303" cy="569386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/>
            <a:r>
              <a:rPr lang="ru-RU" sz="2000" dirty="0" smtClean="0"/>
              <a:t>А теперь  еще раз посмотрим на примеры:</a:t>
            </a:r>
            <a:r>
              <a:rPr lang="ru-RU" sz="2800" dirty="0"/>
              <a:t>   </a:t>
            </a:r>
            <a:endParaRPr lang="ru-RU" sz="2800" dirty="0" smtClean="0"/>
          </a:p>
          <a:p>
            <a:pPr fontAlgn="base"/>
            <a:r>
              <a:rPr lang="ru-RU" sz="2800" dirty="0"/>
              <a:t> </a:t>
            </a:r>
            <a:r>
              <a:rPr lang="ru-RU" sz="2800" dirty="0" err="1" smtClean="0"/>
              <a:t>한국Корея </a:t>
            </a:r>
            <a:r>
              <a:rPr lang="ru-RU" sz="2800" dirty="0"/>
              <a:t>- 한국</a:t>
            </a:r>
            <a:r>
              <a:rPr lang="ru-RU" sz="2800" b="1" dirty="0"/>
              <a:t>이</a:t>
            </a:r>
            <a:endParaRPr lang="ru-RU" sz="2800" dirty="0"/>
          </a:p>
          <a:p>
            <a:r>
              <a:rPr lang="ru-RU" sz="2800" dirty="0"/>
              <a:t>미국 Америка- 미국</a:t>
            </a:r>
            <a:r>
              <a:rPr lang="ru-RU" sz="2800" b="1" dirty="0"/>
              <a:t>이</a:t>
            </a:r>
            <a:endParaRPr lang="ru-RU" sz="2800" dirty="0"/>
          </a:p>
          <a:p>
            <a:r>
              <a:rPr lang="ru-RU" sz="2800" dirty="0"/>
              <a:t>일본 Япония - 일본</a:t>
            </a:r>
            <a:r>
              <a:rPr lang="ru-RU" sz="2800" b="1" dirty="0"/>
              <a:t>이</a:t>
            </a:r>
            <a:endParaRPr lang="ru-RU" sz="2800" dirty="0"/>
          </a:p>
          <a:p>
            <a:r>
              <a:rPr lang="ru-RU" sz="2800" dirty="0"/>
              <a:t>러시아 Россия - 러시아</a:t>
            </a:r>
            <a:r>
              <a:rPr lang="ru-RU" sz="2800" b="1" dirty="0"/>
              <a:t>가</a:t>
            </a:r>
            <a:endParaRPr lang="ru-RU" sz="2800" dirty="0"/>
          </a:p>
          <a:p>
            <a:r>
              <a:rPr lang="ru-RU" sz="2800" dirty="0"/>
              <a:t>프랑스 Франция - 프랑스</a:t>
            </a:r>
            <a:r>
              <a:rPr lang="ru-RU" sz="2800" b="1" dirty="0"/>
              <a:t>가</a:t>
            </a:r>
            <a:endParaRPr lang="ru-RU" sz="2800" dirty="0"/>
          </a:p>
          <a:p>
            <a:r>
              <a:rPr lang="ru-RU" sz="2800" dirty="0"/>
              <a:t>호주   Австралия - 호주</a:t>
            </a:r>
            <a:r>
              <a:rPr lang="ru-RU" sz="2800" b="1" dirty="0"/>
              <a:t>가</a:t>
            </a:r>
            <a:endParaRPr lang="ru-RU" sz="2800" dirty="0"/>
          </a:p>
          <a:p>
            <a:r>
              <a:rPr lang="ru-RU" sz="2800" dirty="0"/>
              <a:t>몽골  Монголия -   몽골 </a:t>
            </a:r>
            <a:r>
              <a:rPr lang="ru-RU" sz="2800" b="1" dirty="0"/>
              <a:t>이</a:t>
            </a:r>
            <a:endParaRPr lang="ru-RU" sz="2800" dirty="0"/>
          </a:p>
          <a:p>
            <a:r>
              <a:rPr lang="ru-RU" sz="2800" dirty="0"/>
              <a:t>사람  человек-   사람</a:t>
            </a:r>
            <a:r>
              <a:rPr lang="ru-RU" sz="2800" b="1" dirty="0"/>
              <a:t>이</a:t>
            </a:r>
            <a:endParaRPr lang="ru-RU" sz="2800" dirty="0"/>
          </a:p>
          <a:p>
            <a:pPr fontAlgn="base"/>
            <a:r>
              <a:rPr lang="ru-RU" sz="2800" dirty="0" smtClean="0"/>
              <a:t>한국어</a:t>
            </a:r>
            <a:r>
              <a:rPr lang="ru-RU" sz="2800" b="1" dirty="0" smtClean="0"/>
              <a:t>가 </a:t>
            </a:r>
            <a:r>
              <a:rPr lang="ru-RU" sz="2800" dirty="0" smtClean="0"/>
              <a:t>корейский язык</a:t>
            </a:r>
            <a:r>
              <a:rPr lang="ru-RU" sz="2800" dirty="0" smtClean="0"/>
              <a:t> </a:t>
            </a:r>
            <a:r>
              <a:rPr lang="ru-RU" sz="2800" dirty="0"/>
              <a:t> </a:t>
            </a:r>
            <a:r>
              <a:rPr lang="ru-RU" sz="2800" dirty="0" smtClean="0"/>
              <a:t> </a:t>
            </a:r>
          </a:p>
          <a:p>
            <a:pPr fontAlgn="base"/>
            <a:r>
              <a:rPr lang="ru-RU" sz="2800" dirty="0" smtClean="0"/>
              <a:t>한국말</a:t>
            </a:r>
            <a:r>
              <a:rPr lang="ru-RU" sz="2800" b="1" dirty="0" smtClean="0"/>
              <a:t>이</a:t>
            </a:r>
            <a:r>
              <a:rPr lang="ru-RU" sz="2800" dirty="0"/>
              <a:t> </a:t>
            </a:r>
            <a:br>
              <a:rPr lang="ru-RU" sz="2800" dirty="0"/>
            </a:br>
            <a:r>
              <a:rPr lang="ru-RU" sz="2800" dirty="0" smtClean="0"/>
              <a:t>선생님 </a:t>
            </a:r>
            <a:r>
              <a:rPr lang="ru-RU" sz="2800" dirty="0"/>
              <a:t>учитель  선생님</a:t>
            </a:r>
            <a:r>
              <a:rPr lang="ru-RU" sz="2800" b="1" dirty="0"/>
              <a:t>이</a:t>
            </a:r>
            <a:endParaRPr lang="ru-RU" sz="2800" dirty="0"/>
          </a:p>
          <a:p>
            <a:pPr fontAlgn="base"/>
            <a:endParaRPr lang="ru-RU" sz="2800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74</TotalTime>
  <Words>203</Words>
  <Application>Microsoft Office PowerPoint</Application>
  <PresentationFormat>Экран (4:3)</PresentationFormat>
  <Paragraphs>108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Бумажная</vt:lpstr>
      <vt:lpstr>Окончания именительного падежа 이 и 가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Окончания именительного падежа 이 и 가</dc:title>
  <dc:creator>DNA7 X86</dc:creator>
  <cp:lastModifiedBy>DNA7 X86</cp:lastModifiedBy>
  <cp:revision>9</cp:revision>
  <dcterms:created xsi:type="dcterms:W3CDTF">2018-06-04T10:29:11Z</dcterms:created>
  <dcterms:modified xsi:type="dcterms:W3CDTF">2018-06-04T11:43:57Z</dcterms:modified>
</cp:coreProperties>
</file>