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6"/>
  </p:notesMasterIdLst>
  <p:sldIdLst>
    <p:sldId id="256" r:id="rId2"/>
    <p:sldId id="257" r:id="rId3"/>
    <p:sldId id="258" r:id="rId4"/>
    <p:sldId id="259" r:id="rId5"/>
    <p:sldId id="264" r:id="rId6"/>
    <p:sldId id="269" r:id="rId7"/>
    <p:sldId id="271" r:id="rId8"/>
    <p:sldId id="272" r:id="rId9"/>
    <p:sldId id="277" r:id="rId10"/>
    <p:sldId id="278" r:id="rId11"/>
    <p:sldId id="279" r:id="rId12"/>
    <p:sldId id="280" r:id="rId13"/>
    <p:sldId id="281" r:id="rId14"/>
    <p:sldId id="285" r:id="rId15"/>
    <p:sldId id="433" r:id="rId16"/>
    <p:sldId id="432" r:id="rId17"/>
    <p:sldId id="287" r:id="rId18"/>
    <p:sldId id="288" r:id="rId19"/>
    <p:sldId id="289" r:id="rId20"/>
    <p:sldId id="290" r:id="rId21"/>
    <p:sldId id="292" r:id="rId22"/>
    <p:sldId id="293" r:id="rId23"/>
    <p:sldId id="294" r:id="rId24"/>
    <p:sldId id="434" r:id="rId25"/>
    <p:sldId id="297" r:id="rId26"/>
    <p:sldId id="302" r:id="rId27"/>
    <p:sldId id="435" r:id="rId28"/>
    <p:sldId id="436" r:id="rId29"/>
    <p:sldId id="437" r:id="rId30"/>
    <p:sldId id="442" r:id="rId31"/>
    <p:sldId id="316" r:id="rId32"/>
    <p:sldId id="438" r:id="rId33"/>
    <p:sldId id="318" r:id="rId34"/>
    <p:sldId id="439" r:id="rId35"/>
    <p:sldId id="440" r:id="rId36"/>
    <p:sldId id="341" r:id="rId37"/>
    <p:sldId id="342" r:id="rId38"/>
    <p:sldId id="346" r:id="rId39"/>
    <p:sldId id="352" r:id="rId40"/>
    <p:sldId id="340" r:id="rId41"/>
    <p:sldId id="355" r:id="rId42"/>
    <p:sldId id="370" r:id="rId43"/>
    <p:sldId id="371" r:id="rId44"/>
    <p:sldId id="361" r:id="rId45"/>
    <p:sldId id="375" r:id="rId46"/>
    <p:sldId id="377" r:id="rId47"/>
    <p:sldId id="386" r:id="rId48"/>
    <p:sldId id="399" r:id="rId49"/>
    <p:sldId id="441" r:id="rId50"/>
    <p:sldId id="419" r:id="rId51"/>
    <p:sldId id="420" r:id="rId52"/>
    <p:sldId id="426" r:id="rId53"/>
    <p:sldId id="428" r:id="rId54"/>
    <p:sldId id="431" r:id="rId55"/>
  </p:sldIdLst>
  <p:sldSz cx="9144000" cy="6858000" type="screen4x3"/>
  <p:notesSz cx="6858000" cy="9144000"/>
  <p:custDataLst>
    <p:tags r:id="rId5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1CCC01-F084-47AB-91C5-05D8016E0E3D}" v="51" dt="2020-01-24T04:48:50.4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82961" autoAdjust="0"/>
  </p:normalViewPr>
  <p:slideViewPr>
    <p:cSldViewPr>
      <p:cViewPr varScale="1">
        <p:scale>
          <a:sx n="68" d="100"/>
          <a:sy n="68" d="100"/>
        </p:scale>
        <p:origin x="1886" y="62"/>
      </p:cViewPr>
      <p:guideLst>
        <p:guide orient="horz" pos="2160"/>
        <p:guide pos="2880"/>
      </p:guideLst>
    </p:cSldViewPr>
  </p:slideViewPr>
  <p:notesTextViewPr>
    <p:cViewPr>
      <p:scale>
        <a:sx n="100" d="100"/>
        <a:sy n="100" d="100"/>
      </p:scale>
      <p:origin x="0" y="-36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едолужко Ольга" userId="834c8478f9dd2a38" providerId="LiveId" clId="{BA1CCC01-F084-47AB-91C5-05D8016E0E3D}"/>
    <pc:docChg chg="undo custSel addSld delSld modSld sldOrd">
      <pc:chgData name="Недолужко Ольга" userId="834c8478f9dd2a38" providerId="LiveId" clId="{BA1CCC01-F084-47AB-91C5-05D8016E0E3D}" dt="2020-01-24T04:49:25.319" v="6287" actId="6549"/>
      <pc:docMkLst>
        <pc:docMk/>
      </pc:docMkLst>
      <pc:sldChg chg="modNotesTx">
        <pc:chgData name="Недолужко Ольга" userId="834c8478f9dd2a38" providerId="LiveId" clId="{BA1CCC01-F084-47AB-91C5-05D8016E0E3D}" dt="2020-01-23T23:54:59.560" v="1" actId="6549"/>
        <pc:sldMkLst>
          <pc:docMk/>
          <pc:sldMk cId="3689567216" sldId="258"/>
        </pc:sldMkLst>
      </pc:sldChg>
      <pc:sldChg chg="modSp">
        <pc:chgData name="Недолужко Ольга" userId="834c8478f9dd2a38" providerId="LiveId" clId="{BA1CCC01-F084-47AB-91C5-05D8016E0E3D}" dt="2020-01-23T23:57:48.107" v="30"/>
        <pc:sldMkLst>
          <pc:docMk/>
          <pc:sldMk cId="1914754301" sldId="264"/>
        </pc:sldMkLst>
        <pc:spChg chg="mod">
          <ac:chgData name="Недолужко Ольга" userId="834c8478f9dd2a38" providerId="LiveId" clId="{BA1CCC01-F084-47AB-91C5-05D8016E0E3D}" dt="2020-01-23T23:57:48.107" v="30"/>
          <ac:spMkLst>
            <pc:docMk/>
            <pc:sldMk cId="1914754301" sldId="264"/>
            <ac:spMk id="3" creationId="{00000000-0000-0000-0000-000000000000}"/>
          </ac:spMkLst>
        </pc:spChg>
      </pc:sldChg>
      <pc:sldChg chg="modSp">
        <pc:chgData name="Недолужко Ольга" userId="834c8478f9dd2a38" providerId="LiveId" clId="{BA1CCC01-F084-47AB-91C5-05D8016E0E3D}" dt="2020-01-23T23:58:03.012" v="34" actId="20577"/>
        <pc:sldMkLst>
          <pc:docMk/>
          <pc:sldMk cId="4154243843" sldId="269"/>
        </pc:sldMkLst>
        <pc:spChg chg="mod">
          <ac:chgData name="Недолужко Ольга" userId="834c8478f9dd2a38" providerId="LiveId" clId="{BA1CCC01-F084-47AB-91C5-05D8016E0E3D}" dt="2020-01-23T23:58:03.012" v="34" actId="20577"/>
          <ac:spMkLst>
            <pc:docMk/>
            <pc:sldMk cId="4154243843" sldId="269"/>
            <ac:spMk id="3" creationId="{00000000-0000-0000-0000-000000000000}"/>
          </ac:spMkLst>
        </pc:spChg>
      </pc:sldChg>
      <pc:sldChg chg="modSp modNotesTx">
        <pc:chgData name="Недолужко Ольга" userId="834c8478f9dd2a38" providerId="LiveId" clId="{BA1CCC01-F084-47AB-91C5-05D8016E0E3D}" dt="2020-01-24T00:42:13.966" v="2859" actId="404"/>
        <pc:sldMkLst>
          <pc:docMk/>
          <pc:sldMk cId="4146018993" sldId="285"/>
        </pc:sldMkLst>
        <pc:spChg chg="mod">
          <ac:chgData name="Недолужко Ольга" userId="834c8478f9dd2a38" providerId="LiveId" clId="{BA1CCC01-F084-47AB-91C5-05D8016E0E3D}" dt="2020-01-24T00:42:13.966" v="2859" actId="404"/>
          <ac:spMkLst>
            <pc:docMk/>
            <pc:sldMk cId="4146018993" sldId="285"/>
            <ac:spMk id="2" creationId="{00000000-0000-0000-0000-000000000000}"/>
          </ac:spMkLst>
        </pc:spChg>
        <pc:spChg chg="mod">
          <ac:chgData name="Недолужко Ольга" userId="834c8478f9dd2a38" providerId="LiveId" clId="{BA1CCC01-F084-47AB-91C5-05D8016E0E3D}" dt="2020-01-24T00:27:01.800" v="1558" actId="6549"/>
          <ac:spMkLst>
            <pc:docMk/>
            <pc:sldMk cId="4146018993" sldId="285"/>
            <ac:spMk id="3" creationId="{00000000-0000-0000-0000-000000000000}"/>
          </ac:spMkLst>
        </pc:spChg>
      </pc:sldChg>
      <pc:sldChg chg="modSp">
        <pc:chgData name="Недолужко Ольга" userId="834c8478f9dd2a38" providerId="LiveId" clId="{BA1CCC01-F084-47AB-91C5-05D8016E0E3D}" dt="2020-01-24T00:43:55.351" v="2869" actId="20577"/>
        <pc:sldMkLst>
          <pc:docMk/>
          <pc:sldMk cId="2679618830" sldId="288"/>
        </pc:sldMkLst>
        <pc:spChg chg="mod">
          <ac:chgData name="Недолужко Ольга" userId="834c8478f9dd2a38" providerId="LiveId" clId="{BA1CCC01-F084-47AB-91C5-05D8016E0E3D}" dt="2020-01-24T00:43:55.351" v="2869" actId="20577"/>
          <ac:spMkLst>
            <pc:docMk/>
            <pc:sldMk cId="2679618830" sldId="288"/>
            <ac:spMk id="3" creationId="{00000000-0000-0000-0000-000000000000}"/>
          </ac:spMkLst>
        </pc:spChg>
      </pc:sldChg>
      <pc:sldChg chg="modNotesTx">
        <pc:chgData name="Недолужко Ольга" userId="834c8478f9dd2a38" providerId="LiveId" clId="{BA1CCC01-F084-47AB-91C5-05D8016E0E3D}" dt="2020-01-24T00:47:44.598" v="3347" actId="20577"/>
        <pc:sldMkLst>
          <pc:docMk/>
          <pc:sldMk cId="2811613698" sldId="290"/>
        </pc:sldMkLst>
      </pc:sldChg>
      <pc:sldChg chg="modNotesTx">
        <pc:chgData name="Недолужко Ольга" userId="834c8478f9dd2a38" providerId="LiveId" clId="{BA1CCC01-F084-47AB-91C5-05D8016E0E3D}" dt="2020-01-24T01:44:27.208" v="4372" actId="20577"/>
        <pc:sldMkLst>
          <pc:docMk/>
          <pc:sldMk cId="2935909353" sldId="297"/>
        </pc:sldMkLst>
      </pc:sldChg>
      <pc:sldChg chg="modSp modNotesTx">
        <pc:chgData name="Недолужко Ольга" userId="834c8478f9dd2a38" providerId="LiveId" clId="{BA1CCC01-F084-47AB-91C5-05D8016E0E3D}" dt="2020-01-24T02:28:03.739" v="5811" actId="6549"/>
        <pc:sldMkLst>
          <pc:docMk/>
          <pc:sldMk cId="2101191189" sldId="318"/>
        </pc:sldMkLst>
        <pc:spChg chg="mod">
          <ac:chgData name="Недолужко Ольга" userId="834c8478f9dd2a38" providerId="LiveId" clId="{BA1CCC01-F084-47AB-91C5-05D8016E0E3D}" dt="2020-01-24T02:20:35.852" v="5770" actId="20577"/>
          <ac:spMkLst>
            <pc:docMk/>
            <pc:sldMk cId="2101191189" sldId="318"/>
            <ac:spMk id="3" creationId="{00000000-0000-0000-0000-000000000000}"/>
          </ac:spMkLst>
        </pc:spChg>
      </pc:sldChg>
      <pc:sldChg chg="modNotesTx">
        <pc:chgData name="Недолужко Ольга" userId="834c8478f9dd2a38" providerId="LiveId" clId="{BA1CCC01-F084-47AB-91C5-05D8016E0E3D}" dt="2020-01-24T04:01:32.614" v="6014" actId="6549"/>
        <pc:sldMkLst>
          <pc:docMk/>
          <pc:sldMk cId="486813617" sldId="346"/>
        </pc:sldMkLst>
      </pc:sldChg>
      <pc:sldChg chg="modSp">
        <pc:chgData name="Недолужко Ольга" userId="834c8478f9dd2a38" providerId="LiveId" clId="{BA1CCC01-F084-47AB-91C5-05D8016E0E3D}" dt="2020-01-24T04:04:28.789" v="6020" actId="20577"/>
        <pc:sldMkLst>
          <pc:docMk/>
          <pc:sldMk cId="1468413661" sldId="355"/>
        </pc:sldMkLst>
        <pc:spChg chg="mod">
          <ac:chgData name="Недолужко Ольга" userId="834c8478f9dd2a38" providerId="LiveId" clId="{BA1CCC01-F084-47AB-91C5-05D8016E0E3D}" dt="2020-01-24T04:04:28.789" v="6020" actId="20577"/>
          <ac:spMkLst>
            <pc:docMk/>
            <pc:sldMk cId="1468413661" sldId="355"/>
            <ac:spMk id="3" creationId="{00000000-0000-0000-0000-000000000000}"/>
          </ac:spMkLst>
        </pc:spChg>
      </pc:sldChg>
      <pc:sldChg chg="modSp">
        <pc:chgData name="Недолужко Ольга" userId="834c8478f9dd2a38" providerId="LiveId" clId="{BA1CCC01-F084-47AB-91C5-05D8016E0E3D}" dt="2020-01-24T04:30:57.455" v="6104" actId="5793"/>
        <pc:sldMkLst>
          <pc:docMk/>
          <pc:sldMk cId="1377616734" sldId="375"/>
        </pc:sldMkLst>
        <pc:spChg chg="mod">
          <ac:chgData name="Недолужко Ольга" userId="834c8478f9dd2a38" providerId="LiveId" clId="{BA1CCC01-F084-47AB-91C5-05D8016E0E3D}" dt="2020-01-24T04:30:57.455" v="6104" actId="5793"/>
          <ac:spMkLst>
            <pc:docMk/>
            <pc:sldMk cId="1377616734" sldId="375"/>
            <ac:spMk id="3" creationId="{00000000-0000-0000-0000-000000000000}"/>
          </ac:spMkLst>
        </pc:spChg>
      </pc:sldChg>
      <pc:sldChg chg="modSp del">
        <pc:chgData name="Недолужко Ольга" userId="834c8478f9dd2a38" providerId="LiveId" clId="{BA1CCC01-F084-47AB-91C5-05D8016E0E3D}" dt="2020-01-24T04:16:10.791" v="6094" actId="47"/>
        <pc:sldMkLst>
          <pc:docMk/>
          <pc:sldMk cId="2494487663" sldId="400"/>
        </pc:sldMkLst>
        <pc:spChg chg="mod">
          <ac:chgData name="Недолужко Ольга" userId="834c8478f9dd2a38" providerId="LiveId" clId="{BA1CCC01-F084-47AB-91C5-05D8016E0E3D}" dt="2020-01-24T04:15:56.692" v="6093" actId="20577"/>
          <ac:spMkLst>
            <pc:docMk/>
            <pc:sldMk cId="2494487663" sldId="400"/>
            <ac:spMk id="3" creationId="{00000000-0000-0000-0000-000000000000}"/>
          </ac:spMkLst>
        </pc:spChg>
      </pc:sldChg>
      <pc:sldChg chg="modSp">
        <pc:chgData name="Недолужко Ольга" userId="834c8478f9dd2a38" providerId="LiveId" clId="{BA1CCC01-F084-47AB-91C5-05D8016E0E3D}" dt="2020-01-24T04:17:43.736" v="6103" actId="20577"/>
        <pc:sldMkLst>
          <pc:docMk/>
          <pc:sldMk cId="3968262788" sldId="419"/>
        </pc:sldMkLst>
        <pc:spChg chg="mod">
          <ac:chgData name="Недолужко Ольга" userId="834c8478f9dd2a38" providerId="LiveId" clId="{BA1CCC01-F084-47AB-91C5-05D8016E0E3D}" dt="2020-01-24T04:17:43.736" v="6103" actId="20577"/>
          <ac:spMkLst>
            <pc:docMk/>
            <pc:sldMk cId="3968262788" sldId="419"/>
            <ac:spMk id="3" creationId="{00000000-0000-0000-0000-000000000000}"/>
          </ac:spMkLst>
        </pc:spChg>
        <pc:picChg chg="mod">
          <ac:chgData name="Недолужко Ольга" userId="834c8478f9dd2a38" providerId="LiveId" clId="{BA1CCC01-F084-47AB-91C5-05D8016E0E3D}" dt="2020-01-24T04:17:24.056" v="6101" actId="1035"/>
          <ac:picMkLst>
            <pc:docMk/>
            <pc:sldMk cId="3968262788" sldId="419"/>
            <ac:picMk id="4" creationId="{00000000-0000-0000-0000-000000000000}"/>
          </ac:picMkLst>
        </pc:picChg>
      </pc:sldChg>
      <pc:sldChg chg="modSp add">
        <pc:chgData name="Недолужко Ольга" userId="834c8478f9dd2a38" providerId="LiveId" clId="{BA1CCC01-F084-47AB-91C5-05D8016E0E3D}" dt="2020-01-24T00:43:19.380" v="2867" actId="255"/>
        <pc:sldMkLst>
          <pc:docMk/>
          <pc:sldMk cId="3341343728" sldId="432"/>
        </pc:sldMkLst>
        <pc:spChg chg="mod">
          <ac:chgData name="Недолужко Ольга" userId="834c8478f9dd2a38" providerId="LiveId" clId="{BA1CCC01-F084-47AB-91C5-05D8016E0E3D}" dt="2020-01-24T00:43:19.380" v="2867" actId="255"/>
          <ac:spMkLst>
            <pc:docMk/>
            <pc:sldMk cId="3341343728" sldId="432"/>
            <ac:spMk id="3" creationId="{00000000-0000-0000-0000-000000000000}"/>
          </ac:spMkLst>
        </pc:spChg>
      </pc:sldChg>
      <pc:sldChg chg="modSp add modNotesTx">
        <pc:chgData name="Недолужко Ольга" userId="834c8478f9dd2a38" providerId="LiveId" clId="{BA1CCC01-F084-47AB-91C5-05D8016E0E3D}" dt="2020-01-24T00:42:24.428" v="2865" actId="404"/>
        <pc:sldMkLst>
          <pc:docMk/>
          <pc:sldMk cId="657403914" sldId="433"/>
        </pc:sldMkLst>
        <pc:spChg chg="mod">
          <ac:chgData name="Недолужко Ольга" userId="834c8478f9dd2a38" providerId="LiveId" clId="{BA1CCC01-F084-47AB-91C5-05D8016E0E3D}" dt="2020-01-24T00:42:24.428" v="2865" actId="404"/>
          <ac:spMkLst>
            <pc:docMk/>
            <pc:sldMk cId="657403914" sldId="433"/>
            <ac:spMk id="2" creationId="{00000000-0000-0000-0000-000000000000}"/>
          </ac:spMkLst>
        </pc:spChg>
        <pc:spChg chg="mod">
          <ac:chgData name="Недолужко Ольга" userId="834c8478f9dd2a38" providerId="LiveId" clId="{BA1CCC01-F084-47AB-91C5-05D8016E0E3D}" dt="2020-01-24T00:37:39.640" v="2528" actId="20577"/>
          <ac:spMkLst>
            <pc:docMk/>
            <pc:sldMk cId="657403914" sldId="433"/>
            <ac:spMk id="3" creationId="{00000000-0000-0000-0000-000000000000}"/>
          </ac:spMkLst>
        </pc:spChg>
      </pc:sldChg>
      <pc:sldChg chg="modSp add modNotesTx">
        <pc:chgData name="Недолужко Ольга" userId="834c8478f9dd2a38" providerId="LiveId" clId="{BA1CCC01-F084-47AB-91C5-05D8016E0E3D}" dt="2020-01-24T01:49:32.306" v="5021" actId="20577"/>
        <pc:sldMkLst>
          <pc:docMk/>
          <pc:sldMk cId="400307554" sldId="434"/>
        </pc:sldMkLst>
        <pc:spChg chg="mod">
          <ac:chgData name="Недолужко Ольга" userId="834c8478f9dd2a38" providerId="LiveId" clId="{BA1CCC01-F084-47AB-91C5-05D8016E0E3D}" dt="2020-01-24T01:39:33.202" v="4158" actId="20577"/>
          <ac:spMkLst>
            <pc:docMk/>
            <pc:sldMk cId="400307554" sldId="434"/>
            <ac:spMk id="3" creationId="{00000000-0000-0000-0000-000000000000}"/>
          </ac:spMkLst>
        </pc:spChg>
      </pc:sldChg>
      <pc:sldChg chg="addSp delSp modSp add modNotesTx">
        <pc:chgData name="Недолужко Ольга" userId="834c8478f9dd2a38" providerId="LiveId" clId="{BA1CCC01-F084-47AB-91C5-05D8016E0E3D}" dt="2020-01-24T01:58:28.637" v="5381" actId="20577"/>
        <pc:sldMkLst>
          <pc:docMk/>
          <pc:sldMk cId="826922328" sldId="435"/>
        </pc:sldMkLst>
        <pc:spChg chg="mod">
          <ac:chgData name="Недолужко Ольга" userId="834c8478f9dd2a38" providerId="LiveId" clId="{BA1CCC01-F084-47AB-91C5-05D8016E0E3D}" dt="2020-01-24T01:58:08.286" v="5375" actId="27636"/>
          <ac:spMkLst>
            <pc:docMk/>
            <pc:sldMk cId="826922328" sldId="435"/>
            <ac:spMk id="3" creationId="{00000000-0000-0000-0000-000000000000}"/>
          </ac:spMkLst>
        </pc:spChg>
        <pc:spChg chg="add del">
          <ac:chgData name="Недолужко Ольга" userId="834c8478f9dd2a38" providerId="LiveId" clId="{BA1CCC01-F084-47AB-91C5-05D8016E0E3D}" dt="2020-01-24T01:57:35" v="5356"/>
          <ac:spMkLst>
            <pc:docMk/>
            <pc:sldMk cId="826922328" sldId="435"/>
            <ac:spMk id="4" creationId="{C0A5ABA5-B314-42CA-B8B9-AD6951DFC8B1}"/>
          </ac:spMkLst>
        </pc:spChg>
        <pc:graphicFrameChg chg="add del">
          <ac:chgData name="Недолужко Ольга" userId="834c8478f9dd2a38" providerId="LiveId" clId="{BA1CCC01-F084-47AB-91C5-05D8016E0E3D}" dt="2020-01-24T01:57:35" v="5356"/>
          <ac:graphicFrameMkLst>
            <pc:docMk/>
            <pc:sldMk cId="826922328" sldId="435"/>
            <ac:graphicFrameMk id="2" creationId="{AD228482-E4F0-4F4C-B1C3-9171462D112F}"/>
          </ac:graphicFrameMkLst>
        </pc:graphicFrameChg>
      </pc:sldChg>
      <pc:sldChg chg="addSp delSp modSp add modNotesTx">
        <pc:chgData name="Недолужко Ольга" userId="834c8478f9dd2a38" providerId="LiveId" clId="{BA1CCC01-F084-47AB-91C5-05D8016E0E3D}" dt="2020-01-24T02:04:05.908" v="5446" actId="948"/>
        <pc:sldMkLst>
          <pc:docMk/>
          <pc:sldMk cId="3571666966" sldId="436"/>
        </pc:sldMkLst>
        <pc:spChg chg="mod">
          <ac:chgData name="Недолужко Ольга" userId="834c8478f9dd2a38" providerId="LiveId" clId="{BA1CCC01-F084-47AB-91C5-05D8016E0E3D}" dt="2020-01-24T02:01:13.642" v="5407" actId="27636"/>
          <ac:spMkLst>
            <pc:docMk/>
            <pc:sldMk cId="3571666966" sldId="436"/>
            <ac:spMk id="3" creationId="{00000000-0000-0000-0000-000000000000}"/>
          </ac:spMkLst>
        </pc:spChg>
        <pc:spChg chg="add del">
          <ac:chgData name="Недолужко Ольга" userId="834c8478f9dd2a38" providerId="LiveId" clId="{BA1CCC01-F084-47AB-91C5-05D8016E0E3D}" dt="2020-01-24T02:00:43.727" v="5393"/>
          <ac:spMkLst>
            <pc:docMk/>
            <pc:sldMk cId="3571666966" sldId="436"/>
            <ac:spMk id="4" creationId="{D7D313BD-B0C8-4139-AB82-FF9C3364BC17}"/>
          </ac:spMkLst>
        </pc:spChg>
        <pc:graphicFrameChg chg="add del">
          <ac:chgData name="Недолужко Ольга" userId="834c8478f9dd2a38" providerId="LiveId" clId="{BA1CCC01-F084-47AB-91C5-05D8016E0E3D}" dt="2020-01-24T02:00:43.727" v="5393"/>
          <ac:graphicFrameMkLst>
            <pc:docMk/>
            <pc:sldMk cId="3571666966" sldId="436"/>
            <ac:graphicFrameMk id="2" creationId="{1DA7D6FF-E32D-45D5-81BE-B6565B58B047}"/>
          </ac:graphicFrameMkLst>
        </pc:graphicFrameChg>
      </pc:sldChg>
      <pc:sldChg chg="modSp add modNotesTx">
        <pc:chgData name="Недолужко Ольга" userId="834c8478f9dd2a38" providerId="LiveId" clId="{BA1CCC01-F084-47AB-91C5-05D8016E0E3D}" dt="2020-01-24T02:04:35.577" v="5455" actId="20577"/>
        <pc:sldMkLst>
          <pc:docMk/>
          <pc:sldMk cId="1025428403" sldId="437"/>
        </pc:sldMkLst>
        <pc:spChg chg="mod">
          <ac:chgData name="Недолужко Ольга" userId="834c8478f9dd2a38" providerId="LiveId" clId="{BA1CCC01-F084-47AB-91C5-05D8016E0E3D}" dt="2020-01-24T02:04:33.016" v="5454"/>
          <ac:spMkLst>
            <pc:docMk/>
            <pc:sldMk cId="1025428403" sldId="437"/>
            <ac:spMk id="3" creationId="{00000000-0000-0000-0000-000000000000}"/>
          </ac:spMkLst>
        </pc:spChg>
      </pc:sldChg>
      <pc:sldChg chg="modSp add ord modNotesTx">
        <pc:chgData name="Недолужко Ольга" userId="834c8478f9dd2a38" providerId="LiveId" clId="{BA1CCC01-F084-47AB-91C5-05D8016E0E3D}" dt="2020-01-24T02:17:19.663" v="5642"/>
        <pc:sldMkLst>
          <pc:docMk/>
          <pc:sldMk cId="3336681496" sldId="438"/>
        </pc:sldMkLst>
        <pc:spChg chg="mod">
          <ac:chgData name="Недолужко Ольга" userId="834c8478f9dd2a38" providerId="LiveId" clId="{BA1CCC01-F084-47AB-91C5-05D8016E0E3D}" dt="2020-01-24T02:09:34.040" v="5556" actId="114"/>
          <ac:spMkLst>
            <pc:docMk/>
            <pc:sldMk cId="3336681496" sldId="438"/>
            <ac:spMk id="3" creationId="{00000000-0000-0000-0000-000000000000}"/>
          </ac:spMkLst>
        </pc:spChg>
      </pc:sldChg>
      <pc:sldChg chg="modSp add modNotesTx">
        <pc:chgData name="Недолужко Ольга" userId="834c8478f9dd2a38" providerId="LiveId" clId="{BA1CCC01-F084-47AB-91C5-05D8016E0E3D}" dt="2020-01-24T02:35:57.490" v="5854" actId="20577"/>
        <pc:sldMkLst>
          <pc:docMk/>
          <pc:sldMk cId="712120842" sldId="439"/>
        </pc:sldMkLst>
        <pc:spChg chg="mod">
          <ac:chgData name="Недолужко Ольга" userId="834c8478f9dd2a38" providerId="LiveId" clId="{BA1CCC01-F084-47AB-91C5-05D8016E0E3D}" dt="2020-01-24T02:35:51.392" v="5852" actId="6549"/>
          <ac:spMkLst>
            <pc:docMk/>
            <pc:sldMk cId="712120842" sldId="439"/>
            <ac:spMk id="3" creationId="{00000000-0000-0000-0000-000000000000}"/>
          </ac:spMkLst>
        </pc:spChg>
      </pc:sldChg>
      <pc:sldChg chg="add">
        <pc:chgData name="Недолужко Ольга" userId="834c8478f9dd2a38" providerId="LiveId" clId="{BA1CCC01-F084-47AB-91C5-05D8016E0E3D}" dt="2020-01-24T02:33:17.654" v="5821"/>
        <pc:sldMkLst>
          <pc:docMk/>
          <pc:sldMk cId="398853566" sldId="440"/>
        </pc:sldMkLst>
      </pc:sldChg>
      <pc:sldChg chg="add">
        <pc:chgData name="Недолужко Ольга" userId="834c8478f9dd2a38" providerId="LiveId" clId="{BA1CCC01-F084-47AB-91C5-05D8016E0E3D}" dt="2020-01-24T04:12:49.607" v="6021"/>
        <pc:sldMkLst>
          <pc:docMk/>
          <pc:sldMk cId="929461171" sldId="441"/>
        </pc:sldMkLst>
      </pc:sldChg>
      <pc:sldChg chg="modSp add modNotesTx">
        <pc:chgData name="Недолужко Ольга" userId="834c8478f9dd2a38" providerId="LiveId" clId="{BA1CCC01-F084-47AB-91C5-05D8016E0E3D}" dt="2020-01-24T04:49:25.319" v="6287" actId="6549"/>
        <pc:sldMkLst>
          <pc:docMk/>
          <pc:sldMk cId="2700506833" sldId="442"/>
        </pc:sldMkLst>
        <pc:spChg chg="mod">
          <ac:chgData name="Недолужко Ольга" userId="834c8478f9dd2a38" providerId="LiveId" clId="{BA1CCC01-F084-47AB-91C5-05D8016E0E3D}" dt="2020-01-24T04:48:31.170" v="6271" actId="20577"/>
          <ac:spMkLst>
            <pc:docMk/>
            <pc:sldMk cId="2700506833" sldId="442"/>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C3CB2-8027-4851-950C-6AB0E3FCA41D}" type="datetimeFigureOut">
              <a:rPr lang="ru-RU" smtClean="0"/>
              <a:t>24.01.2020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E6BB0-5750-426E-99A9-812750ABA6AD}" type="slidenum">
              <a:rPr lang="ru-RU" smtClean="0"/>
              <a:t>‹#›</a:t>
            </a:fld>
            <a:endParaRPr lang="ru-RU"/>
          </a:p>
        </p:txBody>
      </p:sp>
    </p:spTree>
    <p:extLst>
      <p:ext uri="{BB962C8B-B14F-4D97-AF65-F5344CB8AC3E}">
        <p14:creationId xmlns:p14="http://schemas.microsoft.com/office/powerpoint/2010/main" val="1108733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рыночной экономике создание и производство новых товаров, оказание новых услуг являются решающим условием для выживания предприятия. Поэтому изучение запросов потребителей служит основой для планирования объема продаж. В результате изучения потребностей заказчиков формируется ассортиментная политика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3</a:t>
            </a:fld>
            <a:endParaRPr lang="ru-RU"/>
          </a:p>
        </p:txBody>
      </p:sp>
    </p:spTree>
    <p:extLst>
      <p:ext uri="{BB962C8B-B14F-4D97-AF65-F5344CB8AC3E}">
        <p14:creationId xmlns:p14="http://schemas.microsoft.com/office/powerpoint/2010/main" val="2201190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Планирование продаж— непрерывный процесс, начинающийся в момент зарождения идеи нового товара, продолжающийся в течение всего жизненного цикла изделия и заканчивающийся с изъятием его из производственной программы.</a:t>
            </a:r>
          </a:p>
          <a:p>
            <a:r>
              <a:rPr lang="ru-RU" dirty="0"/>
              <a:t>1</a:t>
            </a:r>
            <a:r>
              <a:rPr lang="ru-RU" baseline="0" dirty="0"/>
              <a:t> </a:t>
            </a:r>
            <a:r>
              <a:rPr lang="ru-RU" dirty="0"/>
              <a:t>исследование закономерностей покупательского поведения на соответствующих рынках;</a:t>
            </a:r>
          </a:p>
          <a:p>
            <a:r>
              <a:rPr lang="ru-RU" dirty="0"/>
              <a:t>2 по различным показателям конкурентоспособности;</a:t>
            </a:r>
          </a:p>
          <a:p>
            <a:r>
              <a:rPr lang="ru-RU" dirty="0"/>
              <a:t>4 о том, какие изделия следует исключить из-за недостаточной конкурентоспособности и снизившейся рентабельности, а какие следует добавить в номенклатуру выпускаемой продукции, в том числе за счет развития других направлений производства, выходящих за рамки сложившейся специализации предприятия;</a:t>
            </a:r>
          </a:p>
          <a:p>
            <a:r>
              <a:rPr lang="ru-RU" dirty="0"/>
              <a:t>7 для выяснения ее приемлемости потенциальными покупателями;</a:t>
            </a:r>
          </a:p>
          <a:p>
            <a:r>
              <a:rPr lang="ru-RU" dirty="0"/>
              <a:t>8 относительно потребительских свойств параметрического ряда изделий, их цен, упаковки, предпродажного и послепродажного сервиса в соответствии с результатами тестирования.</a:t>
            </a:r>
          </a:p>
        </p:txBody>
      </p:sp>
      <p:sp>
        <p:nvSpPr>
          <p:cNvPr id="4" name="Номер слайда 3"/>
          <p:cNvSpPr>
            <a:spLocks noGrp="1"/>
          </p:cNvSpPr>
          <p:nvPr>
            <p:ph type="sldNum" sz="quarter" idx="10"/>
          </p:nvPr>
        </p:nvSpPr>
        <p:spPr/>
        <p:txBody>
          <a:bodyPr/>
          <a:lstStyle/>
          <a:p>
            <a:fld id="{54CE6BB0-5750-426E-99A9-812750ABA6AD}" type="slidenum">
              <a:rPr lang="ru-RU" smtClean="0"/>
              <a:t>4</a:t>
            </a:fld>
            <a:endParaRPr lang="ru-RU"/>
          </a:p>
        </p:txBody>
      </p:sp>
    </p:spTree>
    <p:extLst>
      <p:ext uri="{BB962C8B-B14F-4D97-AF65-F5344CB8AC3E}">
        <p14:creationId xmlns:p14="http://schemas.microsoft.com/office/powerpoint/2010/main" val="3873624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К сожалению, спланировать портфель заказов на более длительные сроки не представляется возможным в связи с неустойчивостью и неопределенностью спроса.</a:t>
            </a:r>
          </a:p>
          <a:p>
            <a:r>
              <a:rPr lang="ru-RU" sz="1200" dirty="0"/>
              <a:t>1 Текущие заказы должны быть подкреплены договорами, заключенными предприятием с покупателями продукции. Продукция, на которую не заключен договор, может быть изготовлена лишь при наличии твердой уверенности в ее сбыте.</a:t>
            </a:r>
          </a:p>
          <a:p>
            <a:r>
              <a:rPr lang="ru-RU" sz="1200" dirty="0"/>
              <a:t>2,3</a:t>
            </a:r>
            <a:r>
              <a:rPr lang="ru-RU" sz="1200" baseline="0" dirty="0"/>
              <a:t> </a:t>
            </a:r>
            <a:r>
              <a:rPr lang="ru-RU" sz="1200" dirty="0"/>
              <a:t>На среднесрочные и перспективные заказы также желательно заключать договоры поставки. Однако не всегда можно найти клиента, гарантирующего покупку продукции на несколько лет вперед. </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5</a:t>
            </a:fld>
            <a:endParaRPr lang="ru-RU"/>
          </a:p>
        </p:txBody>
      </p:sp>
    </p:spTree>
    <p:extLst>
      <p:ext uri="{BB962C8B-B14F-4D97-AF65-F5344CB8AC3E}">
        <p14:creationId xmlns:p14="http://schemas.microsoft.com/office/powerpoint/2010/main" val="291872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1 Процесс создания продукции без заказа может охватывать: техническую подготовку производства; создание необходимых производственных мощностей; подготовку кадров; поиск поставщиков материалов, комплектующих изделий, необходимых для выпуска продукции; обоснование себестоимости, цены и выгодного объема производства продукции.</a:t>
            </a:r>
          </a:p>
          <a:p>
            <a:r>
              <a:rPr lang="ru-RU" sz="1200" dirty="0"/>
              <a:t>2 Унификация и стандартизация конструкций позволяет при отказе потребителя от изделия перейти на выпуск другого изделия, использовав при этом изготовленные детали и сборочные единицы для невостребованного изделия.</a:t>
            </a:r>
            <a:endParaRPr lang="ru-RU" dirty="0"/>
          </a:p>
          <a:p>
            <a:r>
              <a:rPr lang="ru-RU" dirty="0"/>
              <a:t>3 </a:t>
            </a:r>
            <a:r>
              <a:rPr lang="ru-RU" sz="1200" dirty="0"/>
              <a:t>При отказе потребителя продукцию иногда эффективнее реализовать на запасных рынках сбыта с меньшей выгодой, чем допустить простои предприятия из-за отсутствия заказов или затоваривание складов готовой продукции.</a:t>
            </a:r>
          </a:p>
          <a:p>
            <a:r>
              <a:rPr lang="ru-RU" sz="1200" dirty="0"/>
              <a:t>4 Наличие незначительных преимуществ продукции предприятия по сравнению с продукцией конкурента позволяет ему с минимальными издержками удержаться на освоенном рынке. Существенные преимущества требуют больших издержек, однако позволяют выйти на новые рынки, освоенные конкурентами. Соотношение этих групп продукции в портфеле заказов определяется выбранной стратегией развития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6</a:t>
            </a:fld>
            <a:endParaRPr lang="ru-RU"/>
          </a:p>
        </p:txBody>
      </p:sp>
    </p:spTree>
    <p:extLst>
      <p:ext uri="{BB962C8B-B14F-4D97-AF65-F5344CB8AC3E}">
        <p14:creationId xmlns:p14="http://schemas.microsoft.com/office/powerpoint/2010/main" val="3866411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Процесс обоснования решений по объему продаж можно представить в виде последовательности этапов и процедур, имеющих между собой прямые и обратные связи. С информационной точки зрения в процессе обоснования объема продаж происходит уменьшение неопределенности информации о потребностях покупателей и клиентов. На рисунке 1 представлена схема процесса обоснования объема продаж, которая позволяет структурно упорядочить процесс принятия планового решения, определить его информационную модель и организовать эффективную обработку плановой информации.</a:t>
            </a:r>
          </a:p>
        </p:txBody>
      </p:sp>
      <p:sp>
        <p:nvSpPr>
          <p:cNvPr id="4" name="Номер слайда 3"/>
          <p:cNvSpPr>
            <a:spLocks noGrp="1"/>
          </p:cNvSpPr>
          <p:nvPr>
            <p:ph type="sldNum" sz="quarter" idx="10"/>
          </p:nvPr>
        </p:nvSpPr>
        <p:spPr/>
        <p:txBody>
          <a:bodyPr/>
          <a:lstStyle/>
          <a:p>
            <a:fld id="{54CE6BB0-5750-426E-99A9-812750ABA6AD}" type="slidenum">
              <a:rPr lang="ru-RU" smtClean="0"/>
              <a:t>7</a:t>
            </a:fld>
            <a:endParaRPr lang="ru-RU"/>
          </a:p>
        </p:txBody>
      </p:sp>
    </p:spTree>
    <p:extLst>
      <p:ext uri="{BB962C8B-B14F-4D97-AF65-F5344CB8AC3E}">
        <p14:creationId xmlns:p14="http://schemas.microsoft.com/office/powerpoint/2010/main" val="926761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процессе анализа продаж производится оценка степени выполнения и динамики производства и реализации продукции, определение влияния факторов на изменение величины этих показателей, выявление внутрихозяйственных резервов и разработка мероприятий по их освоению.</a:t>
            </a:r>
          </a:p>
          <a:p>
            <a:r>
              <a:rPr lang="ru-RU" sz="1200" dirty="0"/>
              <a:t>Рассчитываются: процент выполнения плана; абсолютные отклонения от плана; темпы роста и прироста (уменьшения) за анализируемый отрезок времени; абсолютное значение одного процента прироста (уменьшения) объема продаж. </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8</a:t>
            </a:fld>
            <a:endParaRPr lang="ru-RU"/>
          </a:p>
        </p:txBody>
      </p:sp>
    </p:spTree>
    <p:extLst>
      <p:ext uri="{BB962C8B-B14F-4D97-AF65-F5344CB8AC3E}">
        <p14:creationId xmlns:p14="http://schemas.microsoft.com/office/powerpoint/2010/main" val="3718271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Определяется разностью между объемом продаж, достигнутым в анализируемом периоде, и планом, а также объемом продаж в предыдущем (базисном) периоде.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Рассчитывается как изменение удельного веса конкретного наименования продукции в общем объеме реализации в отчетном периоде по сравнению с аналогичными показателями плана и базисного периода. Расчет может производиться в натуральных и стоимостных показателях.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Определяется отношением количества данного вида продукции, реализованной в отчетном периоде, к количеству продукции, реализованному в базисном периоде и предусмотренному планом в натуральных единицах.</a:t>
            </a:r>
          </a:p>
        </p:txBody>
      </p:sp>
      <p:sp>
        <p:nvSpPr>
          <p:cNvPr id="4" name="Номер слайда 3"/>
          <p:cNvSpPr>
            <a:spLocks noGrp="1"/>
          </p:cNvSpPr>
          <p:nvPr>
            <p:ph type="sldNum" sz="quarter" idx="10"/>
          </p:nvPr>
        </p:nvSpPr>
        <p:spPr/>
        <p:txBody>
          <a:bodyPr/>
          <a:lstStyle/>
          <a:p>
            <a:fld id="{54CE6BB0-5750-426E-99A9-812750ABA6AD}" type="slidenum">
              <a:rPr lang="ru-RU" smtClean="0"/>
              <a:t>9</a:t>
            </a:fld>
            <a:endParaRPr lang="ru-RU"/>
          </a:p>
        </p:txBody>
      </p:sp>
    </p:spTree>
    <p:extLst>
      <p:ext uri="{BB962C8B-B14F-4D97-AF65-F5344CB8AC3E}">
        <p14:creationId xmlns:p14="http://schemas.microsoft.com/office/powerpoint/2010/main" val="3779899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Коэффициент соответствия рассчитывается для базисного, планового и отчетного периода и определяется его динамика.</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10</a:t>
            </a:fld>
            <a:endParaRPr lang="ru-RU"/>
          </a:p>
        </p:txBody>
      </p:sp>
    </p:spTree>
    <p:extLst>
      <p:ext uri="{BB962C8B-B14F-4D97-AF65-F5344CB8AC3E}">
        <p14:creationId xmlns:p14="http://schemas.microsoft.com/office/powerpoint/2010/main" val="231955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7 Рассчитывается удельный вес продукции, от которой отказались потребители (всего и в том числе по отдельным причинам), в общем объеме продукции, предусмотренной договорами поставки, и анализируется тенденция изменения данного показателя.</a:t>
            </a:r>
          </a:p>
          <a:p>
            <a:pPr marL="0" indent="0">
              <a:buNone/>
            </a:pPr>
            <a:r>
              <a:rPr lang="ru-RU" dirty="0"/>
              <a:t>Аналогично анализируются причины поставки продукции сверх объемов, предусмотренных договорами, по инициативе покупателей.</a:t>
            </a:r>
          </a:p>
          <a:p>
            <a:r>
              <a:rPr lang="ru-RU" dirty="0"/>
              <a:t>8 Определяется удельным весом возвращенной продукции в общем объеме реализации (всего и в том числе по причинам) и динамикой показателя за ряд лет.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9 Определяется отношением прибыли, планируемой или фактически полученной за определенный период времени, к плановой или фактической полной себестоимости реализованной продукции.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10 Она характеризуется удельным весом прибыли в доходе предприятия от реализации продукции на товарном рынке по отпускным ценам предприятия за определенный период времени. Рассчитываются абсолютные значения рентабельности в отчетном и базисном периодах и их динамика.</a:t>
            </a:r>
          </a:p>
        </p:txBody>
      </p:sp>
      <p:sp>
        <p:nvSpPr>
          <p:cNvPr id="4" name="Номер слайда 3"/>
          <p:cNvSpPr>
            <a:spLocks noGrp="1"/>
          </p:cNvSpPr>
          <p:nvPr>
            <p:ph type="sldNum" sz="quarter" idx="10"/>
          </p:nvPr>
        </p:nvSpPr>
        <p:spPr/>
        <p:txBody>
          <a:bodyPr/>
          <a:lstStyle/>
          <a:p>
            <a:fld id="{54CE6BB0-5750-426E-99A9-812750ABA6AD}" type="slidenum">
              <a:rPr lang="ru-RU" smtClean="0"/>
              <a:t>13</a:t>
            </a:fld>
            <a:endParaRPr lang="ru-RU"/>
          </a:p>
        </p:txBody>
      </p:sp>
    </p:spTree>
    <p:extLst>
      <p:ext uri="{BB962C8B-B14F-4D97-AF65-F5344CB8AC3E}">
        <p14:creationId xmlns:p14="http://schemas.microsoft.com/office/powerpoint/2010/main" val="2743238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соответствие продукции мировым стандартам, объем брака, количество рекламаций и стоимость </a:t>
            </a:r>
            <a:r>
              <a:rPr lang="ru-RU" dirty="0" err="1"/>
              <a:t>зарекламированной</a:t>
            </a:r>
            <a:r>
              <a:rPr lang="ru-RU" dirty="0"/>
              <a:t> продукции, количество сертифицированной продукции, качество использованных сырья и материалов, квалификация работников, нарушение условий хранения, перевозки и погрузки, техническое состояние оборудования;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соответствие цены качеству продукции, ценовые преимущества по сравнению с товарами конкурентов, уровень издержек, уровень текущего спроса на продукцию, ценовые скидки;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3 способы транспортировки продукции, методы сбыта, профессионализм и специализация посредников, система стимулирования сбыта, эффективность связи с посредниками;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4 </a:t>
            </a:r>
            <a:r>
              <a:rPr lang="ru-RU" dirty="0"/>
              <a:t>эффективность рекламы, пропаганда имиджа, стимулирование спроса;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5 количество и концентрация, средняя величина разовой покупки, уровень доходов, мотивы покупок, способы потребления продукции.</a:t>
            </a:r>
          </a:p>
        </p:txBody>
      </p:sp>
      <p:sp>
        <p:nvSpPr>
          <p:cNvPr id="4" name="Номер слайда 3"/>
          <p:cNvSpPr>
            <a:spLocks noGrp="1"/>
          </p:cNvSpPr>
          <p:nvPr>
            <p:ph type="sldNum" sz="quarter" idx="10"/>
          </p:nvPr>
        </p:nvSpPr>
        <p:spPr/>
        <p:txBody>
          <a:bodyPr/>
          <a:lstStyle/>
          <a:p>
            <a:fld id="{54CE6BB0-5750-426E-99A9-812750ABA6AD}" type="slidenum">
              <a:rPr lang="ru-RU" smtClean="0"/>
              <a:t>14</a:t>
            </a:fld>
            <a:endParaRPr lang="ru-RU"/>
          </a:p>
        </p:txBody>
      </p:sp>
    </p:spTree>
    <p:extLst>
      <p:ext uri="{BB962C8B-B14F-4D97-AF65-F5344CB8AC3E}">
        <p14:creationId xmlns:p14="http://schemas.microsoft.com/office/powerpoint/2010/main" val="4018937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Как правило, общие проблемы обусловлены несоответствием между товарным предложением и совокупным платежеспособным спросом населения, нарушением народнохозяйственных пропорций, инфляционными процессами, снижением уровня жизни и миграцией населения, дифференциацией населения в зависимости от уровня доходов и другими макроэкономическими факторами. Возможности предприятия влиять на разрешение общих проблем весьма ограничены. Тем не менее, их анализ позволяет предприятию наметить пути выхода из затруднительной ситуации, например, путем перехода на другие рынки сбыта.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Следует иметь в виду, что возникающие на товарных рынках проблемы, как правило, носят комплексный характер, выражающийся во взаимозависимости факторов, определяющих рыночную ситуацию. Это обстоятельство предопределяет необходимость всестороннего изучения факторов в их тесной взаимосвязи и взаимозависимости.</a:t>
            </a:r>
          </a:p>
        </p:txBody>
      </p:sp>
      <p:sp>
        <p:nvSpPr>
          <p:cNvPr id="4" name="Номер слайда 3"/>
          <p:cNvSpPr>
            <a:spLocks noGrp="1"/>
          </p:cNvSpPr>
          <p:nvPr>
            <p:ph type="sldNum" sz="quarter" idx="10"/>
          </p:nvPr>
        </p:nvSpPr>
        <p:spPr/>
        <p:txBody>
          <a:bodyPr/>
          <a:lstStyle/>
          <a:p>
            <a:fld id="{54CE6BB0-5750-426E-99A9-812750ABA6AD}" type="slidenum">
              <a:rPr lang="ru-RU" smtClean="0"/>
              <a:t>15</a:t>
            </a:fld>
            <a:endParaRPr lang="ru-RU"/>
          </a:p>
        </p:txBody>
      </p:sp>
    </p:spTree>
    <p:extLst>
      <p:ext uri="{BB962C8B-B14F-4D97-AF65-F5344CB8AC3E}">
        <p14:creationId xmlns:p14="http://schemas.microsoft.com/office/powerpoint/2010/main" val="3005692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Каждое предприятие работает не на абстрактном рынке, не на рынке вообще, а на его конкретной части (сегменте). Стремление изучить нужды конкретных потребителей приводит к необходимости разбить рынок на отдельные сегменты и сосредоточить свое внимание на них.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a:t>
            </a:r>
            <a:r>
              <a:rPr lang="ru-RU" sz="1200" dirty="0"/>
              <a:t>Географическая сегментация является наиболее распространенной в планировании сбыта и основана на учете климатических различий между регионами, особенностей культурных, национальных, исторических традиций населения, проживающего в регионе.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a:t>
            </a:r>
            <a:r>
              <a:rPr lang="ru-RU" sz="1200" dirty="0"/>
              <a:t>Данные признаки обусловливают особенности потребностей людей в продуктах питания, одежде, домашней обстановке, предметах отдыха.</a:t>
            </a:r>
          </a:p>
        </p:txBody>
      </p:sp>
      <p:sp>
        <p:nvSpPr>
          <p:cNvPr id="4" name="Номер слайда 3"/>
          <p:cNvSpPr>
            <a:spLocks noGrp="1"/>
          </p:cNvSpPr>
          <p:nvPr>
            <p:ph type="sldNum" sz="quarter" idx="10"/>
          </p:nvPr>
        </p:nvSpPr>
        <p:spPr/>
        <p:txBody>
          <a:bodyPr/>
          <a:lstStyle/>
          <a:p>
            <a:fld id="{54CE6BB0-5750-426E-99A9-812750ABA6AD}" type="slidenum">
              <a:rPr lang="ru-RU" smtClean="0"/>
              <a:t>16</a:t>
            </a:fld>
            <a:endParaRPr lang="ru-RU"/>
          </a:p>
        </p:txBody>
      </p:sp>
    </p:spTree>
    <p:extLst>
      <p:ext uri="{BB962C8B-B14F-4D97-AF65-F5344CB8AC3E}">
        <p14:creationId xmlns:p14="http://schemas.microsoft.com/office/powerpoint/2010/main" val="126152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a:t>
            </a:r>
            <a:r>
              <a:rPr lang="ru-RU" sz="1200" dirty="0"/>
              <a:t>Данные признаки позволяют планировать выпуск и продажу товаров для людей богатых и тех, чей бюджет ограничен, товаров, удовлетворяющих как относительно простые потребности, так и сложные, интеллектуальные.</a:t>
            </a:r>
          </a:p>
          <a:p>
            <a:r>
              <a:rPr lang="ru-RU" dirty="0"/>
              <a:t>4 </a:t>
            </a:r>
            <a:r>
              <a:rPr lang="ru-RU" sz="1200" dirty="0"/>
              <a:t>Данная классификация основана на идее прохождения каждой личностью разных стадий образа жизни.</a:t>
            </a:r>
            <a:endParaRPr lang="ru-RU" dirty="0"/>
          </a:p>
          <a:p>
            <a:r>
              <a:rPr lang="ru-RU" dirty="0"/>
              <a:t>5</a:t>
            </a:r>
            <a:r>
              <a:rPr lang="ru-RU" baseline="0" dirty="0"/>
              <a:t> </a:t>
            </a:r>
            <a:r>
              <a:rPr lang="ru-RU" sz="1200" dirty="0"/>
              <a:t>Знание мотивов поведения покупателей позволяет сформировать эффективную стратегию маркетинга и привлечь новых покупателей.</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17</a:t>
            </a:fld>
            <a:endParaRPr lang="ru-RU"/>
          </a:p>
        </p:txBody>
      </p:sp>
    </p:spTree>
    <p:extLst>
      <p:ext uri="{BB962C8B-B14F-4D97-AF65-F5344CB8AC3E}">
        <p14:creationId xmlns:p14="http://schemas.microsoft.com/office/powerpoint/2010/main" val="45789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От выбора целевого рынка в большой степени зависит объем продаж. Исследование и сегментация рынка позволяют определить наиболее перспективные для предприятия рынки и сосредоточить на них свою деятельность.</a:t>
            </a:r>
          </a:p>
          <a:p>
            <a:r>
              <a:rPr lang="ru-RU" sz="1200" dirty="0"/>
              <a:t>1 </a:t>
            </a:r>
            <a:r>
              <a:rPr lang="ru-RU" dirty="0"/>
              <a:t>Данное требование обеспечивается наличием точной и достоверной информации о емкости рынка и соответствующей методики ее измерения. Причем затраты на проведение маркетинговых исследований должны окупиться финансовым эффектом от политики сегментации.</a:t>
            </a:r>
          </a:p>
        </p:txBody>
      </p:sp>
      <p:sp>
        <p:nvSpPr>
          <p:cNvPr id="4" name="Номер слайда 3"/>
          <p:cNvSpPr>
            <a:spLocks noGrp="1"/>
          </p:cNvSpPr>
          <p:nvPr>
            <p:ph type="sldNum" sz="quarter" idx="10"/>
          </p:nvPr>
        </p:nvSpPr>
        <p:spPr/>
        <p:txBody>
          <a:bodyPr/>
          <a:lstStyle/>
          <a:p>
            <a:fld id="{54CE6BB0-5750-426E-99A9-812750ABA6AD}" type="slidenum">
              <a:rPr lang="ru-RU" smtClean="0"/>
              <a:t>19</a:t>
            </a:fld>
            <a:endParaRPr lang="ru-RU"/>
          </a:p>
        </p:txBody>
      </p:sp>
    </p:spTree>
    <p:extLst>
      <p:ext uri="{BB962C8B-B14F-4D97-AF65-F5344CB8AC3E}">
        <p14:creationId xmlns:p14="http://schemas.microsoft.com/office/powerpoint/2010/main" val="3106108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Изначально выделенный сегмент должен быть достаточно емким, чтобы покрыть издержки, связанные с внедрением и работой на нем, а также иметь перспективы роста объема продаж. Потенциал сегмента определяет величину производственных мощностей и сбытовой сети, ориентированных на данный сегмент.</a:t>
            </a:r>
          </a:p>
          <a:p>
            <a:r>
              <a:rPr lang="ru-RU" sz="1200" dirty="0"/>
              <a:t>Оценка доступности сегмента рынка для потребителя должна ответить на вопрос, есть ли принципиальная возможность начать продажу своих товаров на данном рынке. Для этого необходимо изучить, какие входные и выходные барьеры существуют на рынке, какие конкуренты работают на нем, какими конкурентными преимуществами и недостатками обладают продаваемые товары, какие установились правила торговли, можно ли использовать существующие каналы сбыта продукции.</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20</a:t>
            </a:fld>
            <a:endParaRPr lang="ru-RU"/>
          </a:p>
        </p:txBody>
      </p:sp>
    </p:spTree>
    <p:extLst>
      <p:ext uri="{BB962C8B-B14F-4D97-AF65-F5344CB8AC3E}">
        <p14:creationId xmlns:p14="http://schemas.microsoft.com/office/powerpoint/2010/main" val="1831380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требование которых необходимо соблюдать при работе на рынке;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a:t>
            </a:r>
            <a:r>
              <a:rPr lang="ru-RU" baseline="0" dirty="0"/>
              <a:t> </a:t>
            </a:r>
            <a:r>
              <a:rPr lang="ru-RU" dirty="0"/>
              <a:t>При планировании продаж товаров на конкретном рынке предприятие должно быть уверено в том, что ответные меры конкурентов не смогут заставить его уйти с рынка.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Методы: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При этом устанавливается очередность проведения работ. Исследования начинаются на первом сегменте и заканчиваются на последнем;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Он предполагает работу предприятия на максимально возможном количестве сегментов рынка для того, чтобы впоследствии выбрать наиболее эффективные.</a:t>
            </a:r>
          </a:p>
        </p:txBody>
      </p:sp>
      <p:sp>
        <p:nvSpPr>
          <p:cNvPr id="4" name="Номер слайда 3"/>
          <p:cNvSpPr>
            <a:spLocks noGrp="1"/>
          </p:cNvSpPr>
          <p:nvPr>
            <p:ph type="sldNum" sz="quarter" idx="10"/>
          </p:nvPr>
        </p:nvSpPr>
        <p:spPr/>
        <p:txBody>
          <a:bodyPr/>
          <a:lstStyle/>
          <a:p>
            <a:fld id="{54CE6BB0-5750-426E-99A9-812750ABA6AD}" type="slidenum">
              <a:rPr lang="ru-RU" smtClean="0"/>
              <a:t>21</a:t>
            </a:fld>
            <a:endParaRPr lang="ru-RU"/>
          </a:p>
        </p:txBody>
      </p:sp>
    </p:spTree>
    <p:extLst>
      <p:ext uri="{BB962C8B-B14F-4D97-AF65-F5344CB8AC3E}">
        <p14:creationId xmlns:p14="http://schemas.microsoft.com/office/powerpoint/2010/main" val="1745357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Емкость</a:t>
            </a:r>
            <a:r>
              <a:rPr lang="ru-RU" baseline="0" dirty="0"/>
              <a:t> рынка</a:t>
            </a:r>
            <a:r>
              <a:rPr lang="ru-RU" dirty="0"/>
              <a:t> определяется на основе изучения нужд потребителей.</a:t>
            </a:r>
          </a:p>
          <a:p>
            <a:r>
              <a:rPr lang="ru-RU" dirty="0"/>
              <a:t>Знание емкости рынка и тенденций ее изменения позволяет оценить перспективность рынка в планируемом периоде. Например, неперспективным представляется рынок, емкость которого незначительна по сравнению с производственной мощностью предприятия. В этом случае доходы от продаж на нем могут не компенсировать расходы на внедрение на рынок и издержки на изготовление продукции. В то же время большая емкость рынка не всегда может определять планируемый объем продаж. В этом случае приходится считаться с остротой конкуренции, степенью удовлетворенности потребителей товарами конкурентов и другими факторами, определяющими возможность освоения рынка.</a:t>
            </a:r>
          </a:p>
        </p:txBody>
      </p:sp>
      <p:sp>
        <p:nvSpPr>
          <p:cNvPr id="4" name="Номер слайда 3"/>
          <p:cNvSpPr>
            <a:spLocks noGrp="1"/>
          </p:cNvSpPr>
          <p:nvPr>
            <p:ph type="sldNum" sz="quarter" idx="10"/>
          </p:nvPr>
        </p:nvSpPr>
        <p:spPr/>
        <p:txBody>
          <a:bodyPr/>
          <a:lstStyle/>
          <a:p>
            <a:fld id="{54CE6BB0-5750-426E-99A9-812750ABA6AD}" type="slidenum">
              <a:rPr lang="ru-RU" smtClean="0"/>
              <a:t>22</a:t>
            </a:fld>
            <a:endParaRPr lang="ru-RU"/>
          </a:p>
        </p:txBody>
      </p:sp>
    </p:spTree>
    <p:extLst>
      <p:ext uri="{BB962C8B-B14F-4D97-AF65-F5344CB8AC3E}">
        <p14:creationId xmlns:p14="http://schemas.microsoft.com/office/powerpoint/2010/main" val="584720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Она определяется как отношение объема продаж данного предприятия к потенциальной емкости рынка рассматриваемого товара. Этот показатель характеризует уровень конкурентоспособности предприятия, который может быть высоким, средним, пониженным и низким. Следует отметить, что доля фирмы на рынке наиболее сильно влияет на норму получаемой ею прибыли, что является наиболее важным фактором при планировании финансовых результатов деятельности предприятия.</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23</a:t>
            </a:fld>
            <a:endParaRPr lang="ru-RU"/>
          </a:p>
        </p:txBody>
      </p:sp>
    </p:spTree>
    <p:extLst>
      <p:ext uri="{BB962C8B-B14F-4D97-AF65-F5344CB8AC3E}">
        <p14:creationId xmlns:p14="http://schemas.microsoft.com/office/powerpoint/2010/main" val="790186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Емкость рынка товаров производственного назначения: при отсутствии такой информации емкость рынка может быть оценена на основе анализа тенденций продаж в предшествующем периоде и их экстраполяции на планируемый период.</a:t>
            </a:r>
          </a:p>
          <a:p>
            <a:r>
              <a:rPr lang="ru-RU" dirty="0"/>
              <a:t>В ходе оценки емкости рынка важно учесть все возможные факторы, определяющие спрос, в том числе и так называемые неконтролируемые факторы, связанные с непредсказуемыми факторами во внешней среде.</a:t>
            </a:r>
          </a:p>
          <a:p>
            <a:r>
              <a:rPr lang="ru-RU" dirty="0"/>
              <a:t>Емкость рынка – это динамичный показатель, складывающийся под воздействием многих факторов. В его основе лежит соотношение между спросом и предложением планируемого товара. Обобщенный показатель, характеризующий спрос и предложение, называется конъюнктурой рынка. Именно под воздействием конъюнктуры складывается емкость рынка в тот или иной период. Знание конъюнктуры товарного рынка позволяет не только определить его состояние, но и предсказать характер дальнейшего развития, что является необходимым условием прогнозирования возможного объема продаж при планировании.</a:t>
            </a:r>
          </a:p>
        </p:txBody>
      </p:sp>
      <p:sp>
        <p:nvSpPr>
          <p:cNvPr id="4" name="Номер слайда 3"/>
          <p:cNvSpPr>
            <a:spLocks noGrp="1"/>
          </p:cNvSpPr>
          <p:nvPr>
            <p:ph type="sldNum" sz="quarter" idx="10"/>
          </p:nvPr>
        </p:nvSpPr>
        <p:spPr/>
        <p:txBody>
          <a:bodyPr/>
          <a:lstStyle/>
          <a:p>
            <a:fld id="{54CE6BB0-5750-426E-99A9-812750ABA6AD}" type="slidenum">
              <a:rPr lang="ru-RU" smtClean="0"/>
              <a:t>24</a:t>
            </a:fld>
            <a:endParaRPr lang="ru-RU"/>
          </a:p>
        </p:txBody>
      </p:sp>
    </p:spTree>
    <p:extLst>
      <p:ext uri="{BB962C8B-B14F-4D97-AF65-F5344CB8AC3E}">
        <p14:creationId xmlns:p14="http://schemas.microsoft.com/office/powerpoint/2010/main" val="296895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Конъюнктура рынка формируется и развивается под влиянием многих факторов, среди которых особо следует подчеркнуть экономические, политические, социальные, научно-технологические. Задача анализа рынка состоит в установлении значимости и силы влияния отдельных факторов, выявлении определяющих конъюнктуру факторов и прогнозировании их изменения в планируемом периоде.</a:t>
            </a:r>
          </a:p>
        </p:txBody>
      </p:sp>
      <p:sp>
        <p:nvSpPr>
          <p:cNvPr id="4" name="Номер слайда 3"/>
          <p:cNvSpPr>
            <a:spLocks noGrp="1"/>
          </p:cNvSpPr>
          <p:nvPr>
            <p:ph type="sldNum" sz="quarter" idx="10"/>
          </p:nvPr>
        </p:nvSpPr>
        <p:spPr/>
        <p:txBody>
          <a:bodyPr/>
          <a:lstStyle/>
          <a:p>
            <a:fld id="{54CE6BB0-5750-426E-99A9-812750ABA6AD}" type="slidenum">
              <a:rPr lang="ru-RU" smtClean="0"/>
              <a:t>25</a:t>
            </a:fld>
            <a:endParaRPr lang="ru-RU"/>
          </a:p>
        </p:txBody>
      </p:sp>
    </p:spTree>
    <p:extLst>
      <p:ext uri="{BB962C8B-B14F-4D97-AF65-F5344CB8AC3E}">
        <p14:creationId xmlns:p14="http://schemas.microsoft.com/office/powerpoint/2010/main" val="2201571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Источниками ее получения являются данные государственной и отраслевой статистики, официальные формы учета и отчетности.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a:t>
            </a:r>
            <a:r>
              <a:rPr lang="ru-RU" sz="1200" dirty="0"/>
              <a:t>К ним относятся: заявки и заказы торговых организаций; материалы служб изучения рынка предприятий, организаций и учреждений торговли (материалы о движении товаров в оптовых и розничных организациях, конъюнктурные обзоры, предложения по текущей замене ассортимента).</a:t>
            </a:r>
          </a:p>
          <a:p>
            <a:r>
              <a:rPr lang="ru-RU" dirty="0"/>
              <a:t>3 Мероприятия по изучению: </a:t>
            </a:r>
            <a:r>
              <a:rPr lang="ru-RU" sz="1200" dirty="0"/>
              <a:t>опросы населения, покупателей, специалистов торговли и промышленности, экспертов; выставки-продажи, конъюнктурные совещания.</a:t>
            </a:r>
          </a:p>
          <a:p>
            <a:r>
              <a:rPr lang="ru-RU" sz="1200" dirty="0"/>
              <a:t>Специальная информация имеет особую ценность, поскольку содержит сведения, которые нельзя получить другим путем.</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26</a:t>
            </a:fld>
            <a:endParaRPr lang="ru-RU"/>
          </a:p>
        </p:txBody>
      </p:sp>
    </p:spTree>
    <p:extLst>
      <p:ext uri="{BB962C8B-B14F-4D97-AF65-F5344CB8AC3E}">
        <p14:creationId xmlns:p14="http://schemas.microsoft.com/office/powerpoint/2010/main" val="373017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a:t>
            </a:r>
            <a:r>
              <a:rPr lang="ru-RU" sz="1200" b="0" i="0" u="none" strike="noStrike" kern="1200" dirty="0">
                <a:solidFill>
                  <a:schemeClr val="tx1"/>
                </a:solidFill>
                <a:effectLst/>
                <a:latin typeface="+mn-lt"/>
                <a:ea typeface="+mn-ea"/>
                <a:cs typeface="+mn-cs"/>
              </a:rPr>
              <a:t>Эта сеть формируется из числа фирменных магазинов торговли, осуществляющих продажу данных товаров в зоне сбыта и согласившихся на договорных началах наблюдать за развитием спроса.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В качестве торговых посредников целесообразно отбирать оптовые фирмы и торговые предприятия.</a:t>
            </a:r>
          </a:p>
          <a:p>
            <a:r>
              <a:rPr lang="ru-RU" dirty="0"/>
              <a:t>3 панельные исследования позволяют установить тенденции в изменении потребления и потребительских оценок в результате сравнения результатов опроса. Панель формируется по правилам, обеспечивающим представительность ее состава по ряду ключевых признаков, таких, например, как место жительства, пол, возраст, уровень личных доходов.</a:t>
            </a:r>
          </a:p>
        </p:txBody>
      </p:sp>
      <p:sp>
        <p:nvSpPr>
          <p:cNvPr id="4" name="Номер слайда 3"/>
          <p:cNvSpPr>
            <a:spLocks noGrp="1"/>
          </p:cNvSpPr>
          <p:nvPr>
            <p:ph type="sldNum" sz="quarter" idx="10"/>
          </p:nvPr>
        </p:nvSpPr>
        <p:spPr/>
        <p:txBody>
          <a:bodyPr/>
          <a:lstStyle/>
          <a:p>
            <a:fld id="{54CE6BB0-5750-426E-99A9-812750ABA6AD}" type="slidenum">
              <a:rPr lang="ru-RU" smtClean="0"/>
              <a:t>27</a:t>
            </a:fld>
            <a:endParaRPr lang="ru-RU"/>
          </a:p>
        </p:txBody>
      </p:sp>
    </p:spTree>
    <p:extLst>
      <p:ext uri="{BB962C8B-B14F-4D97-AF65-F5344CB8AC3E}">
        <p14:creationId xmlns:p14="http://schemas.microsoft.com/office/powerpoint/2010/main" val="3085548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kern="1200" dirty="0">
                <a:solidFill>
                  <a:schemeClr val="tx1"/>
                </a:solidFill>
                <a:latin typeface="+mn-lt"/>
                <a:ea typeface="+mn-ea"/>
                <a:cs typeface="+mn-cs"/>
              </a:rPr>
              <a:t>Главная</a:t>
            </a:r>
            <a:r>
              <a:rPr lang="ru-RU" dirty="0"/>
              <a:t> цель информационного обеспечения исследований конъюнктуры рынка — создание системы показателей, позволяющих получить количественную и качественную характеристики основных закономерностей и особенностей развития спроса населения и товарного предложения, выявить факторы формирования рыночной конъюнктуры.</a:t>
            </a:r>
          </a:p>
          <a:p>
            <a:pPr marL="0" indent="0">
              <a:buNone/>
            </a:pPr>
            <a:r>
              <a:rPr lang="ru-RU" dirty="0"/>
              <a:t>Расчеты вероятных значений показателей конъюнктуры носят многовариантный характер. Это определяется следующими обстоятельствами:</a:t>
            </a:r>
          </a:p>
          <a:p>
            <a:pPr marL="0" indent="0">
              <a:buNone/>
            </a:pPr>
            <a:r>
              <a:rPr lang="ru-RU" dirty="0"/>
              <a:t>- любая расчетная величина носит вероятностный характер, не может быть дана однозначно и должна находиться в определенном интервале значений;</a:t>
            </a:r>
          </a:p>
          <a:p>
            <a:pPr marL="0" indent="0">
              <a:buNone/>
            </a:pPr>
            <a:r>
              <a:rPr lang="ru-RU" dirty="0"/>
              <a:t>- один и тот же показатель может быть рассчитан с использованием различных методов, позволяющих получить различные итоговые данные;</a:t>
            </a:r>
          </a:p>
          <a:p>
            <a:pPr marL="0" indent="0">
              <a:buNone/>
            </a:pPr>
            <a:r>
              <a:rPr lang="ru-RU" dirty="0"/>
              <a:t>- расчеты могут, а в ряде случаев и должны, осуществляться с учетом различных условий и разных количественных значений факторов.</a:t>
            </a:r>
          </a:p>
        </p:txBody>
      </p:sp>
      <p:sp>
        <p:nvSpPr>
          <p:cNvPr id="4" name="Номер слайда 3"/>
          <p:cNvSpPr>
            <a:spLocks noGrp="1"/>
          </p:cNvSpPr>
          <p:nvPr>
            <p:ph type="sldNum" sz="quarter" idx="10"/>
          </p:nvPr>
        </p:nvSpPr>
        <p:spPr/>
        <p:txBody>
          <a:bodyPr/>
          <a:lstStyle/>
          <a:p>
            <a:fld id="{54CE6BB0-5750-426E-99A9-812750ABA6AD}" type="slidenum">
              <a:rPr lang="ru-RU" smtClean="0"/>
              <a:t>28</a:t>
            </a:fld>
            <a:endParaRPr lang="ru-RU"/>
          </a:p>
        </p:txBody>
      </p:sp>
    </p:spTree>
    <p:extLst>
      <p:ext uri="{BB962C8B-B14F-4D97-AF65-F5344CB8AC3E}">
        <p14:creationId xmlns:p14="http://schemas.microsoft.com/office/powerpoint/2010/main" val="3931306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Анализируются динамика общеэкономических и отраслевых показателей, особые условия конъюнктуры. Проводится ретроспектива и дается прогноз показателей конъюнктуры, освещаются наиболее характерные тенденции, выявляются взаимосвязи конъюнктуры отдельных товарных рынков.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Выявляются наиболее актуальные проблемы, типичные для ряда товаров, либо проблема конкретного товарного рынка.</a:t>
            </a:r>
          </a:p>
          <a:p>
            <a:pPr marL="0" indent="0">
              <a:buNone/>
            </a:pPr>
            <a:r>
              <a:rPr lang="ru-RU" dirty="0"/>
              <a:t>3 Основными источниками оперативной информации являются данные торговых корреспондентов, опросов населения, экспертные оценки специалистов.</a:t>
            </a:r>
          </a:p>
        </p:txBody>
      </p:sp>
      <p:sp>
        <p:nvSpPr>
          <p:cNvPr id="4" name="Номер слайда 3"/>
          <p:cNvSpPr>
            <a:spLocks noGrp="1"/>
          </p:cNvSpPr>
          <p:nvPr>
            <p:ph type="sldNum" sz="quarter" idx="10"/>
          </p:nvPr>
        </p:nvSpPr>
        <p:spPr/>
        <p:txBody>
          <a:bodyPr/>
          <a:lstStyle/>
          <a:p>
            <a:fld id="{54CE6BB0-5750-426E-99A9-812750ABA6AD}" type="slidenum">
              <a:rPr lang="ru-RU" smtClean="0"/>
              <a:t>29</a:t>
            </a:fld>
            <a:endParaRPr lang="ru-RU"/>
          </a:p>
        </p:txBody>
      </p:sp>
    </p:spTree>
    <p:extLst>
      <p:ext uri="{BB962C8B-B14F-4D97-AF65-F5344CB8AC3E}">
        <p14:creationId xmlns:p14="http://schemas.microsoft.com/office/powerpoint/2010/main" val="541964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при­водится перечень товаров, пользующихся повышенным спросом;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отражаются основ­ные тенденции развития конъюнктуры рынка в прогнозируемом периоде. </a:t>
            </a:r>
            <a:r>
              <a:rPr lang="ru-RU" sz="1200" b="0" i="0" kern="1200" dirty="0">
                <a:solidFill>
                  <a:schemeClr val="tx1"/>
                </a:solidFill>
                <a:effectLst/>
                <a:latin typeface="+mn-lt"/>
                <a:ea typeface="+mn-ea"/>
                <a:cs typeface="+mn-cs"/>
              </a:rPr>
              <a:t>Прогноз соотношения предложения и потребностей рынка в товарах должен быть основан на балансовой увязке ожидаемого производства (поставки), прогноза потребности в товарах и необ­ходимого уровня товарных запасов. Оценка ведется по следую­щим показателям: производство (рост, без изменения, снижение); продажа и запасы (оцениваются аналогично); спрос (ограничен­ный, стабильный, повышенный, товар в дефиците)</a:t>
            </a:r>
            <a:r>
              <a:rPr lang="ru-RU"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 перечень мер, которые необходимо принять для нормализа­ции рынка сбыта (совершенствование графиков поставок, предло­жения по прямым связям, изменение зон сбыта, реклама, техничес­кое обслуживание);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 перечень товаров, выпуск которых необходимо сократить;</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 перечень товаров, выпуск которых необходимо увеличить;</a:t>
            </a:r>
          </a:p>
          <a:p>
            <a:pPr marL="0" marR="0" lvl="0" indent="0" algn="l" defTabSz="914400" rtl="0" eaLnBrk="1" fontAlgn="auto" latinLnBrk="0" hangingPunct="1">
              <a:lnSpc>
                <a:spcPct val="100000"/>
              </a:lnSpc>
              <a:spcBef>
                <a:spcPts val="0"/>
              </a:spcBef>
              <a:spcAft>
                <a:spcPts val="0"/>
              </a:spcAft>
              <a:buClrTx/>
              <a:buSzTx/>
              <a:buFontTx/>
              <a:buNone/>
              <a:tabLst/>
              <a:defRPr/>
            </a:pPr>
            <a:r>
              <a:rPr lang="ru-RU"/>
              <a:t>- перечень </a:t>
            </a:r>
            <a:r>
              <a:rPr lang="ru-RU" dirty="0"/>
              <a:t>товаров, рекомендуемых к снятию с производства.</a:t>
            </a:r>
          </a:p>
        </p:txBody>
      </p:sp>
      <p:sp>
        <p:nvSpPr>
          <p:cNvPr id="4" name="Номер слайда 3"/>
          <p:cNvSpPr>
            <a:spLocks noGrp="1"/>
          </p:cNvSpPr>
          <p:nvPr>
            <p:ph type="sldNum" sz="quarter" idx="10"/>
          </p:nvPr>
        </p:nvSpPr>
        <p:spPr/>
        <p:txBody>
          <a:bodyPr/>
          <a:lstStyle/>
          <a:p>
            <a:fld id="{54CE6BB0-5750-426E-99A9-812750ABA6AD}" type="slidenum">
              <a:rPr lang="ru-RU" smtClean="0"/>
              <a:t>30</a:t>
            </a:fld>
            <a:endParaRPr lang="ru-RU"/>
          </a:p>
        </p:txBody>
      </p:sp>
    </p:spTree>
    <p:extLst>
      <p:ext uri="{BB962C8B-B14F-4D97-AF65-F5344CB8AC3E}">
        <p14:creationId xmlns:p14="http://schemas.microsoft.com/office/powerpoint/2010/main" val="2628196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Важнейшим фактором, определяющим уровень и рентабельность продаж, является соответствие ассортимента и номенклатуры продукции запросам потребителей.</a:t>
            </a:r>
          </a:p>
          <a:p>
            <a:r>
              <a:rPr lang="ru-RU" sz="1200" dirty="0"/>
              <a:t>Например, в номенклатуре автомобильного завода могут выделяться следующие виды продукции: автомобили легковые и грузовые; колесные тягачи; автобусы; подъемные краны; мотоблоки; запасные части. В то же время ассортимент каждого вида изделия представлен различными марками машин, выделенными в соответствии с их назначением, мощностью, грузоподъемностью и другими параметрами продукции.</a:t>
            </a:r>
          </a:p>
          <a:p>
            <a:r>
              <a:rPr lang="ru-RU" dirty="0"/>
              <a:t>Набор взаимосвязанных товаров, например, различных консервированных супов, называется ассортиментной группой. Номенклатура или товарный ассортимент включает все ассортиментные группы, предлагаемые предприятием к продаже.</a:t>
            </a:r>
          </a:p>
          <a:p>
            <a:r>
              <a:rPr lang="ru-RU" dirty="0"/>
              <a:t>1 исходя из количества предлагаемых ассортиментных групп или номенклатурных позиций;</a:t>
            </a:r>
          </a:p>
          <a:p>
            <a:r>
              <a:rPr lang="ru-RU" dirty="0"/>
              <a:t>2 исходя из количества позиций в каждой ассортиментной группе;</a:t>
            </a:r>
          </a:p>
          <a:p>
            <a:r>
              <a:rPr lang="ru-RU" dirty="0"/>
              <a:t>3 исходя из соотношений между ассортиментными группами с точки зрения общности конечного потребления, каналов распределения, групп потребителей и диапазона цен.</a:t>
            </a:r>
          </a:p>
        </p:txBody>
      </p:sp>
      <p:sp>
        <p:nvSpPr>
          <p:cNvPr id="4" name="Номер слайда 3"/>
          <p:cNvSpPr>
            <a:spLocks noGrp="1"/>
          </p:cNvSpPr>
          <p:nvPr>
            <p:ph type="sldNum" sz="quarter" idx="10"/>
          </p:nvPr>
        </p:nvSpPr>
        <p:spPr/>
        <p:txBody>
          <a:bodyPr/>
          <a:lstStyle/>
          <a:p>
            <a:fld id="{54CE6BB0-5750-426E-99A9-812750ABA6AD}" type="slidenum">
              <a:rPr lang="ru-RU" smtClean="0"/>
              <a:t>31</a:t>
            </a:fld>
            <a:endParaRPr lang="ru-RU"/>
          </a:p>
        </p:txBody>
      </p:sp>
    </p:spTree>
    <p:extLst>
      <p:ext uri="{BB962C8B-B14F-4D97-AF65-F5344CB8AC3E}">
        <p14:creationId xmlns:p14="http://schemas.microsoft.com/office/powerpoint/2010/main" val="3445723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Одновременно он требует вложения ресурсов в различные категории продукции, что сопряжено с рядом сложностей.</a:t>
            </a:r>
          </a:p>
          <a:p>
            <a:r>
              <a:rPr lang="ru-RU" dirty="0"/>
              <a:t>2 Однако он также увеличивает расходы на поддержание запасов, модификацию продукции и реализацию товаров. Кроме того, в процессе планирования и изготовления продукции могут возникнуть трудности в дифференциации между схожими ассортиментными позициями.</a:t>
            </a:r>
          </a:p>
          <a:p>
            <a:r>
              <a:rPr lang="ru-RU" dirty="0"/>
              <a:t>3 Обычно сопоставимый ассортимент легче планировать, чем несопоставимый. </a:t>
            </a:r>
            <a:r>
              <a:rPr lang="ru-RU" sz="1200" b="0" i="0" kern="1200" dirty="0">
                <a:solidFill>
                  <a:schemeClr val="tx1"/>
                </a:solidFill>
                <a:effectLst/>
                <a:latin typeface="+mn-lt"/>
                <a:ea typeface="+mn-ea"/>
                <a:cs typeface="+mn-cs"/>
              </a:rPr>
              <a:t>Он позволяет предприятию специализироваться в области производства и обслуживания пот­ребителей, создавать прочный имидж предприятия и обеспечивать стабильные отношения в каналах сбыта. Однако чрезмерная спе­циализация и концентрация может сделать предприятие уязвимым перед угрозами со стороны внешней среды, колебаний в сбыте, замедления роста потенциала в силу того, что упор делается на огра­ниченный ассортимент товаров.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 </a:t>
            </a:r>
          </a:p>
        </p:txBody>
      </p:sp>
      <p:sp>
        <p:nvSpPr>
          <p:cNvPr id="4" name="Номер слайда 3"/>
          <p:cNvSpPr>
            <a:spLocks noGrp="1"/>
          </p:cNvSpPr>
          <p:nvPr>
            <p:ph type="sldNum" sz="quarter" idx="10"/>
          </p:nvPr>
        </p:nvSpPr>
        <p:spPr/>
        <p:txBody>
          <a:bodyPr/>
          <a:lstStyle/>
          <a:p>
            <a:fld id="{54CE6BB0-5750-426E-99A9-812750ABA6AD}" type="slidenum">
              <a:rPr lang="ru-RU" smtClean="0"/>
              <a:t>32</a:t>
            </a:fld>
            <a:endParaRPr lang="ru-RU"/>
          </a:p>
        </p:txBody>
      </p:sp>
    </p:spTree>
    <p:extLst>
      <p:ext uri="{BB962C8B-B14F-4D97-AF65-F5344CB8AC3E}">
        <p14:creationId xmlns:p14="http://schemas.microsoft.com/office/powerpoint/2010/main" val="2074556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Объем про­даж в натуральном и стоимостном измерении по фазам жизнен­ного цикла неодинаков. В фазах внедрения, роста и соз­ревания объем продаж увеличивается и достигает своего апогея в конце фазы созревания товара. В фазе насыщения и спада объем продаж начинает снижаться. Однако темпы роста объема продаж в этих фазах разные. В фазе роста темпы увеличе­ния объема продаж значительно выше, чем в фазе внедрения и со­зревания, а в фазе насыщения и спада они имеют отрицательное значение. По времени фаза созревания значительно продолжи­тельнее остальных фаз. Большинство имеющихся на рынке това­ров находится в фазе зрелости. </a:t>
            </a:r>
            <a:r>
              <a:rPr lang="ru-RU" dirty="0"/>
              <a:t>Поэтому основная цель при планировании жизненного цикла товара состоит в том, чтобы сократить остальные фазы и увеличить продолжительность фазы созревания и роста.</a:t>
            </a:r>
          </a:p>
        </p:txBody>
      </p:sp>
      <p:sp>
        <p:nvSpPr>
          <p:cNvPr id="4" name="Номер слайда 3"/>
          <p:cNvSpPr>
            <a:spLocks noGrp="1"/>
          </p:cNvSpPr>
          <p:nvPr>
            <p:ph type="sldNum" sz="quarter" idx="10"/>
          </p:nvPr>
        </p:nvSpPr>
        <p:spPr/>
        <p:txBody>
          <a:bodyPr/>
          <a:lstStyle/>
          <a:p>
            <a:fld id="{54CE6BB0-5750-426E-99A9-812750ABA6AD}" type="slidenum">
              <a:rPr lang="ru-RU" smtClean="0"/>
              <a:t>33</a:t>
            </a:fld>
            <a:endParaRPr lang="ru-RU"/>
          </a:p>
        </p:txBody>
      </p:sp>
    </p:spTree>
    <p:extLst>
      <p:ext uri="{BB962C8B-B14F-4D97-AF65-F5344CB8AC3E}">
        <p14:creationId xmlns:p14="http://schemas.microsoft.com/office/powerpoint/2010/main" val="4257166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1 Повышение качества проявляется в приобретении товаром но­вых свойств, позитивно оцениваемых покупателями. Для многих предприятий в условиях насыщенного рынка высокое качество то­вара является главным направлением товарной стратегии. Такая стратегия позволяет обеспечить высокую репутацию предприятия и завоевать сегмент покупателей с относительно высоким уровнем доходов.</a:t>
            </a:r>
          </a:p>
          <a:p>
            <a:r>
              <a:rPr lang="ru-RU" sz="1200" b="0" i="0" kern="1200" dirty="0">
                <a:solidFill>
                  <a:schemeClr val="tx1"/>
                </a:solidFill>
                <a:effectLst/>
                <a:latin typeface="+mn-lt"/>
                <a:ea typeface="+mn-ea"/>
                <a:cs typeface="+mn-cs"/>
              </a:rPr>
              <a:t>Усовершенствование технико-экономических параметров из­делия направлено на расширение круга покупателей путем удовлетворения их специфических запросов. Это обеспечивается внесением в изделие конструктивных или рецептурных изменений, направленных на повышение надежности, производительности, безопасности, вкусовых свойств и т.п., что приводит к появлению модификаций базовой модели путем расширения ее функцио­нальных характеристик. Выпуск товаров, удовлетворяющих зап­росы широкого круга потребителей, является не только средством увеличения объема продаж, но и инструментом в борьбе с конку­рентами.</a:t>
            </a:r>
          </a:p>
          <a:p>
            <a:r>
              <a:rPr lang="ru-RU" sz="1200" b="0" i="0" kern="1200" dirty="0">
                <a:solidFill>
                  <a:schemeClr val="tx1"/>
                </a:solidFill>
                <a:effectLst/>
                <a:latin typeface="+mn-lt"/>
                <a:ea typeface="+mn-ea"/>
                <a:cs typeface="+mn-cs"/>
              </a:rPr>
              <a:t>Изменение внешнего вида товара также является надежным средством увеличения объема продаж. Здесь играют роль многие факторы: цвет, форма, запах, исходные материалы, упаковка и др. Внесение небольших изменений во внешний вид товаров, упаков­ку, конструктивный состав, рецептуру, как правило, принципиаль­но не изменяет технологию изготовления и сырьевую базу.</a:t>
            </a:r>
          </a:p>
        </p:txBody>
      </p:sp>
      <p:sp>
        <p:nvSpPr>
          <p:cNvPr id="4" name="Номер слайда 3"/>
          <p:cNvSpPr>
            <a:spLocks noGrp="1"/>
          </p:cNvSpPr>
          <p:nvPr>
            <p:ph type="sldNum" sz="quarter" idx="10"/>
          </p:nvPr>
        </p:nvSpPr>
        <p:spPr/>
        <p:txBody>
          <a:bodyPr/>
          <a:lstStyle/>
          <a:p>
            <a:fld id="{54CE6BB0-5750-426E-99A9-812750ABA6AD}" type="slidenum">
              <a:rPr lang="ru-RU" smtClean="0"/>
              <a:t>34</a:t>
            </a:fld>
            <a:endParaRPr lang="ru-RU"/>
          </a:p>
        </p:txBody>
      </p:sp>
    </p:spTree>
    <p:extLst>
      <p:ext uri="{BB962C8B-B14F-4D97-AF65-F5344CB8AC3E}">
        <p14:creationId xmlns:p14="http://schemas.microsoft.com/office/powerpoint/2010/main" val="2924017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Тем не менее падение сбыта продукции в любом случае неиз­бежно. Оно может быть медленным, быстрым или опуститься до не­которого низкого уровня и оставаться на нем в течение многих лет. Если своевременно не снять с производства устаревший товар, то он станет препятствием на пути поисков его замены, причиной низкой рентабельности и ослабления позиций предприятия на рынке.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На этой фазе товарный ассортимент целесообразно концентри­ровать на наиболее хорошо продаваемых моделях, в отдельных магазинах и низких ценах. В рекламе в этой фазе подчеркивается доступность товара и низкая цена.</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35</a:t>
            </a:fld>
            <a:endParaRPr lang="ru-RU"/>
          </a:p>
        </p:txBody>
      </p:sp>
    </p:spTree>
    <p:extLst>
      <p:ext uri="{BB962C8B-B14F-4D97-AF65-F5344CB8AC3E}">
        <p14:creationId xmlns:p14="http://schemas.microsoft.com/office/powerpoint/2010/main" val="2167837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Особенности:</a:t>
            </a:r>
          </a:p>
          <a:p>
            <a:r>
              <a:rPr lang="ru-RU" dirty="0"/>
              <a:t>1 что не позволяет выработать стереотипные плановые решения, которыми могли бы пользоваться все предприятия;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такие как состояние экономики, уровень инфляции, платежеспособность покупателей и др. Они могут сократить или удлинить жизненный цикл;</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Из практики планирования ассортимента можно привести немало случаев, когда прогнозы по ряду причин не сбываются. Например, предприятие может прогнозировать падение продаж и устранить маркетинговую поддержку. Однако неблагоприятные условия не наступили, и если бы предприятие не прекратило поддержку продуктов, они могли бы не потерпеть поражения.</a:t>
            </a:r>
            <a:endParaRPr lang="en-US" dirty="0"/>
          </a:p>
          <a:p>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36</a:t>
            </a:fld>
            <a:endParaRPr lang="ru-RU"/>
          </a:p>
        </p:txBody>
      </p:sp>
    </p:spTree>
    <p:extLst>
      <p:ext uri="{BB962C8B-B14F-4D97-AF65-F5344CB8AC3E}">
        <p14:creationId xmlns:p14="http://schemas.microsoft.com/office/powerpoint/2010/main" val="344469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a:t>
            </a:r>
            <a:r>
              <a:rPr lang="ru-RU" sz="1200" dirty="0"/>
              <a:t>В определенные моменты может оказаться, что продукт достиг зрелости, когда фактически он достиг временной стабилизации на фазе роста. В этом случае принятые плановые решения по объему продаж и структуре ассортимента окажутся неэффективными. Следовательно, фаза продукта в жизненном цикле не может быть точно определена, и трудно предсказать, когда начнется следующая фаза, как долго она продлится и каких уровней достигнет объем продаж.</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a:t>
            </a:r>
            <a:r>
              <a:rPr lang="ru-RU" sz="1200" dirty="0"/>
              <a:t>Этот период жизненного цикла не поддается точному прогнозированию, что сказывается на достоверности плановых расчетов объема продаж.</a:t>
            </a:r>
          </a:p>
          <a:p>
            <a:r>
              <a:rPr lang="ru-RU" dirty="0"/>
              <a:t>6 отрезок времени между снижением нормы прибыли и падением объема продаж при планировании длительности жизненного цикла определить довольно сложно;</a:t>
            </a:r>
          </a:p>
          <a:p>
            <a:r>
              <a:rPr lang="ru-RU" dirty="0"/>
              <a:t>7 Обычно в процессе планирования возникает необходимость компенсировать высокие издержки на разработку продукта в более короткий срок, в течение которого продукт приносит прибыль. Решение этой проблемы становится еще более трудным, когда издержки на разработку возрастают и период получения прибыли отодвигается;</a:t>
            </a:r>
          </a:p>
          <a:p>
            <a:r>
              <a:rPr lang="ru-RU" dirty="0"/>
              <a:t>8 с одной стороны,</a:t>
            </a:r>
            <a:r>
              <a:rPr lang="ru-RU" baseline="0" dirty="0"/>
              <a:t> необходимо вывести новый продукт на рынок как можно скорее, чтобы опередить конкурентов, с другой стороны, более тщательная разработка снижает неопределенность результата.</a:t>
            </a: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37</a:t>
            </a:fld>
            <a:endParaRPr lang="ru-RU"/>
          </a:p>
        </p:txBody>
      </p:sp>
    </p:spTree>
    <p:extLst>
      <p:ext uri="{BB962C8B-B14F-4D97-AF65-F5344CB8AC3E}">
        <p14:creationId xmlns:p14="http://schemas.microsoft.com/office/powerpoint/2010/main" val="285550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Эффективность формирования ассортимента в значительной степени зависит от количества новых товаров, находящихся в портфеле ноу-хау предприятия. </a:t>
            </a:r>
            <a:r>
              <a:rPr lang="ru-RU" sz="1200" b="0" i="0" kern="1200" dirty="0">
                <a:solidFill>
                  <a:schemeClr val="tx1"/>
                </a:solidFill>
                <a:effectLst/>
                <a:latin typeface="+mn-lt"/>
                <a:ea typeface="+mn-ea"/>
                <a:cs typeface="+mn-cs"/>
              </a:rPr>
              <a:t>Отсюда возникает другая относительно самостоятельная, но связанная с формированием ассортимента проблема планирования освоения нового продукта, которая включает не только техни­ческую разработку изделия, но и комплекс организационно-экономических мер, способствующих удовлетворению запросов потре­бителей и увеличению рентабельности предприятия.</a:t>
            </a:r>
          </a:p>
          <a:p>
            <a:r>
              <a:rPr lang="ru-RU" sz="1200" b="0" i="0" kern="1200" dirty="0">
                <a:solidFill>
                  <a:schemeClr val="tx1"/>
                </a:solidFill>
                <a:effectLst/>
                <a:latin typeface="+mn-lt"/>
                <a:ea typeface="+mn-ea"/>
                <a:cs typeface="+mn-cs"/>
              </a:rPr>
              <a:t>В процессе планирования освоения новых изделий необходимо установить, почему одни товары отвергаются рынком, в то время как другие товары длительное время пользуются спросом у покупателей.</a:t>
            </a:r>
            <a:r>
              <a:rPr lang="ru-RU" dirty="0"/>
              <a:t> Вероятность неудачи новой продукции — это фактор, сопровождающий процесс освоения новых изделий на любом предприятии. Анализ отечественных и зарубежных данных по всем отраслям промышленности показывает: вероятность того, что новая идея превратится в коммерческий успех, обычно равна 0,01 (вероятность измеряется в пределах 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38</a:t>
            </a:fld>
            <a:endParaRPr lang="ru-RU"/>
          </a:p>
        </p:txBody>
      </p:sp>
    </p:spTree>
    <p:extLst>
      <p:ext uri="{BB962C8B-B14F-4D97-AF65-F5344CB8AC3E}">
        <p14:creationId xmlns:p14="http://schemas.microsoft.com/office/powerpoint/2010/main" val="92713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продукт все еще используется по своему первоначальному назначению, независимо от того, должен ли он быть вкуснее, заживлять быстрее или чистить более тщательно. В основе приверженности покупателей к продукту лежат традиции;</a:t>
            </a:r>
          </a:p>
          <a:p>
            <a:r>
              <a:rPr lang="ru-RU" dirty="0"/>
              <a:t>2 Каждый продукт должен иметь легко опознаваемый и запоминающийся торговый знак, с которым в сознании покупателя отождествляется сам продукт. Например, американская фирма изменила упаковку средства для полоскания рта «</a:t>
            </a:r>
            <a:r>
              <a:rPr lang="ru-RU" dirty="0" err="1"/>
              <a:t>Листерин</a:t>
            </a:r>
            <a:r>
              <a:rPr lang="ru-RU" dirty="0"/>
              <a:t>», чтобы сделать ее более нарядной и привлекательной. Сразу же упал объем продаж, причем он не увеличивался до тех пор, пока компания не вернулась к старой, легко опознаваемой упаковке.</a:t>
            </a:r>
          </a:p>
          <a:p>
            <a:r>
              <a:rPr lang="ru-RU" dirty="0"/>
              <a:t>3 незначительные изменения в самом продукте, названии или торговом знаке могут подчеркивать качество и надежность продукта, что может быть мотивом покупок и причиной устойчивого спроса;</a:t>
            </a:r>
          </a:p>
          <a:p>
            <a:r>
              <a:rPr lang="ru-RU" dirty="0"/>
              <a:t>4 благодаря ей информация о продукте переходит от одного поколения к другому, и таким образом название продукта превращается в повседневное слово, ассоциируясь с жизненной необходимостью;</a:t>
            </a:r>
          </a:p>
          <a:p>
            <a:r>
              <a:rPr lang="ru-RU" dirty="0"/>
              <a:t>5 способствуют сбыту многих старых продуктов;</a:t>
            </a:r>
          </a:p>
          <a:p>
            <a:r>
              <a:rPr lang="ru-RU" dirty="0"/>
              <a:t>7 продукты продолжают существовать не из-за своего названия, а потому, что приносят прибыль.</a:t>
            </a:r>
          </a:p>
        </p:txBody>
      </p:sp>
      <p:sp>
        <p:nvSpPr>
          <p:cNvPr id="4" name="Номер слайда 3"/>
          <p:cNvSpPr>
            <a:spLocks noGrp="1"/>
          </p:cNvSpPr>
          <p:nvPr>
            <p:ph type="sldNum" sz="quarter" idx="10"/>
          </p:nvPr>
        </p:nvSpPr>
        <p:spPr/>
        <p:txBody>
          <a:bodyPr/>
          <a:lstStyle/>
          <a:p>
            <a:fld id="{54CE6BB0-5750-426E-99A9-812750ABA6AD}" type="slidenum">
              <a:rPr lang="ru-RU" smtClean="0"/>
              <a:t>39</a:t>
            </a:fld>
            <a:endParaRPr lang="ru-RU"/>
          </a:p>
        </p:txBody>
      </p:sp>
    </p:spTree>
    <p:extLst>
      <p:ext uri="{BB962C8B-B14F-4D97-AF65-F5344CB8AC3E}">
        <p14:creationId xmlns:p14="http://schemas.microsoft.com/office/powerpoint/2010/main" val="31737991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Основным фактором успеха нового продукта является наличие на предприятии эффективной системы планирования, охватывающей все этапы разработки продукта.</a:t>
            </a:r>
          </a:p>
          <a:p>
            <a:pPr marL="0" indent="0">
              <a:buNone/>
            </a:pPr>
            <a:r>
              <a:rPr lang="ru-RU" sz="1200" dirty="0"/>
              <a:t>В таблице показано, как основные этапы разработки нового продукта связаны с временным лагом планирования.</a:t>
            </a:r>
          </a:p>
          <a:p>
            <a:pPr marL="0" indent="0">
              <a:buNone/>
            </a:pPr>
            <a:r>
              <a:rPr lang="ru-RU" sz="1200" dirty="0"/>
              <a:t>На этапе разработки идей определяются интересующие предприятие области, вырабатываются идеи для исследования и собираются предложения. Всеобъемлющий процесс планирования предприятия должен являться основным источником направления поиска нового продукта. Обычными источниками идей являются покупатели, конкуренты, потребители, научно-технические разработки.</a:t>
            </a:r>
          </a:p>
        </p:txBody>
      </p:sp>
      <p:sp>
        <p:nvSpPr>
          <p:cNvPr id="4" name="Номер слайда 3"/>
          <p:cNvSpPr>
            <a:spLocks noGrp="1"/>
          </p:cNvSpPr>
          <p:nvPr>
            <p:ph type="sldNum" sz="quarter" idx="10"/>
          </p:nvPr>
        </p:nvSpPr>
        <p:spPr/>
        <p:txBody>
          <a:bodyPr/>
          <a:lstStyle/>
          <a:p>
            <a:fld id="{54CE6BB0-5750-426E-99A9-812750ABA6AD}" type="slidenum">
              <a:rPr lang="ru-RU" smtClean="0"/>
              <a:t>40</a:t>
            </a:fld>
            <a:endParaRPr lang="ru-RU"/>
          </a:p>
        </p:txBody>
      </p:sp>
    </p:spTree>
    <p:extLst>
      <p:ext uri="{BB962C8B-B14F-4D97-AF65-F5344CB8AC3E}">
        <p14:creationId xmlns:p14="http://schemas.microsoft.com/office/powerpoint/2010/main" val="2807298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Идеи проще разрабатывать, имея перед собой определенную цель, продукт, район рынка или область техники. Безусловно, появление новых привлекательных идей стимулируется высокой ожидаемой прибылью. Чем точнее определены области интересов компании, тем яснее пути разработки новых идей. </a:t>
            </a:r>
          </a:p>
          <a:p>
            <a:pPr marL="0" indent="0">
              <a:buNone/>
            </a:pPr>
            <a:r>
              <a:rPr lang="ru-RU" dirty="0"/>
              <a:t>2 Доходность продуктов зависит от целого ряда факторов: конкурентоспособности нового продукта; доли рынка, которую с его помощью можно захватить; разницы между ценой и издержками.</a:t>
            </a:r>
          </a:p>
          <a:p>
            <a:pPr marL="114300" indent="0">
              <a:buNone/>
            </a:pPr>
            <a:r>
              <a:rPr lang="ru-RU" dirty="0"/>
              <a:t>3 Основным критерием здесь может служить будущая прибыльность продуктов.</a:t>
            </a:r>
          </a:p>
          <a:p>
            <a:pPr marL="0" indent="0">
              <a:buNone/>
            </a:pPr>
            <a:r>
              <a:rPr lang="ru-RU" dirty="0"/>
              <a:t>После анализа по степени прибыльности идеи могут оцениваться по другим основным характеристикам, учитывая факторы роста, рыночные факторы, факторы исследований и разработки технологии, факторы производства и финансовые факторы.</a:t>
            </a:r>
          </a:p>
          <a:p>
            <a:r>
              <a:rPr lang="ru-RU" dirty="0"/>
              <a:t>4 может быть создана специальная группа для изучения рынков, цен, характеристик продукта и других факторов, чтобы определить, будет ли продукт настолько прибыльным, как это требуется, и будет ли он соответствовать другим требованиям, определяемым фирмой. В это время определяются техническая осуществимость и особые свойства продукта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5 завершается изготовлением прототипа. </a:t>
            </a:r>
            <a:r>
              <a:rPr lang="ru-RU" sz="1200" dirty="0"/>
              <a:t>По мере прохождения этого этапа продукт непрерывно подвергается экономическому анализу и доработке вплоть до создания прототипа, годного для испытаний.</a:t>
            </a:r>
          </a:p>
          <a:p>
            <a:pPr marL="0" indent="0">
              <a:buNone/>
            </a:pPr>
            <a:r>
              <a:rPr lang="ru-RU" dirty="0"/>
              <a:t>6 </a:t>
            </a:r>
            <a:r>
              <a:rPr lang="ru-RU" sz="1200" dirty="0"/>
              <a:t>чтобы посмотреть, следует ли начинать его производство в национальном масштабе.</a:t>
            </a:r>
          </a:p>
          <a:p>
            <a:pPr marL="0" indent="0">
              <a:buNone/>
            </a:pPr>
            <a:r>
              <a:rPr lang="ru-RU" sz="1200" dirty="0"/>
              <a:t>В период проведения пробных продаж можно продолжить лабораторное испытание, экономический анализ, определить структуру издержек и принять окончательные решения по проекту, производству, маркетингу и финансированию.</a:t>
            </a:r>
          </a:p>
          <a:p>
            <a:pPr marL="0" indent="0">
              <a:buNone/>
            </a:pPr>
            <a:r>
              <a:rPr lang="ru-RU" sz="1200" dirty="0"/>
              <a:t>7 что означает реальное производство продукта и координацию других функциональных видов деятельности, с тем чтобы новый продукт получил признание на рынке.</a:t>
            </a:r>
          </a:p>
        </p:txBody>
      </p:sp>
      <p:sp>
        <p:nvSpPr>
          <p:cNvPr id="4" name="Номер слайда 3"/>
          <p:cNvSpPr>
            <a:spLocks noGrp="1"/>
          </p:cNvSpPr>
          <p:nvPr>
            <p:ph type="sldNum" sz="quarter" idx="10"/>
          </p:nvPr>
        </p:nvSpPr>
        <p:spPr/>
        <p:txBody>
          <a:bodyPr/>
          <a:lstStyle/>
          <a:p>
            <a:fld id="{54CE6BB0-5750-426E-99A9-812750ABA6AD}" type="slidenum">
              <a:rPr lang="ru-RU" smtClean="0"/>
              <a:t>41</a:t>
            </a:fld>
            <a:endParaRPr lang="ru-RU"/>
          </a:p>
        </p:txBody>
      </p:sp>
    </p:spTree>
    <p:extLst>
      <p:ext uri="{BB962C8B-B14F-4D97-AF65-F5344CB8AC3E}">
        <p14:creationId xmlns:p14="http://schemas.microsoft.com/office/powerpoint/2010/main" val="9521559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планировании объема продаж необходимо четко представлять, почему потребитель отдает предпочтение тому или иному товару. Это предпочтение определяется степенью удовлетворения потребностей потребителя и затратами на приобретение и использование товара. Конкурентоспособность продукции тесно привязана к конкретному товарному рынку и требованиям определенных групп потребителей.</a:t>
            </a:r>
          </a:p>
        </p:txBody>
      </p:sp>
      <p:sp>
        <p:nvSpPr>
          <p:cNvPr id="4" name="Номер слайда 3"/>
          <p:cNvSpPr>
            <a:spLocks noGrp="1"/>
          </p:cNvSpPr>
          <p:nvPr>
            <p:ph type="sldNum" sz="quarter" idx="10"/>
          </p:nvPr>
        </p:nvSpPr>
        <p:spPr/>
        <p:txBody>
          <a:bodyPr/>
          <a:lstStyle/>
          <a:p>
            <a:fld id="{54CE6BB0-5750-426E-99A9-812750ABA6AD}" type="slidenum">
              <a:rPr lang="ru-RU" smtClean="0"/>
              <a:t>42</a:t>
            </a:fld>
            <a:endParaRPr lang="ru-RU"/>
          </a:p>
        </p:txBody>
      </p:sp>
    </p:spTree>
    <p:extLst>
      <p:ext uri="{BB962C8B-B14F-4D97-AF65-F5344CB8AC3E}">
        <p14:creationId xmlns:p14="http://schemas.microsoft.com/office/powerpoint/2010/main" val="3501209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характеризуют принадлежность изделия к определенной классификационной группе и определяют назначение, область применения и условия использования данного товара;</a:t>
            </a:r>
          </a:p>
          <a:p>
            <a:r>
              <a:rPr lang="ru-RU" dirty="0"/>
              <a:t>2) характеризуют качество товара. Они применяются для нормирования требований к качеству и сравнения различных образцов товаров, отнесенных к одному классу по квалификационным показателям.</a:t>
            </a:r>
          </a:p>
          <a:p>
            <a:r>
              <a:rPr lang="ru-RU" dirty="0"/>
              <a:t>Структура цены потребления зависит от особенностей товара. Расчеты показывают, что расходы, возникающие в процессе потребления, по многим видам изделий существенно превышают продажную цену. Так, в цене потребления бытового холодильника последняя занимает всего лишь 10%, автомобилей — в среднем 15%, тракторов — 19%.</a:t>
            </a:r>
          </a:p>
        </p:txBody>
      </p:sp>
      <p:sp>
        <p:nvSpPr>
          <p:cNvPr id="4" name="Номер слайда 3"/>
          <p:cNvSpPr>
            <a:spLocks noGrp="1"/>
          </p:cNvSpPr>
          <p:nvPr>
            <p:ph type="sldNum" sz="quarter" idx="10"/>
          </p:nvPr>
        </p:nvSpPr>
        <p:spPr/>
        <p:txBody>
          <a:bodyPr/>
          <a:lstStyle/>
          <a:p>
            <a:fld id="{54CE6BB0-5750-426E-99A9-812750ABA6AD}" type="slidenum">
              <a:rPr lang="ru-RU" smtClean="0"/>
              <a:t>43</a:t>
            </a:fld>
            <a:endParaRPr lang="ru-RU"/>
          </a:p>
        </p:txBody>
      </p:sp>
    </p:spTree>
    <p:extLst>
      <p:ext uri="{BB962C8B-B14F-4D97-AF65-F5344CB8AC3E}">
        <p14:creationId xmlns:p14="http://schemas.microsoft.com/office/powerpoint/2010/main" val="32238983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1 В зависимости от конкретных условий такими целями могут быть: определение положения вновь разрабатываемого изделия в параметрическом ряду предприятия, отрасли; оценка перспектив сбыта изделия на конкретном рынке; разработка мероприятий по повышению уровня конкурентоспособности товара; установление цены на товар.</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При их выборе следует учитывать только те параметры, которые представляют интерес для конкретного потребителя.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4 </a:t>
            </a:r>
            <a:r>
              <a:rPr lang="ru-RU" sz="1200" dirty="0"/>
              <a:t>Для этого осуществляется формирование группы аналогов и установление значений их показателей, а затем сопоставление оцениваемого и базового образцов отдельно по качественным и экономическим показателям.</a:t>
            </a:r>
          </a:p>
        </p:txBody>
      </p:sp>
      <p:sp>
        <p:nvSpPr>
          <p:cNvPr id="4" name="Номер слайда 3"/>
          <p:cNvSpPr>
            <a:spLocks noGrp="1"/>
          </p:cNvSpPr>
          <p:nvPr>
            <p:ph type="sldNum" sz="quarter" idx="10"/>
          </p:nvPr>
        </p:nvSpPr>
        <p:spPr/>
        <p:txBody>
          <a:bodyPr/>
          <a:lstStyle/>
          <a:p>
            <a:fld id="{54CE6BB0-5750-426E-99A9-812750ABA6AD}" type="slidenum">
              <a:rPr lang="ru-RU" smtClean="0"/>
              <a:t>44</a:t>
            </a:fld>
            <a:endParaRPr lang="ru-RU"/>
          </a:p>
        </p:txBody>
      </p:sp>
    </p:spTree>
    <p:extLst>
      <p:ext uri="{BB962C8B-B14F-4D97-AF65-F5344CB8AC3E}">
        <p14:creationId xmlns:p14="http://schemas.microsoft.com/office/powerpoint/2010/main" val="24919440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Решение о включении того или иного изделия в планируемый ассортимент продукции принимается на основе интегрального показателя относительной конкурентоспособности товара.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Если И„ &gt; 1, то оцениваемый товар превосходит по конкурентоспособности сравниваемый образец; если Ии &lt; 1, то уступает; если И„ = 1 — находится на одинаковом уровне. На основании сделанного вывода принимается решение о включении оцениваемого изделия в ассортимент продукции. В случае отрицательной оценки могут быть приняты меры по повышению конкурентоспособности товара.</a:t>
            </a:r>
          </a:p>
        </p:txBody>
      </p:sp>
      <p:sp>
        <p:nvSpPr>
          <p:cNvPr id="4" name="Номер слайда 3"/>
          <p:cNvSpPr>
            <a:spLocks noGrp="1"/>
          </p:cNvSpPr>
          <p:nvPr>
            <p:ph type="sldNum" sz="quarter" idx="10"/>
          </p:nvPr>
        </p:nvSpPr>
        <p:spPr/>
        <p:txBody>
          <a:bodyPr/>
          <a:lstStyle/>
          <a:p>
            <a:fld id="{54CE6BB0-5750-426E-99A9-812750ABA6AD}" type="slidenum">
              <a:rPr lang="ru-RU" smtClean="0"/>
              <a:t>46</a:t>
            </a:fld>
            <a:endParaRPr lang="ru-RU"/>
          </a:p>
        </p:txBody>
      </p:sp>
    </p:spTree>
    <p:extLst>
      <p:ext uri="{BB962C8B-B14F-4D97-AF65-F5344CB8AC3E}">
        <p14:creationId xmlns:p14="http://schemas.microsoft.com/office/powerpoint/2010/main" val="13034338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Цена на товар в условиях рынка складывается под влиянием спроса и предложения. Однако это не исключает участия государства в регулировании цен на отдельные виды товаров. Государственное регулирование цен осуществляется посредством контроля за необоснованным их завышением. С этой целью правительство может устанавливать декларирование цен на продукцию, вводить предельные коэффициенты повышения цен и предельные уровни рентабельности, исходя из экономической и социальной значимости товаров. Данные факторы существенно влияют на процесс планирования цены.</a:t>
            </a:r>
          </a:p>
        </p:txBody>
      </p:sp>
      <p:sp>
        <p:nvSpPr>
          <p:cNvPr id="4" name="Номер слайда 3"/>
          <p:cNvSpPr>
            <a:spLocks noGrp="1"/>
          </p:cNvSpPr>
          <p:nvPr>
            <p:ph type="sldNum" sz="quarter" idx="10"/>
          </p:nvPr>
        </p:nvSpPr>
        <p:spPr/>
        <p:txBody>
          <a:bodyPr/>
          <a:lstStyle/>
          <a:p>
            <a:fld id="{54CE6BB0-5750-426E-99A9-812750ABA6AD}" type="slidenum">
              <a:rPr lang="ru-RU" smtClean="0"/>
              <a:t>47</a:t>
            </a:fld>
            <a:endParaRPr lang="ru-RU"/>
          </a:p>
        </p:txBody>
      </p:sp>
    </p:spTree>
    <p:extLst>
      <p:ext uri="{BB962C8B-B14F-4D97-AF65-F5344CB8AC3E}">
        <p14:creationId xmlns:p14="http://schemas.microsoft.com/office/powerpoint/2010/main" val="3506618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внешние факторы:</a:t>
            </a:r>
            <a:r>
              <a:rPr lang="ru-RU" baseline="0" dirty="0"/>
              <a:t> </a:t>
            </a:r>
            <a:r>
              <a:rPr lang="ru-RU" dirty="0"/>
              <a:t>рыночная среда, потребители продукции и услуг предприятия, государство, субъекты каналов товародвижения;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Если максимизация текущей прибыли и лидерство в качестве товара подразумевают высокий уровень цен, то лидерство на рынке — низкий, а выживание — крайне низкий их уровень. В совокупности цели и метод ценообразования образуют ценовую стратегию.</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a:t>
            </a:r>
            <a:r>
              <a:rPr lang="ru-RU" baseline="0" dirty="0"/>
              <a:t> на основе издержек, с ориентацией на спрос, параметрические методы;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aseline="0" dirty="0"/>
              <a:t>4 </a:t>
            </a:r>
            <a:r>
              <a:rPr lang="ru-RU" dirty="0"/>
              <a:t>Ценовая стратегия — это комплекс средств и методов, с помощью которых реализуются цели ценообразования.</a:t>
            </a:r>
          </a:p>
        </p:txBody>
      </p:sp>
      <p:sp>
        <p:nvSpPr>
          <p:cNvPr id="4" name="Номер слайда 3"/>
          <p:cNvSpPr>
            <a:spLocks noGrp="1"/>
          </p:cNvSpPr>
          <p:nvPr>
            <p:ph type="sldNum" sz="quarter" idx="10"/>
          </p:nvPr>
        </p:nvSpPr>
        <p:spPr/>
        <p:txBody>
          <a:bodyPr/>
          <a:lstStyle/>
          <a:p>
            <a:fld id="{54CE6BB0-5750-426E-99A9-812750ABA6AD}" type="slidenum">
              <a:rPr lang="ru-RU" smtClean="0"/>
              <a:t>49</a:t>
            </a:fld>
            <a:endParaRPr lang="ru-RU"/>
          </a:p>
        </p:txBody>
      </p:sp>
    </p:spTree>
    <p:extLst>
      <p:ext uri="{BB962C8B-B14F-4D97-AF65-F5344CB8AC3E}">
        <p14:creationId xmlns:p14="http://schemas.microsoft.com/office/powerpoint/2010/main" val="2823520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а) </a:t>
            </a:r>
            <a:r>
              <a:rPr lang="ru-RU" sz="1200" dirty="0"/>
              <a:t>предполагают изучение мнений специалистов предприятий-производителей и потребителей продукции, торгово-посреднических фирм, предприятий розничной торговли, консалтинговых организаций о возможных объемах продаж продукции предприятия в планируемом периоде. На их основе экспертным путем определяются три вида прогноза продаж: оптимистический, пессимистический и рациональный (вероятный).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Основным фактором успеха при расчете объемов продаж в данном случае является квалификация экспертов. Поэтому эксперты должны знать особенности продукции, рынок, конкурентов и их продукцию, тенденции научно-технологического развития, динамику цен, итоги работы отрасли в предшествующем периоде.</a:t>
            </a:r>
          </a:p>
        </p:txBody>
      </p:sp>
      <p:sp>
        <p:nvSpPr>
          <p:cNvPr id="4" name="Номер слайда 3"/>
          <p:cNvSpPr>
            <a:spLocks noGrp="1"/>
          </p:cNvSpPr>
          <p:nvPr>
            <p:ph type="sldNum" sz="quarter" idx="10"/>
          </p:nvPr>
        </p:nvSpPr>
        <p:spPr/>
        <p:txBody>
          <a:bodyPr/>
          <a:lstStyle/>
          <a:p>
            <a:fld id="{54CE6BB0-5750-426E-99A9-812750ABA6AD}" type="slidenum">
              <a:rPr lang="ru-RU" smtClean="0"/>
              <a:t>50</a:t>
            </a:fld>
            <a:endParaRPr lang="ru-RU"/>
          </a:p>
        </p:txBody>
      </p:sp>
    </p:spTree>
    <p:extLst>
      <p:ext uri="{BB962C8B-B14F-4D97-AF65-F5344CB8AC3E}">
        <p14:creationId xmlns:p14="http://schemas.microsoft.com/office/powerpoint/2010/main" val="11226184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 </a:t>
            </a:r>
            <a:r>
              <a:rPr lang="ru-RU" sz="1200" dirty="0"/>
              <a:t>Например, можно установить зависимость изменения объема продаж бензина от объема продаж или производства запасных частей к автомобилям; объема продаж сахара от изменения численности населения в регионе и т.д.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Например, предприятие рассчитывает объем продаж на планируемый месяц по этому методу. Для этого объем продаж за предшествующие 12 месяцев делится на количество месяцев, то есть 12. В следующем месяце к исходной величине продаж добавляют фактические продажи за последний месяц и вычитают этот показатель за первый месяц ретроспективного периода.</a:t>
            </a:r>
          </a:p>
          <a:p>
            <a:r>
              <a:rPr lang="ru-RU" dirty="0"/>
              <a:t>Планируемый объем продаж принимается равным этой величине.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3) Данный подход может применяться в случае, если при расчете планируемого объема продаж необходимо учесть не только фактические данные о продажах за предшествующий период, но и результаты прежнего прогноза на этот период. Тогда фактическим продажам за конкретный период и прогнозу за этот же период присваиваются весовые коэффициенты, дающие в сумме единицу.</a:t>
            </a:r>
          </a:p>
          <a:p>
            <a:r>
              <a:rPr lang="ru-RU" dirty="0"/>
              <a:t>4) Нормальное колебание «следящего сигнала» должно быть в пределах 3,0-7,0. Если этот показатель выходит за пределы норматива, то метод расчета планируемого показателя не адекватен условиям данного предприятия и подлежит усовершенствованию.</a:t>
            </a:r>
          </a:p>
        </p:txBody>
      </p:sp>
      <p:sp>
        <p:nvSpPr>
          <p:cNvPr id="4" name="Номер слайда 3"/>
          <p:cNvSpPr>
            <a:spLocks noGrp="1"/>
          </p:cNvSpPr>
          <p:nvPr>
            <p:ph type="sldNum" sz="quarter" idx="10"/>
          </p:nvPr>
        </p:nvSpPr>
        <p:spPr/>
        <p:txBody>
          <a:bodyPr/>
          <a:lstStyle/>
          <a:p>
            <a:fld id="{54CE6BB0-5750-426E-99A9-812750ABA6AD}" type="slidenum">
              <a:rPr lang="ru-RU" smtClean="0"/>
              <a:t>51</a:t>
            </a:fld>
            <a:endParaRPr lang="ru-RU"/>
          </a:p>
        </p:txBody>
      </p:sp>
    </p:spTree>
    <p:extLst>
      <p:ext uri="{BB962C8B-B14F-4D97-AF65-F5344CB8AC3E}">
        <p14:creationId xmlns:p14="http://schemas.microsoft.com/office/powerpoint/2010/main" val="13006618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Планирование продаж основывается на прогнозе развития потребностей, которые может удовлетворить предприятие своими товарами.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оптовые покупатели, приобретающие товар для дальнейшей переработки или продажи.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1) Использование данного метода наиболее предпочтительно на предприятиях добывающей и энергетической промышленности, в машиностроении при изготовлении комплектующих деталей и сборочных единиц;</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2) объем продаж орудий и предметов труда; Для предприятий с многономенклатурной продукцией могут применяться укрупненные нормы расхода.</a:t>
            </a:r>
          </a:p>
          <a:p>
            <a:r>
              <a:rPr lang="ru-RU" dirty="0"/>
              <a:t>2 приобретающие товар для личного потребления.</a:t>
            </a:r>
            <a:r>
              <a:rPr lang="ru-RU" baseline="0" dirty="0"/>
              <a:t> </a:t>
            </a:r>
            <a:endParaRPr lang="ru-RU" dirty="0"/>
          </a:p>
          <a:p>
            <a:r>
              <a:rPr lang="ru-RU" dirty="0"/>
              <a:t>Поведение этих двух групп потребителей может различаться в зависимости от целей приобретения товара, способов принятия решений о покупке, источников получения информации о товаре, требований к послепродажному сервису. </a:t>
            </a:r>
          </a:p>
        </p:txBody>
      </p:sp>
      <p:sp>
        <p:nvSpPr>
          <p:cNvPr id="4" name="Номер слайда 3"/>
          <p:cNvSpPr>
            <a:spLocks noGrp="1"/>
          </p:cNvSpPr>
          <p:nvPr>
            <p:ph type="sldNum" sz="quarter" idx="10"/>
          </p:nvPr>
        </p:nvSpPr>
        <p:spPr/>
        <p:txBody>
          <a:bodyPr/>
          <a:lstStyle/>
          <a:p>
            <a:fld id="{54CE6BB0-5750-426E-99A9-812750ABA6AD}" type="slidenum">
              <a:rPr lang="ru-RU" smtClean="0"/>
              <a:t>52</a:t>
            </a:fld>
            <a:endParaRPr lang="ru-RU"/>
          </a:p>
        </p:txBody>
      </p:sp>
    </p:spTree>
    <p:extLst>
      <p:ext uri="{BB962C8B-B14F-4D97-AF65-F5344CB8AC3E}">
        <p14:creationId xmlns:p14="http://schemas.microsoft.com/office/powerpoint/2010/main" val="41860762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К основным факторам, оказывающим влияние на величину Ир и Д, относятся тенденции изменения доходов населения, колебания деловой активности, сезонные изменения спроса, цикличность появления на рынке новых товаров-конкурентов, изменения в технологии производства.</a:t>
            </a:r>
          </a:p>
          <a:p>
            <a:pPr marL="0" indent="0">
              <a:buNone/>
            </a:pPr>
            <a:r>
              <a:rPr lang="ru-RU" sz="1200" dirty="0"/>
              <a:t>Расчет объема продаж предметов потребления также может вестись методом прямого счета на основе рациональных норм потребления на душу населения, объемов заготовок сырья.</a:t>
            </a:r>
          </a:p>
          <a:p>
            <a:pPr marL="0" indent="0">
              <a:buNone/>
            </a:pPr>
            <a:r>
              <a:rPr lang="ru-RU" sz="1200"/>
              <a:t>Эффективность </a:t>
            </a:r>
            <a:r>
              <a:rPr lang="ru-RU" sz="1200" dirty="0"/>
              <a:t>применения того или иного метода прогноза продаж зависит от конкретных условий и специфики хозяйственной деятельности предприятия.</a:t>
            </a:r>
          </a:p>
        </p:txBody>
      </p:sp>
      <p:sp>
        <p:nvSpPr>
          <p:cNvPr id="4" name="Номер слайда 3"/>
          <p:cNvSpPr>
            <a:spLocks noGrp="1"/>
          </p:cNvSpPr>
          <p:nvPr>
            <p:ph type="sldNum" sz="quarter" idx="10"/>
          </p:nvPr>
        </p:nvSpPr>
        <p:spPr/>
        <p:txBody>
          <a:bodyPr/>
          <a:lstStyle/>
          <a:p>
            <a:fld id="{54CE6BB0-5750-426E-99A9-812750ABA6AD}" type="slidenum">
              <a:rPr lang="ru-RU" smtClean="0"/>
              <a:t>53</a:t>
            </a:fld>
            <a:endParaRPr lang="ru-RU"/>
          </a:p>
        </p:txBody>
      </p:sp>
    </p:spTree>
    <p:extLst>
      <p:ext uri="{BB962C8B-B14F-4D97-AF65-F5344CB8AC3E}">
        <p14:creationId xmlns:p14="http://schemas.microsoft.com/office/powerpoint/2010/main" val="36461077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4CE6BB0-5750-426E-99A9-812750ABA6AD}" type="slidenum">
              <a:rPr lang="ru-RU" smtClean="0"/>
              <a:t>54</a:t>
            </a:fld>
            <a:endParaRPr lang="ru-RU"/>
          </a:p>
        </p:txBody>
      </p:sp>
    </p:spTree>
    <p:extLst>
      <p:ext uri="{BB962C8B-B14F-4D97-AF65-F5344CB8AC3E}">
        <p14:creationId xmlns:p14="http://schemas.microsoft.com/office/powerpoint/2010/main" val="224361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24.01.2020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24.01.2020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24.01.2020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24.01.2020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24.01.2020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24.01.2020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24.01.2020</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24.01.2020</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br>
              <a:rPr lang="ru-RU" dirty="0"/>
            </a:br>
            <a:br>
              <a:rPr lang="ru-RU" dirty="0"/>
            </a:br>
            <a:r>
              <a:rPr lang="ru-RU" dirty="0"/>
              <a:t>Планирование продаж</a:t>
            </a:r>
            <a:br>
              <a:rPr lang="ru-RU" dirty="0"/>
            </a:b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91704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8293"/>
            <a:ext cx="3995936" cy="484965"/>
          </a:xfrm>
        </p:spPr>
        <p:txBody>
          <a:bodyPr/>
          <a:lstStyle/>
          <a:p>
            <a:pPr algn="ctr"/>
            <a:r>
              <a:rPr lang="ru-RU" dirty="0"/>
              <a:t>Содержание</a:t>
            </a:r>
          </a:p>
        </p:txBody>
      </p:sp>
      <p:sp>
        <p:nvSpPr>
          <p:cNvPr id="3" name="Объект 2"/>
          <p:cNvSpPr>
            <a:spLocks noGrp="1"/>
          </p:cNvSpPr>
          <p:nvPr>
            <p:ph idx="1"/>
          </p:nvPr>
        </p:nvSpPr>
        <p:spPr>
          <a:xfrm>
            <a:off x="0" y="548680"/>
            <a:ext cx="8460432" cy="6309320"/>
          </a:xfrm>
        </p:spPr>
        <p:txBody>
          <a:bodyPr>
            <a:normAutofit/>
          </a:bodyPr>
          <a:lstStyle/>
          <a:p>
            <a:pPr marL="0" indent="0">
              <a:buNone/>
            </a:pPr>
            <a:endParaRPr lang="ru-RU" dirty="0">
              <a:cs typeface="Shonar Bangla" panose="020B0502040204020203" pitchFamily="34" charset="0"/>
            </a:endParaRPr>
          </a:p>
          <a:p>
            <a:pPr marL="0" indent="0">
              <a:buNone/>
            </a:pPr>
            <a:r>
              <a:rPr lang="ru-RU" dirty="0">
                <a:cs typeface="Shonar Bangla" panose="020B0502040204020203" pitchFamily="34" charset="0"/>
              </a:rPr>
              <a:t>Цели и задачи планирования продаж</a:t>
            </a:r>
          </a:p>
          <a:p>
            <a:pPr marL="0" indent="0">
              <a:buNone/>
            </a:pPr>
            <a:r>
              <a:rPr lang="ru-RU" dirty="0">
                <a:cs typeface="Shonar Bangla" panose="020B0502040204020203" pitchFamily="34" charset="0"/>
              </a:rPr>
              <a:t>Обоснование плановых решений по объему продаж</a:t>
            </a:r>
          </a:p>
          <a:p>
            <a:pPr marL="0" indent="0">
              <a:buNone/>
            </a:pPr>
            <a:r>
              <a:rPr lang="ru-RU" dirty="0">
                <a:cs typeface="Shonar Bangla" panose="020B0502040204020203" pitchFamily="34" charset="0"/>
              </a:rPr>
              <a:t>Сегментация рынка</a:t>
            </a:r>
          </a:p>
          <a:p>
            <a:pPr marL="0" indent="0">
              <a:buNone/>
            </a:pPr>
            <a:r>
              <a:rPr lang="ru-RU" dirty="0">
                <a:cs typeface="Shonar Bangla" panose="020B0502040204020203" pitchFamily="34" charset="0"/>
              </a:rPr>
              <a:t>Выбор целевого рынка</a:t>
            </a:r>
          </a:p>
          <a:p>
            <a:pPr marL="0" indent="0">
              <a:buNone/>
            </a:pPr>
            <a:r>
              <a:rPr lang="ru-RU" dirty="0">
                <a:cs typeface="Shonar Bangla" panose="020B0502040204020203" pitchFamily="34" charset="0"/>
              </a:rPr>
              <a:t>Определение емкости рынка</a:t>
            </a:r>
            <a:endParaRPr lang="en-US" dirty="0">
              <a:latin typeface="Shonar Bangla" panose="020B0502040204020203" pitchFamily="34" charset="0"/>
              <a:cs typeface="Shonar Bangla" panose="020B0502040204020203" pitchFamily="34" charset="0"/>
            </a:endParaRPr>
          </a:p>
          <a:p>
            <a:pPr marL="0" indent="0">
              <a:buNone/>
            </a:pPr>
            <a:r>
              <a:rPr lang="ru-RU" dirty="0">
                <a:cs typeface="Shonar Bangla" panose="020B0502040204020203" pitchFamily="34" charset="0"/>
              </a:rPr>
              <a:t>Прогноз развития рынка</a:t>
            </a:r>
          </a:p>
          <a:p>
            <a:pPr marL="0" indent="0">
              <a:buNone/>
            </a:pPr>
            <a:r>
              <a:rPr lang="ru-RU" dirty="0">
                <a:cs typeface="Shonar Bangla" panose="020B0502040204020203" pitchFamily="34" charset="0"/>
              </a:rPr>
              <a:t>Планирование ассортимента</a:t>
            </a:r>
          </a:p>
          <a:p>
            <a:pPr marL="0" indent="0">
              <a:buNone/>
            </a:pPr>
            <a:r>
              <a:rPr lang="ru-RU" dirty="0">
                <a:cs typeface="Shonar Bangla" panose="020B0502040204020203" pitchFamily="34" charset="0"/>
              </a:rPr>
              <a:t>Планирование освоения новых изделий</a:t>
            </a:r>
          </a:p>
          <a:p>
            <a:pPr marL="0" indent="0">
              <a:buNone/>
            </a:pPr>
            <a:r>
              <a:rPr lang="ru-RU" dirty="0">
                <a:cs typeface="Shonar Bangla" panose="020B0502040204020203" pitchFamily="34" charset="0"/>
              </a:rPr>
              <a:t>Оценка конкурентоспособности товара</a:t>
            </a:r>
          </a:p>
          <a:p>
            <a:pPr marL="0" indent="0">
              <a:buNone/>
            </a:pPr>
            <a:r>
              <a:rPr lang="ru-RU" dirty="0">
                <a:cs typeface="Shonar Bangla" panose="020B0502040204020203" pitchFamily="34" charset="0"/>
              </a:rPr>
              <a:t>Планирование цены</a:t>
            </a:r>
            <a:endParaRPr lang="en-US" dirty="0">
              <a:latin typeface="Shonar Bangla" panose="020B0502040204020203" pitchFamily="34" charset="0"/>
              <a:cs typeface="Shonar Bangla" panose="020B0502040204020203" pitchFamily="34" charset="0"/>
            </a:endParaRPr>
          </a:p>
          <a:p>
            <a:pPr marL="0" indent="0">
              <a:buNone/>
            </a:pPr>
            <a:r>
              <a:rPr lang="ru-RU" dirty="0">
                <a:cs typeface="Shonar Bangla" panose="020B0502040204020203" pitchFamily="34" charset="0"/>
              </a:rPr>
              <a:t>Прогнозирование величины продаж</a:t>
            </a:r>
          </a:p>
          <a:p>
            <a:pPr marL="0" indent="0">
              <a:buNone/>
            </a:pPr>
            <a:r>
              <a:rPr lang="ru-RU">
                <a:cs typeface="Shonar Bangla" panose="020B0502040204020203" pitchFamily="34" charset="0"/>
              </a:rPr>
              <a:t>Контрольные </a:t>
            </a:r>
            <a:r>
              <a:rPr lang="ru-RU" dirty="0">
                <a:cs typeface="Shonar Bangla" panose="020B0502040204020203" pitchFamily="34" charset="0"/>
              </a:rPr>
              <a:t>вопросы для самопроверки</a:t>
            </a:r>
          </a:p>
        </p:txBody>
      </p:sp>
    </p:spTree>
    <p:extLst>
      <p:ext uri="{BB962C8B-B14F-4D97-AF65-F5344CB8AC3E}">
        <p14:creationId xmlns:p14="http://schemas.microsoft.com/office/powerpoint/2010/main" val="328466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Планирование продаж заключается в определении характера новых товаров и их параметрических рядов, соотношения объемов выпуска старых и новых изделий, уровня цен и конкурентоспособности продукции, объема гарантий, качества сервиса, необходимости создания принципиально новых изделий или следования за фирмой-лидером их выпуска.</a:t>
            </a:r>
          </a:p>
          <a:p>
            <a:pPr marL="114300" indent="0">
              <a:buNone/>
            </a:pPr>
            <a:r>
              <a:rPr lang="ru-RU" dirty="0"/>
              <a:t>	</a:t>
            </a:r>
          </a:p>
          <a:p>
            <a:pPr marL="114300" indent="0">
              <a:buNone/>
            </a:pPr>
            <a:r>
              <a:rPr lang="ru-RU" dirty="0"/>
              <a:t>	Цель планирования продаж состоит в том, чтобы своевременно предложить покупателям такую номенклатуру товаров и услуг, которая бы соответствовала в целом профилю производственной деятельности предприятия и возможно полнее удовлетворяла их потребности. 	</a:t>
            </a:r>
          </a:p>
          <a:p>
            <a:pPr marL="114300" indent="0">
              <a:buNone/>
            </a:pPr>
            <a:r>
              <a:rPr lang="ru-RU" dirty="0"/>
              <a:t>		</a:t>
            </a:r>
          </a:p>
        </p:txBody>
      </p:sp>
    </p:spTree>
    <p:extLst>
      <p:ext uri="{BB962C8B-B14F-4D97-AF65-F5344CB8AC3E}">
        <p14:creationId xmlns:p14="http://schemas.microsoft.com/office/powerpoint/2010/main" val="3689567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80728"/>
            <a:ext cx="8460432" cy="5877272"/>
          </a:xfrm>
        </p:spPr>
        <p:txBody>
          <a:bodyPr>
            <a:normAutofit/>
          </a:bodyPr>
          <a:lstStyle/>
          <a:p>
            <a:pPr marL="114300" indent="0">
              <a:buNone/>
            </a:pPr>
            <a:r>
              <a:rPr lang="ru-RU" dirty="0"/>
              <a:t>	Основными задачами планирования продаж являются:</a:t>
            </a:r>
          </a:p>
          <a:p>
            <a:pPr marL="411480" lvl="1" indent="0">
              <a:buNone/>
            </a:pPr>
            <a:r>
              <a:rPr lang="ru-RU" dirty="0"/>
              <a:t>1	определение существующих и перспективных потребностей покупателей;</a:t>
            </a:r>
          </a:p>
          <a:p>
            <a:pPr marL="411480" lvl="1" indent="0">
              <a:buNone/>
            </a:pPr>
            <a:r>
              <a:rPr lang="ru-RU" dirty="0"/>
              <a:t>2	критическая оценка продукции предприятия, осуществляемая с позиции покупателя;</a:t>
            </a:r>
          </a:p>
          <a:p>
            <a:pPr marL="411480" lvl="1" indent="0">
              <a:buNone/>
            </a:pPr>
            <a:r>
              <a:rPr lang="ru-RU" dirty="0"/>
              <a:t>3	оценка конкурирующих изделий;</a:t>
            </a:r>
          </a:p>
          <a:p>
            <a:pPr marL="411480" lvl="1" indent="0">
              <a:buNone/>
            </a:pPr>
            <a:r>
              <a:rPr lang="ru-RU" dirty="0"/>
              <a:t>4	принятие решений об изменениях в ассортименте;</a:t>
            </a:r>
          </a:p>
          <a:p>
            <a:pPr marL="411480" lvl="1" indent="0">
              <a:buNone/>
            </a:pPr>
            <a:r>
              <a:rPr lang="ru-RU" dirty="0"/>
              <a:t>5	изучение возможностей производства новых или модернизации выпускаемых изделий;</a:t>
            </a:r>
          </a:p>
          <a:p>
            <a:pPr marL="411480" lvl="1" indent="0">
              <a:buNone/>
            </a:pPr>
            <a:r>
              <a:rPr lang="ru-RU" dirty="0"/>
              <a:t>6	прогнозирование возможных объемов продаж продукции, цен, себестоимости и рентабельности;</a:t>
            </a:r>
          </a:p>
          <a:p>
            <a:pPr marL="411480" lvl="1" indent="0">
              <a:buNone/>
            </a:pPr>
            <a:r>
              <a:rPr lang="ru-RU" dirty="0"/>
              <a:t>7	проведение рыночных тестов новой продукции;</a:t>
            </a:r>
          </a:p>
          <a:p>
            <a:pPr marL="411480" lvl="1" indent="0">
              <a:buNone/>
            </a:pPr>
            <a:r>
              <a:rPr lang="ru-RU" dirty="0"/>
              <a:t>8 разработка рекомендаций производственным подразделениям предприятия.</a:t>
            </a:r>
          </a:p>
          <a:p>
            <a:pPr marL="411480" lvl="1" indent="0">
              <a:buNone/>
            </a:pPr>
            <a:r>
              <a:rPr lang="ru-RU" dirty="0"/>
              <a:t>Решением указанных задач на предприятии должен заниматься отдел маркетинга в рамках формируемой им функциональной стратегии.</a:t>
            </a:r>
          </a:p>
          <a:p>
            <a:pPr marL="114300" indent="0">
              <a:buNone/>
            </a:pPr>
            <a:endParaRPr lang="ru-RU" dirty="0"/>
          </a:p>
          <a:p>
            <a:pPr marL="0" indent="0">
              <a:buNone/>
            </a:pPr>
            <a:endParaRPr lang="ru-RU" dirty="0"/>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290146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sz="2400" dirty="0"/>
              <a:t>Портфель заказов – это совокупность внешних заказов, которыми располагает предприятие, организация в данное время или на определенный период времени.	</a:t>
            </a:r>
          </a:p>
          <a:p>
            <a:pPr marL="114300" indent="0">
              <a:buNone/>
            </a:pPr>
            <a:r>
              <a:rPr lang="ru-RU" sz="2400" dirty="0"/>
              <a:t>Состав портфеля заказов:</a:t>
            </a:r>
          </a:p>
          <a:p>
            <a:pPr marL="411480" lvl="1" indent="0">
              <a:buNone/>
            </a:pPr>
            <a:r>
              <a:rPr lang="ru-RU" sz="2400" dirty="0"/>
              <a:t>1	текущие заказы, обеспечивающие ритмичную работу предприятия в данный период;</a:t>
            </a:r>
          </a:p>
          <a:p>
            <a:pPr marL="411480" lvl="1" indent="0">
              <a:buNone/>
            </a:pPr>
            <a:r>
              <a:rPr lang="ru-RU" sz="2400" dirty="0"/>
              <a:t>2	среднесрочные заказы со сроком исполнения 1-2 года;</a:t>
            </a:r>
          </a:p>
          <a:p>
            <a:pPr marL="411480" lvl="1" indent="0">
              <a:buNone/>
            </a:pPr>
            <a:r>
              <a:rPr lang="ru-RU" sz="2400" dirty="0"/>
              <a:t>3	перспективные заказы, охватывающие период времени более 2 лет.</a:t>
            </a:r>
          </a:p>
          <a:p>
            <a:pPr marL="114300" indent="0">
              <a:buNone/>
            </a:pPr>
            <a:endParaRPr lang="ru-RU" sz="2400" dirty="0"/>
          </a:p>
          <a:p>
            <a:pPr marL="114300" indent="0">
              <a:buNone/>
            </a:pPr>
            <a:r>
              <a:rPr lang="ru-RU" sz="2400" dirty="0"/>
              <a:t>	</a:t>
            </a:r>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191475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80728"/>
            <a:ext cx="8460432" cy="5877272"/>
          </a:xfrm>
        </p:spPr>
        <p:txBody>
          <a:bodyPr>
            <a:noAutofit/>
          </a:bodyPr>
          <a:lstStyle/>
          <a:p>
            <a:pPr marL="114300" indent="0">
              <a:buNone/>
            </a:pPr>
            <a:r>
              <a:rPr lang="ru-RU" sz="2000" dirty="0"/>
              <a:t>Планирование новых видов деятельности, как правило, связано с наибольшим риском. Минимизировать риск при планировании портфеля продукции могут следующие меры:</a:t>
            </a:r>
          </a:p>
          <a:p>
            <a:pPr marL="114300" indent="0">
              <a:buNone/>
            </a:pPr>
            <a:r>
              <a:rPr lang="ru-RU" sz="2000" dirty="0"/>
              <a:t>1 нельзя приступать к изготовлению продукции при отсутствии предварительного договора на поставку;</a:t>
            </a:r>
          </a:p>
          <a:p>
            <a:pPr marL="114300" indent="0">
              <a:buNone/>
            </a:pPr>
            <a:r>
              <a:rPr lang="ru-RU" sz="2000" dirty="0"/>
              <a:t>2 применение конструкторских решений, основанных на унификации и стандартизации изделий;</a:t>
            </a:r>
          </a:p>
          <a:p>
            <a:pPr marL="114300" indent="0">
              <a:buNone/>
            </a:pPr>
            <a:r>
              <a:rPr lang="ru-RU" sz="2000" dirty="0"/>
              <a:t>3 поиск резервных рынков сбыта.;</a:t>
            </a:r>
          </a:p>
          <a:p>
            <a:pPr marL="114300" indent="0">
              <a:buNone/>
            </a:pPr>
            <a:r>
              <a:rPr lang="ru-RU" sz="2000" dirty="0"/>
              <a:t>4 наличие конкурентных преимуществ продукции. Конкурентные преимущества могут быть существенными и незначительными;</a:t>
            </a:r>
          </a:p>
          <a:p>
            <a:pPr marL="114300" indent="0">
              <a:buNone/>
            </a:pPr>
            <a:r>
              <a:rPr lang="ru-RU" sz="2000" dirty="0"/>
              <a:t>5 наличие эффективной системы маркетинга, рекламной политики;</a:t>
            </a:r>
          </a:p>
          <a:p>
            <a:pPr marL="114300" indent="0">
              <a:buNone/>
            </a:pPr>
            <a:r>
              <a:rPr lang="ru-RU" sz="2000" dirty="0"/>
              <a:t>6 строгое соблюдение договорной дисциплины как по отношению к поставщикам, так и клиентам.</a:t>
            </a:r>
          </a:p>
        </p:txBody>
      </p:sp>
      <p:sp>
        <p:nvSpPr>
          <p:cNvPr id="4" name="Заголовок 1"/>
          <p:cNvSpPr>
            <a:spLocks noGrp="1"/>
          </p:cNvSpPr>
          <p:nvPr>
            <p:ph type="title"/>
          </p:nvPr>
        </p:nvSpPr>
        <p:spPr>
          <a:xfrm>
            <a:off x="0" y="0"/>
            <a:ext cx="8460432" cy="548680"/>
          </a:xfrm>
        </p:spPr>
        <p:txBody>
          <a:bodyPr>
            <a:normAutofit fontScale="90000"/>
          </a:bodyPr>
          <a:lstStyle/>
          <a:p>
            <a:pPr algn="ctr"/>
            <a:r>
              <a:rPr lang="ru-RU" sz="4000" dirty="0"/>
              <a:t>Цели и задачи планирования продаж</a:t>
            </a:r>
          </a:p>
        </p:txBody>
      </p:sp>
    </p:spTree>
    <p:extLst>
      <p:ext uri="{BB962C8B-B14F-4D97-AF65-F5344CB8AC3E}">
        <p14:creationId xmlns:p14="http://schemas.microsoft.com/office/powerpoint/2010/main" val="415424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51178" t="13775" r="14142" b="11173"/>
          <a:stretch/>
        </p:blipFill>
        <p:spPr>
          <a:xfrm>
            <a:off x="2123728" y="619990"/>
            <a:ext cx="4968552" cy="5788605"/>
          </a:xfrm>
        </p:spPr>
      </p:pic>
      <p:sp>
        <p:nvSpPr>
          <p:cNvPr id="5" name="Прямоугольник 4"/>
          <p:cNvSpPr/>
          <p:nvPr/>
        </p:nvSpPr>
        <p:spPr>
          <a:xfrm>
            <a:off x="1043608" y="6381328"/>
            <a:ext cx="6750496" cy="369332"/>
          </a:xfrm>
          <a:prstGeom prst="rect">
            <a:avLst/>
          </a:prstGeom>
        </p:spPr>
        <p:txBody>
          <a:bodyPr wrap="square">
            <a:spAutoFit/>
          </a:bodyPr>
          <a:lstStyle/>
          <a:p>
            <a:r>
              <a:rPr lang="ru-RU" dirty="0"/>
              <a:t>Рисунок 1 - Технологическая схема планирования объема продаж</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214007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8460432" cy="6237312"/>
          </a:xfrm>
        </p:spPr>
        <p:txBody>
          <a:bodyPr>
            <a:normAutofit/>
          </a:bodyPr>
          <a:lstStyle/>
          <a:p>
            <a:pPr marL="114300" indent="0">
              <a:buNone/>
            </a:pPr>
            <a:r>
              <a:rPr lang="ru-RU" sz="2400" dirty="0"/>
              <a:t>Этапы:	</a:t>
            </a:r>
          </a:p>
          <a:p>
            <a:pPr marL="114300" indent="0">
              <a:buNone/>
            </a:pPr>
            <a:r>
              <a:rPr lang="ru-RU" sz="2400" dirty="0"/>
              <a:t>1 Анализ продаж за предшествующий период</a:t>
            </a:r>
          </a:p>
          <a:p>
            <a:pPr marL="114300" indent="0">
              <a:buNone/>
            </a:pPr>
            <a:r>
              <a:rPr lang="ru-RU" sz="2400" dirty="0"/>
              <a:t>Задачи:</a:t>
            </a:r>
          </a:p>
          <a:p>
            <a:pPr marL="114300" indent="0">
              <a:buNone/>
            </a:pPr>
            <a:r>
              <a:rPr lang="ru-RU" sz="2400" dirty="0"/>
              <a:t>- изыскание резервов наиболее полного удовлетворения покупателей и клиентов;</a:t>
            </a:r>
          </a:p>
          <a:p>
            <a:pPr marL="114300" indent="0">
              <a:buNone/>
            </a:pPr>
            <a:r>
              <a:rPr lang="ru-RU" sz="2400" dirty="0"/>
              <a:t>-  увеличение объема продаж продукции;</a:t>
            </a:r>
          </a:p>
          <a:p>
            <a:pPr marL="114300" indent="0">
              <a:buNone/>
            </a:pPr>
            <a:r>
              <a:rPr lang="ru-RU" sz="2400" dirty="0"/>
              <a:t>- максимально возможное использование производственной мощности предприятия, материальных и трудовых ресурсов;</a:t>
            </a:r>
          </a:p>
          <a:p>
            <a:pPr marL="114300" indent="0">
              <a:buNone/>
            </a:pPr>
            <a:r>
              <a:rPr lang="ru-RU" sz="2400" dirty="0"/>
              <a:t>- повышение эффективности производственно-хозяйственной деятельности.</a:t>
            </a:r>
          </a:p>
          <a:p>
            <a:pPr marL="114300" indent="0">
              <a:buNone/>
            </a:pPr>
            <a:r>
              <a:rPr lang="ru-RU" sz="2400" dirty="0"/>
              <a:t>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951645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dirty="0"/>
              <a:t>	Показатели, рассчитываемые при анализе продаж:</a:t>
            </a:r>
          </a:p>
          <a:p>
            <a:pPr marL="114300" indent="0">
              <a:buNone/>
            </a:pPr>
            <a:r>
              <a:rPr lang="ru-RU" dirty="0"/>
              <a:t>	1.Абсолютный прирост (уменьшение) объема продаж в натуральном и стоимостном выражении по сравнению с планом и предшествующим периодом. </a:t>
            </a:r>
          </a:p>
          <a:p>
            <a:pPr marL="114300" indent="0">
              <a:buNone/>
            </a:pPr>
            <a:r>
              <a:rPr lang="ru-RU" dirty="0"/>
              <a:t>	2.Изменение номенклатуры (ассортимента) продукции. 	3.Индивидуальный индекс физического объема реализованной продукции.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359611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8276" t="38182" r="63586" b="28383"/>
          <a:stretch/>
        </p:blipFill>
        <p:spPr>
          <a:xfrm>
            <a:off x="1763688" y="1958287"/>
            <a:ext cx="4775461" cy="3054889"/>
          </a:xfrm>
        </p:spPr>
      </p:pic>
      <p:sp>
        <p:nvSpPr>
          <p:cNvPr id="6" name="Прямоугольник 5"/>
          <p:cNvSpPr/>
          <p:nvPr/>
        </p:nvSpPr>
        <p:spPr>
          <a:xfrm>
            <a:off x="0" y="404664"/>
            <a:ext cx="8460432" cy="1569660"/>
          </a:xfrm>
          <a:prstGeom prst="rect">
            <a:avLst/>
          </a:prstGeom>
        </p:spPr>
        <p:txBody>
          <a:bodyPr wrap="square">
            <a:spAutoFit/>
          </a:bodyPr>
          <a:lstStyle/>
          <a:p>
            <a:r>
              <a:rPr lang="ru-RU" sz="2400" dirty="0"/>
              <a:t>	 Показатели, рассчитываемые при анализе продаж (продолжение):</a:t>
            </a:r>
          </a:p>
          <a:p>
            <a:r>
              <a:rPr lang="ru-RU" sz="2400" dirty="0"/>
              <a:t>4.Коэффициент соответствия ассортимента продукции структуре потребности в ней (Кс) рассчитывается по формуле</a:t>
            </a:r>
          </a:p>
        </p:txBody>
      </p:sp>
      <p:sp>
        <p:nvSpPr>
          <p:cNvPr id="7" name="Прямоугольник 6"/>
          <p:cNvSpPr/>
          <p:nvPr/>
        </p:nvSpPr>
        <p:spPr>
          <a:xfrm>
            <a:off x="0" y="5085184"/>
            <a:ext cx="8460432" cy="1938992"/>
          </a:xfrm>
          <a:prstGeom prst="rect">
            <a:avLst/>
          </a:prstGeom>
        </p:spPr>
        <p:txBody>
          <a:bodyPr wrap="square">
            <a:spAutoFit/>
          </a:bodyPr>
          <a:lstStyle/>
          <a:p>
            <a:r>
              <a:rPr lang="en-US" sz="2400" dirty="0"/>
              <a:t>	</a:t>
            </a:r>
            <a:r>
              <a:rPr lang="ru-RU" sz="2400" dirty="0"/>
              <a:t>где </a:t>
            </a:r>
            <a:r>
              <a:rPr lang="ru-RU" sz="2400" dirty="0" err="1"/>
              <a:t>Ti</a:t>
            </a:r>
            <a:r>
              <a:rPr lang="ru-RU" sz="2400" dirty="0"/>
              <a:t>— количество (объем) реализованной продукции </a:t>
            </a:r>
            <a:r>
              <a:rPr lang="en-US" sz="2400" dirty="0" err="1"/>
              <a:t>i</a:t>
            </a:r>
            <a:r>
              <a:rPr lang="ru-RU" sz="2400" dirty="0"/>
              <a:t>-го вида; Та</a:t>
            </a:r>
            <a:r>
              <a:rPr lang="en-US" sz="2400" dirty="0" err="1"/>
              <a:t>i</a:t>
            </a:r>
            <a:r>
              <a:rPr lang="ru-RU" sz="2400" dirty="0"/>
              <a:t>— емкость рынка </a:t>
            </a:r>
            <a:r>
              <a:rPr lang="en-US" sz="2400" dirty="0" err="1"/>
              <a:t>i</a:t>
            </a:r>
            <a:r>
              <a:rPr lang="ru-RU" sz="2400" dirty="0"/>
              <a:t>-го вида продукции; </a:t>
            </a:r>
            <a:r>
              <a:rPr lang="en-US" sz="2400" dirty="0"/>
              <a:t>n</a:t>
            </a:r>
            <a:r>
              <a:rPr lang="ru-RU" sz="2400" dirty="0"/>
              <a:t> — количество выпускаемых видов продукции; </a:t>
            </a:r>
            <a:r>
              <a:rPr lang="en-US" sz="2400" dirty="0"/>
              <a:t>m</a:t>
            </a:r>
            <a:r>
              <a:rPr lang="ru-RU" sz="2400" dirty="0"/>
              <a:t> — необходимое количество видов продукции.</a:t>
            </a:r>
          </a:p>
          <a:p>
            <a:r>
              <a:rPr lang="en-US" sz="2400" dirty="0"/>
              <a:t>	</a:t>
            </a:r>
            <a:endParaRPr lang="ru-RU" sz="2400" dirty="0"/>
          </a:p>
        </p:txBody>
      </p:sp>
      <p:sp>
        <p:nvSpPr>
          <p:cNvPr id="5"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3641402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548680"/>
            <a:ext cx="8460432" cy="1551709"/>
          </a:xfrm>
        </p:spPr>
        <p:txBody>
          <a:bodyPr>
            <a:normAutofit fontScale="92500" lnSpcReduction="20000"/>
          </a:bodyPr>
          <a:lstStyle/>
          <a:p>
            <a:pPr marL="411480" lvl="1" indent="0">
              <a:buNone/>
            </a:pPr>
            <a:r>
              <a:rPr lang="ru-RU" sz="2400" dirty="0"/>
              <a:t>Показатели, рассчитываемые при анализе продаж (продолжение): </a:t>
            </a:r>
            <a:r>
              <a:rPr lang="en-US" sz="2400" dirty="0"/>
              <a:t>	</a:t>
            </a:r>
            <a:endParaRPr lang="ru-RU" sz="2400" dirty="0"/>
          </a:p>
          <a:p>
            <a:pPr marL="411480" lvl="1" indent="0">
              <a:buNone/>
            </a:pPr>
            <a:r>
              <a:rPr lang="ru-RU" sz="2400" dirty="0"/>
              <a:t>5.Общий стоимостной индекс продаж, определяемый по отношению к плану (</a:t>
            </a:r>
            <a:r>
              <a:rPr lang="en-US" sz="2400" dirty="0"/>
              <a:t>In</a:t>
            </a:r>
            <a:r>
              <a:rPr lang="ru-RU" sz="2400" dirty="0"/>
              <a:t>) и базисному периоду (</a:t>
            </a:r>
            <a:r>
              <a:rPr lang="en-US" sz="2400" dirty="0"/>
              <a:t>I</a:t>
            </a:r>
            <a:r>
              <a:rPr lang="ru-RU" sz="2400" dirty="0"/>
              <a:t>б), рассчитывается по формулам:</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16818" t="64776" r="63485" b="25936"/>
          <a:stretch/>
        </p:blipFill>
        <p:spPr>
          <a:xfrm>
            <a:off x="1187624" y="2042164"/>
            <a:ext cx="6314283" cy="1602860"/>
          </a:xfrm>
          <a:prstGeom prst="rect">
            <a:avLst/>
          </a:prstGeom>
        </p:spPr>
      </p:pic>
      <p:sp>
        <p:nvSpPr>
          <p:cNvPr id="5" name="Прямоугольник 4"/>
          <p:cNvSpPr/>
          <p:nvPr/>
        </p:nvSpPr>
        <p:spPr>
          <a:xfrm>
            <a:off x="0" y="3573016"/>
            <a:ext cx="8460432" cy="1569660"/>
          </a:xfrm>
          <a:prstGeom prst="rect">
            <a:avLst/>
          </a:prstGeom>
        </p:spPr>
        <p:txBody>
          <a:bodyPr wrap="square">
            <a:spAutoFit/>
          </a:bodyPr>
          <a:lstStyle/>
          <a:p>
            <a:r>
              <a:rPr lang="en-US" dirty="0"/>
              <a:t>	</a:t>
            </a:r>
            <a:r>
              <a:rPr lang="ru-RU" sz="2400" dirty="0"/>
              <a:t>где</a:t>
            </a:r>
            <a:r>
              <a:rPr lang="en-US" sz="2400" dirty="0"/>
              <a:t> </a:t>
            </a:r>
            <a:r>
              <a:rPr lang="en-US" sz="2400" dirty="0" err="1"/>
              <a:t>qo</a:t>
            </a:r>
            <a:r>
              <a:rPr lang="ru-RU" sz="2400" dirty="0"/>
              <a:t>, </a:t>
            </a:r>
            <a:r>
              <a:rPr lang="en-US" sz="2400" dirty="0"/>
              <a:t>qi</a:t>
            </a:r>
            <a:r>
              <a:rPr lang="ru-RU" sz="2400" dirty="0"/>
              <a:t>,</a:t>
            </a:r>
            <a:r>
              <a:rPr lang="ru-RU" sz="2400" dirty="0" err="1"/>
              <a:t>qn</a:t>
            </a:r>
            <a:r>
              <a:rPr lang="ru-RU" sz="2400" dirty="0"/>
              <a:t>—объем продаж продукции в натуральном выражении </a:t>
            </a:r>
            <a:r>
              <a:rPr lang="en-US" sz="2400" dirty="0"/>
              <a:t>	</a:t>
            </a:r>
            <a:r>
              <a:rPr lang="ru-RU" sz="2400" dirty="0"/>
              <a:t>в базисном, отчетном и плановом периоде;</a:t>
            </a:r>
          </a:p>
          <a:p>
            <a:r>
              <a:rPr lang="ru-RU" sz="2400" dirty="0"/>
              <a:t>	Со, С</a:t>
            </a:r>
            <a:r>
              <a:rPr lang="en-US" sz="2400" dirty="0"/>
              <a:t>l</a:t>
            </a:r>
            <a:r>
              <a:rPr lang="ru-RU" sz="2400" dirty="0"/>
              <a:t>, </a:t>
            </a:r>
            <a:r>
              <a:rPr lang="en-US" sz="2400" dirty="0"/>
              <a:t>n</a:t>
            </a:r>
            <a:r>
              <a:rPr lang="ru-RU" sz="2400" dirty="0"/>
              <a:t> — действующая цена в соответствующих периодах.</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4057184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815" y="980728"/>
            <a:ext cx="8229600" cy="1545526"/>
          </a:xfrm>
        </p:spPr>
        <p:txBody>
          <a:bodyPr>
            <a:normAutofit fontScale="92500" lnSpcReduction="20000"/>
          </a:bodyPr>
          <a:lstStyle/>
          <a:p>
            <a:pPr marL="411480" lvl="1" indent="0">
              <a:buNone/>
            </a:pPr>
            <a:r>
              <a:rPr lang="en-US" sz="2400" dirty="0"/>
              <a:t>	</a:t>
            </a:r>
            <a:r>
              <a:rPr lang="ru-RU" sz="2400" dirty="0"/>
              <a:t> Показатели, рассчитываемые при анализе продаж (продолжение): </a:t>
            </a:r>
          </a:p>
          <a:p>
            <a:pPr marL="411480" lvl="1" indent="0">
              <a:buNone/>
            </a:pPr>
            <a:r>
              <a:rPr lang="ru-RU" sz="2400" dirty="0"/>
              <a:t>6.Остаток нереализованной продукции на конец анализируемого периода (года, квартала, месяца) рассчитывается по формуле:</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61818" t="33817" r="25000" b="62524"/>
          <a:stretch/>
        </p:blipFill>
        <p:spPr>
          <a:xfrm>
            <a:off x="755576" y="2708920"/>
            <a:ext cx="6408804" cy="976095"/>
          </a:xfrm>
          <a:prstGeom prst="rect">
            <a:avLst/>
          </a:prstGeom>
        </p:spPr>
      </p:pic>
      <p:sp>
        <p:nvSpPr>
          <p:cNvPr id="5" name="Прямоугольник 4"/>
          <p:cNvSpPr/>
          <p:nvPr/>
        </p:nvSpPr>
        <p:spPr>
          <a:xfrm>
            <a:off x="0" y="3645024"/>
            <a:ext cx="8460432" cy="3046988"/>
          </a:xfrm>
          <a:prstGeom prst="rect">
            <a:avLst/>
          </a:prstGeom>
        </p:spPr>
        <p:txBody>
          <a:bodyPr wrap="square">
            <a:spAutoFit/>
          </a:bodyPr>
          <a:lstStyle/>
          <a:p>
            <a:r>
              <a:rPr lang="en-US" sz="2400" dirty="0"/>
              <a:t>	</a:t>
            </a:r>
            <a:r>
              <a:rPr lang="ru-RU" sz="2400" dirty="0"/>
              <a:t>где Р1 и Р2 — остатки нереализованной продукции на предприятии на начало и конец анализируемого периода; Т1, Т2 — остатки продукции, отгруженной потребителю, но не оплаченной и находящейся на ответственном хранении у потребителя на начало и конец анализируемого периода; Т — объем товарной продукции, произведенной в данном периоде; Р — объем реализованной продукции за данный период.</a:t>
            </a:r>
          </a:p>
        </p:txBody>
      </p:sp>
      <p:sp>
        <p:nvSpPr>
          <p:cNvPr id="6"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57801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8460432" cy="6858000"/>
          </a:xfrm>
        </p:spPr>
        <p:txBody>
          <a:bodyPr>
            <a:normAutofit/>
          </a:bodyPr>
          <a:lstStyle/>
          <a:p>
            <a:pPr marL="114300" indent="0">
              <a:buNone/>
            </a:pPr>
            <a:r>
              <a:rPr lang="ru-RU" dirty="0"/>
              <a:t>	</a:t>
            </a:r>
          </a:p>
          <a:p>
            <a:pPr marL="114300" indent="0">
              <a:buNone/>
            </a:pPr>
            <a:r>
              <a:rPr lang="ru-RU" dirty="0"/>
              <a:t>	</a:t>
            </a:r>
            <a:r>
              <a:rPr lang="ru-RU" sz="2000" dirty="0"/>
              <a:t> Показатели, рассчитываемые при анализе продаж (продолжение):</a:t>
            </a:r>
            <a:endParaRPr lang="ru-RU" dirty="0"/>
          </a:p>
          <a:p>
            <a:pPr marL="114300" indent="0">
              <a:buNone/>
            </a:pPr>
            <a:r>
              <a:rPr lang="ru-RU" dirty="0"/>
              <a:t>	7.Отказы покупателей от ранее заключенных договоров поставки. </a:t>
            </a:r>
          </a:p>
          <a:p>
            <a:pPr marL="114300" indent="0">
              <a:buNone/>
            </a:pPr>
            <a:r>
              <a:rPr lang="ru-RU" dirty="0"/>
              <a:t>	8.Возврат продукции потребителями в связи с рекламациями (низким качеством, </a:t>
            </a:r>
            <a:r>
              <a:rPr lang="ru-RU" dirty="0" err="1"/>
              <a:t>неукомплектованностью</a:t>
            </a:r>
            <a:r>
              <a:rPr lang="ru-RU" dirty="0"/>
              <a:t>). </a:t>
            </a:r>
          </a:p>
          <a:p>
            <a:pPr marL="114300" indent="0">
              <a:buNone/>
            </a:pPr>
            <a:r>
              <a:rPr lang="ru-RU" dirty="0"/>
              <a:t>	9.Рентабельность продаж. </a:t>
            </a:r>
          </a:p>
          <a:p>
            <a:pPr marL="114300" indent="0">
              <a:buNone/>
            </a:pPr>
            <a:r>
              <a:rPr lang="ru-RU" dirty="0"/>
              <a:t>	10.Рентабельность оборота. </a:t>
            </a:r>
          </a:p>
        </p:txBody>
      </p:sp>
      <p:sp>
        <p:nvSpPr>
          <p:cNvPr id="4" name="Заголовок 1"/>
          <p:cNvSpPr>
            <a:spLocks noGrp="1"/>
          </p:cNvSpPr>
          <p:nvPr>
            <p:ph type="title"/>
          </p:nvPr>
        </p:nvSpPr>
        <p:spPr>
          <a:xfrm>
            <a:off x="0" y="0"/>
            <a:ext cx="8460432" cy="548680"/>
          </a:xfrm>
        </p:spPr>
        <p:txBody>
          <a:bodyPr>
            <a:normAutofit/>
          </a:bodyPr>
          <a:lstStyle/>
          <a:p>
            <a:pPr algn="ctr"/>
            <a:r>
              <a:rPr lang="ru-RU" sz="2400" dirty="0"/>
              <a:t>Обоснование плановых решений по объему продаж</a:t>
            </a:r>
          </a:p>
        </p:txBody>
      </p:sp>
    </p:spTree>
    <p:extLst>
      <p:ext uri="{BB962C8B-B14F-4D97-AF65-F5344CB8AC3E}">
        <p14:creationId xmlns:p14="http://schemas.microsoft.com/office/powerpoint/2010/main" val="189152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lstStyle/>
          <a:p>
            <a:pPr algn="ctr"/>
            <a:r>
              <a:rPr lang="ru-RU" sz="2800" dirty="0"/>
              <a:t>Обоснование плановых решений по объему продаж</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Факторы, определяющие эффективность продаж:</a:t>
            </a:r>
          </a:p>
          <a:p>
            <a:pPr marL="114300" indent="0">
              <a:buNone/>
            </a:pPr>
            <a:r>
              <a:rPr lang="ru-RU" dirty="0"/>
              <a:t>1 качество и научно-технический уровень продукции;</a:t>
            </a:r>
          </a:p>
          <a:p>
            <a:pPr marL="114300" indent="0">
              <a:buNone/>
            </a:pPr>
            <a:r>
              <a:rPr lang="ru-RU" dirty="0"/>
              <a:t>2 ценовая стратегия;</a:t>
            </a:r>
          </a:p>
          <a:p>
            <a:pPr marL="114300" indent="0">
              <a:buNone/>
            </a:pPr>
            <a:r>
              <a:rPr lang="ru-RU" dirty="0"/>
              <a:t>3 каналы сбыта;</a:t>
            </a:r>
          </a:p>
          <a:p>
            <a:pPr marL="114300" indent="0">
              <a:buNone/>
            </a:pPr>
            <a:r>
              <a:rPr lang="ru-RU" dirty="0"/>
              <a:t>4 коммуникационная стратегия;</a:t>
            </a:r>
          </a:p>
          <a:p>
            <a:pPr marL="114300" indent="0">
              <a:buNone/>
            </a:pPr>
            <a:r>
              <a:rPr lang="ru-RU" dirty="0"/>
              <a:t>5 потребители продукции.</a:t>
            </a:r>
          </a:p>
        </p:txBody>
      </p:sp>
    </p:spTree>
    <p:extLst>
      <p:ext uri="{BB962C8B-B14F-4D97-AF65-F5344CB8AC3E}">
        <p14:creationId xmlns:p14="http://schemas.microsoft.com/office/powerpoint/2010/main" val="4146018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lstStyle/>
          <a:p>
            <a:pPr algn="ctr"/>
            <a:r>
              <a:rPr lang="ru-RU" sz="2800" dirty="0"/>
              <a:t>Обоснование плановых решений по объему продаж</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Анализ указанных факторов позволяет выявить проблемы на рынках сбыта продукции. В зависимости от масштабов все проблемы можно сгруппировать на общие и частные.</a:t>
            </a:r>
          </a:p>
          <a:p>
            <a:pPr marL="114300" indent="0">
              <a:buNone/>
            </a:pPr>
            <a:r>
              <a:rPr lang="ru-RU" dirty="0"/>
              <a:t>Общие проблемы порождаются нарушением баланса между спросом на продукцию и ее предложением в пределах всей территории, на которой  предприятие осуществляет сбытовую деятельность.</a:t>
            </a:r>
          </a:p>
          <a:p>
            <a:pPr marL="114300" indent="0">
              <a:buNone/>
            </a:pPr>
            <a:r>
              <a:rPr lang="ru-RU" dirty="0"/>
              <a:t>Частные проблемы характеризуются возникновением несоответствия между спросом и предложением отдельных видов товаров. В их основе находится несоответствие ассортимента и качества предлагаемых товаров и услуг структуре платежеспособного спроса населения на отдельных рынках.</a:t>
            </a:r>
          </a:p>
        </p:txBody>
      </p:sp>
    </p:spTree>
    <p:extLst>
      <p:ext uri="{BB962C8B-B14F-4D97-AF65-F5344CB8AC3E}">
        <p14:creationId xmlns:p14="http://schemas.microsoft.com/office/powerpoint/2010/main" val="657403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lstStyle/>
          <a:p>
            <a:pPr algn="ctr"/>
            <a:r>
              <a:rPr lang="ru-RU" dirty="0"/>
              <a:t>Сегментация рынка</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a:t>
            </a:r>
            <a:r>
              <a:rPr lang="en-US" dirty="0"/>
              <a:t>II </a:t>
            </a:r>
            <a:r>
              <a:rPr lang="ru-RU" dirty="0"/>
              <a:t>Сегментация рынка</a:t>
            </a:r>
          </a:p>
          <a:p>
            <a:pPr marL="114300" indent="0">
              <a:buNone/>
            </a:pPr>
            <a:r>
              <a:rPr lang="ru-RU" dirty="0"/>
              <a:t>	Сегмент рынка — это особым образом выделенная группа потребителей.</a:t>
            </a:r>
          </a:p>
          <a:p>
            <a:pPr marL="114300" indent="0">
              <a:buNone/>
            </a:pPr>
            <a:r>
              <a:rPr lang="ru-RU" dirty="0"/>
              <a:t>	Главная цель сегментации— обеспечить адресность заявок портфеля заказов.</a:t>
            </a:r>
          </a:p>
          <a:p>
            <a:pPr marL="114300" indent="0">
              <a:buNone/>
            </a:pPr>
            <a:r>
              <a:rPr lang="ru-RU" dirty="0"/>
              <a:t>	Признаки (способы) выделения сегментов для различных рынков неодинаковы.</a:t>
            </a:r>
          </a:p>
          <a:p>
            <a:pPr marL="114300" indent="0">
              <a:buNone/>
            </a:pPr>
            <a:r>
              <a:rPr lang="ru-RU" dirty="0"/>
              <a:t>	Например, для сегментации рынка потребительских товаров основными признаками могут быть следующие:</a:t>
            </a:r>
          </a:p>
          <a:p>
            <a:pPr marL="411480" lvl="1" indent="0">
              <a:buNone/>
            </a:pPr>
            <a:r>
              <a:rPr lang="ru-RU" sz="2200" dirty="0"/>
              <a:t>1 Географические - группы покупателей с одинаковыми или схожими потребительскими предпочтениями, обусловленные проживанием на конкретной территории.</a:t>
            </a:r>
          </a:p>
          <a:p>
            <a:pPr marL="411480" lvl="1" indent="0">
              <a:buNone/>
            </a:pPr>
            <a:r>
              <a:rPr lang="ru-RU" sz="2200" dirty="0"/>
              <a:t> 2 Демографические - возраст, пол, размер семьи, этапы жизненного цикла. </a:t>
            </a:r>
          </a:p>
        </p:txBody>
      </p:sp>
    </p:spTree>
    <p:extLst>
      <p:ext uri="{BB962C8B-B14F-4D97-AF65-F5344CB8AC3E}">
        <p14:creationId xmlns:p14="http://schemas.microsoft.com/office/powerpoint/2010/main" val="3341343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8460432" cy="6093296"/>
          </a:xfrm>
        </p:spPr>
        <p:txBody>
          <a:bodyPr>
            <a:normAutofit/>
          </a:bodyPr>
          <a:lstStyle/>
          <a:p>
            <a:pPr marL="114300" indent="0">
              <a:buNone/>
            </a:pPr>
            <a:r>
              <a:rPr lang="en-US" sz="2400" dirty="0"/>
              <a:t>	</a:t>
            </a:r>
            <a:r>
              <a:rPr lang="ru-RU" sz="2400" dirty="0"/>
              <a:t>Признаки (продолжение):</a:t>
            </a:r>
          </a:p>
          <a:p>
            <a:pPr marL="114300" indent="0">
              <a:buNone/>
            </a:pPr>
            <a:r>
              <a:rPr lang="ru-RU" sz="2400" dirty="0"/>
              <a:t>	3. Социально-экономические (род деятельности, профессия, образование, уровень дохода). </a:t>
            </a:r>
          </a:p>
          <a:p>
            <a:pPr marL="114300" indent="0">
              <a:buNone/>
            </a:pPr>
            <a:r>
              <a:rPr lang="ru-RU" sz="2400" dirty="0"/>
              <a:t>	4. </a:t>
            </a:r>
            <a:r>
              <a:rPr lang="ru-RU" sz="2400" dirty="0" err="1"/>
              <a:t>Психографические</a:t>
            </a:r>
            <a:r>
              <a:rPr lang="ru-RU" sz="2400" dirty="0"/>
              <a:t> (образ жизни, увлечения, поступки, интересы). </a:t>
            </a:r>
          </a:p>
          <a:p>
            <a:pPr marL="114300" indent="0">
              <a:buNone/>
            </a:pPr>
            <a:r>
              <a:rPr lang="en-US" sz="2400" dirty="0"/>
              <a:t>	</a:t>
            </a:r>
            <a:r>
              <a:rPr lang="ru-RU" sz="2400" dirty="0"/>
              <a:t>5. Поведенческие (нормы потребления товара, степень готовности потребителей к позитивному восприятию новых товаров, мотивы покупок). </a:t>
            </a:r>
          </a:p>
        </p:txBody>
      </p:sp>
      <p:sp>
        <p:nvSpPr>
          <p:cNvPr id="4" name="Заголовок 1"/>
          <p:cNvSpPr>
            <a:spLocks noGrp="1"/>
          </p:cNvSpPr>
          <p:nvPr>
            <p:ph type="title"/>
          </p:nvPr>
        </p:nvSpPr>
        <p:spPr>
          <a:xfrm>
            <a:off x="0" y="0"/>
            <a:ext cx="8532440" cy="764704"/>
          </a:xfrm>
        </p:spPr>
        <p:txBody>
          <a:bodyPr/>
          <a:lstStyle/>
          <a:p>
            <a:pPr algn="ctr"/>
            <a:r>
              <a:rPr lang="ru-RU" dirty="0"/>
              <a:t>Сегментация рынка</a:t>
            </a:r>
          </a:p>
        </p:txBody>
      </p:sp>
    </p:spTree>
    <p:extLst>
      <p:ext uri="{BB962C8B-B14F-4D97-AF65-F5344CB8AC3E}">
        <p14:creationId xmlns:p14="http://schemas.microsoft.com/office/powerpoint/2010/main" val="2912652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en-US" dirty="0"/>
              <a:t>	</a:t>
            </a:r>
            <a:r>
              <a:rPr lang="ru-RU" sz="2800" dirty="0"/>
              <a:t>Для сегментации рынка товаров производственного назначения применяется меньшее число признаков.</a:t>
            </a:r>
          </a:p>
          <a:p>
            <a:pPr marL="114300" indent="0">
              <a:buNone/>
            </a:pPr>
            <a:r>
              <a:rPr lang="ru-RU" sz="2800" dirty="0"/>
              <a:t>К конкретным признакам можно отнести:</a:t>
            </a:r>
          </a:p>
          <a:p>
            <a:pPr marL="777240" lvl="2" indent="0">
              <a:buNone/>
            </a:pPr>
            <a:r>
              <a:rPr lang="ru-RU" sz="2800" dirty="0"/>
              <a:t>•	отрасль, к которой принадлежит предприятие;</a:t>
            </a:r>
          </a:p>
          <a:p>
            <a:pPr marL="777240" lvl="2" indent="0">
              <a:buNone/>
            </a:pPr>
            <a:r>
              <a:rPr lang="ru-RU" sz="2800" dirty="0"/>
              <a:t>•	характер применяемой для изготовления продукции технологии;</a:t>
            </a:r>
          </a:p>
          <a:p>
            <a:pPr marL="777240" lvl="2" indent="0">
              <a:buNone/>
            </a:pPr>
            <a:r>
              <a:rPr lang="ru-RU" sz="2800" dirty="0"/>
              <a:t>•	специфику организации закупок продукции;</a:t>
            </a:r>
          </a:p>
          <a:p>
            <a:pPr marL="777240" lvl="2" indent="0">
              <a:buNone/>
            </a:pPr>
            <a:r>
              <a:rPr lang="ru-RU" sz="2800" dirty="0"/>
              <a:t>•	особенности запросов потребителей.</a:t>
            </a:r>
          </a:p>
        </p:txBody>
      </p:sp>
      <p:sp>
        <p:nvSpPr>
          <p:cNvPr id="4" name="Заголовок 1"/>
          <p:cNvSpPr>
            <a:spLocks noGrp="1"/>
          </p:cNvSpPr>
          <p:nvPr>
            <p:ph type="title"/>
          </p:nvPr>
        </p:nvSpPr>
        <p:spPr>
          <a:xfrm>
            <a:off x="0" y="0"/>
            <a:ext cx="8532440" cy="764704"/>
          </a:xfrm>
        </p:spPr>
        <p:txBody>
          <a:bodyPr/>
          <a:lstStyle/>
          <a:p>
            <a:pPr algn="ctr"/>
            <a:r>
              <a:rPr lang="ru-RU" dirty="0"/>
              <a:t>Сегментация рынка</a:t>
            </a:r>
          </a:p>
        </p:txBody>
      </p:sp>
    </p:spTree>
    <p:extLst>
      <p:ext uri="{BB962C8B-B14F-4D97-AF65-F5344CB8AC3E}">
        <p14:creationId xmlns:p14="http://schemas.microsoft.com/office/powerpoint/2010/main" val="2679618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
        <p:nvSpPr>
          <p:cNvPr id="3" name="Объект 2"/>
          <p:cNvSpPr>
            <a:spLocks noGrp="1"/>
          </p:cNvSpPr>
          <p:nvPr>
            <p:ph idx="1"/>
          </p:nvPr>
        </p:nvSpPr>
        <p:spPr>
          <a:xfrm>
            <a:off x="0" y="692696"/>
            <a:ext cx="8460432" cy="6165304"/>
          </a:xfrm>
        </p:spPr>
        <p:txBody>
          <a:bodyPr>
            <a:normAutofit/>
          </a:bodyPr>
          <a:lstStyle/>
          <a:p>
            <a:pPr marL="114300" indent="0">
              <a:buNone/>
            </a:pPr>
            <a:r>
              <a:rPr lang="en-US" sz="2000" dirty="0"/>
              <a:t>III</a:t>
            </a:r>
            <a:r>
              <a:rPr lang="ru-RU" sz="2000" dirty="0"/>
              <a:t> Выбор целевого рынка</a:t>
            </a:r>
          </a:p>
          <a:p>
            <a:pPr marL="114300" indent="0">
              <a:buNone/>
            </a:pPr>
            <a:r>
              <a:rPr lang="ru-RU" sz="2000" dirty="0"/>
              <a:t>Требования к выбору целевого рынка:</a:t>
            </a:r>
          </a:p>
          <a:p>
            <a:pPr marL="411480" lvl="1" indent="0">
              <a:buNone/>
            </a:pPr>
            <a:r>
              <a:rPr lang="ru-RU" dirty="0"/>
              <a:t>1 каждый из рассматриваемых сегментов должен быть четко обозначен;</a:t>
            </a:r>
          </a:p>
          <a:p>
            <a:pPr marL="411480" lvl="1" indent="0">
              <a:buNone/>
            </a:pPr>
            <a:r>
              <a:rPr lang="ru-RU" dirty="0"/>
              <a:t>2 выбранный сегмент должен быть достаточно значимым, чтобы приносить прибыль;</a:t>
            </a:r>
          </a:p>
          <a:p>
            <a:pPr marL="411480" lvl="1" indent="0">
              <a:buNone/>
            </a:pPr>
            <a:r>
              <a:rPr lang="ru-RU" dirty="0"/>
              <a:t>3 выбранный сегмент должен быть доступным для использования эффективных методов сбыта продукции.</a:t>
            </a:r>
          </a:p>
        </p:txBody>
      </p:sp>
    </p:spTree>
    <p:extLst>
      <p:ext uri="{BB962C8B-B14F-4D97-AF65-F5344CB8AC3E}">
        <p14:creationId xmlns:p14="http://schemas.microsoft.com/office/powerpoint/2010/main" val="2550897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3960440"/>
          </a:xfrm>
        </p:spPr>
        <p:txBody>
          <a:bodyPr>
            <a:normAutofit/>
          </a:bodyPr>
          <a:lstStyle/>
          <a:p>
            <a:pPr marL="114300" indent="0">
              <a:buNone/>
            </a:pPr>
            <a:r>
              <a:rPr lang="en-US" sz="2400" dirty="0"/>
              <a:t>	</a:t>
            </a:r>
            <a:r>
              <a:rPr lang="ru-RU" sz="2400" dirty="0"/>
              <a:t>Этапы выбора целевого рынка:</a:t>
            </a:r>
          </a:p>
          <a:p>
            <a:pPr marL="777240" lvl="2" indent="0">
              <a:buNone/>
            </a:pPr>
            <a:r>
              <a:rPr lang="ru-RU" sz="2400" dirty="0"/>
              <a:t>•	определение потенциала сегмента рынка;</a:t>
            </a:r>
          </a:p>
          <a:p>
            <a:pPr marL="777240" lvl="2" indent="0">
              <a:buNone/>
            </a:pPr>
            <a:r>
              <a:rPr lang="ru-RU" sz="2400" dirty="0"/>
              <a:t>•	оценка доступности и существенности сегмента рынка;</a:t>
            </a:r>
          </a:p>
          <a:p>
            <a:pPr marL="777240" lvl="2" indent="0">
              <a:buNone/>
            </a:pPr>
            <a:r>
              <a:rPr lang="ru-RU" sz="2400" dirty="0"/>
              <a:t>•	анализ возможности освоения рынка.</a:t>
            </a:r>
          </a:p>
          <a:p>
            <a:pPr marL="114300" indent="0">
              <a:buNone/>
            </a:pPr>
            <a:endParaRPr lang="ru-RU" sz="2400" dirty="0"/>
          </a:p>
          <a:p>
            <a:pPr marL="114300" indent="0">
              <a:buNone/>
            </a:pPr>
            <a:r>
              <a:rPr lang="en-US" sz="2400" dirty="0"/>
              <a:t>	</a:t>
            </a:r>
            <a:r>
              <a:rPr lang="ru-RU" sz="2400" dirty="0"/>
              <a:t>Потенциал сегмента рынка характеризуется его емкостью, которая показывает, какое количество изделий может быть на нем продано.</a:t>
            </a:r>
          </a:p>
        </p:txBody>
      </p:sp>
      <p:sp>
        <p:nvSpPr>
          <p:cNvPr id="4"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Tree>
    <p:extLst>
      <p:ext uri="{BB962C8B-B14F-4D97-AF65-F5344CB8AC3E}">
        <p14:creationId xmlns:p14="http://schemas.microsoft.com/office/powerpoint/2010/main" val="2811613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sz="2400" dirty="0"/>
              <a:t>IV </a:t>
            </a:r>
            <a:r>
              <a:rPr lang="ru-RU" sz="2400" dirty="0"/>
              <a:t>Анализ возможности освоения рынка</a:t>
            </a:r>
            <a:endParaRPr lang="ru-RU" dirty="0"/>
          </a:p>
          <a:p>
            <a:pPr marL="114300" indent="0">
              <a:buNone/>
            </a:pPr>
            <a:r>
              <a:rPr lang="ru-RU" dirty="0"/>
              <a:t>Этапы:</a:t>
            </a:r>
          </a:p>
          <a:p>
            <a:pPr marL="114300" indent="0">
              <a:buNone/>
            </a:pPr>
            <a:r>
              <a:rPr lang="ru-RU" dirty="0"/>
              <a:t>1 анализ риска;</a:t>
            </a:r>
          </a:p>
          <a:p>
            <a:pPr marL="114300" indent="0">
              <a:buNone/>
            </a:pPr>
            <a:r>
              <a:rPr lang="ru-RU" dirty="0"/>
              <a:t>2 исследование действующих на рынке норм, правил, стандартов, технических условий, систем и порядка сертификации продукции;</a:t>
            </a:r>
          </a:p>
          <a:p>
            <a:pPr marL="114300" indent="0">
              <a:buNone/>
            </a:pPr>
            <a:r>
              <a:rPr lang="ru-RU" dirty="0"/>
              <a:t>3 прогнозирование возможной реакции конкурентов на появление на рынке товаров данного предприятия. </a:t>
            </a:r>
          </a:p>
          <a:p>
            <a:pPr marL="114300" indent="0">
              <a:buNone/>
            </a:pPr>
            <a:r>
              <a:rPr lang="ru-RU" dirty="0"/>
              <a:t>Методы анализа рынка:</a:t>
            </a:r>
          </a:p>
          <a:p>
            <a:pPr marL="114300" indent="0">
              <a:buNone/>
            </a:pPr>
            <a:r>
              <a:rPr lang="ru-RU" dirty="0"/>
              <a:t>1 Последовательный метод - предполагает проведение маркетинговых исследований на одном сегменте;</a:t>
            </a:r>
          </a:p>
          <a:p>
            <a:pPr marL="114300" indent="0">
              <a:buNone/>
            </a:pPr>
            <a:r>
              <a:rPr lang="ru-RU" dirty="0"/>
              <a:t>2 Параллельный метод работы может вестись одновременно на нескольких сегментах. </a:t>
            </a:r>
          </a:p>
        </p:txBody>
      </p:sp>
      <p:sp>
        <p:nvSpPr>
          <p:cNvPr id="5" name="Заголовок 1"/>
          <p:cNvSpPr>
            <a:spLocks noGrp="1"/>
          </p:cNvSpPr>
          <p:nvPr>
            <p:ph type="title"/>
          </p:nvPr>
        </p:nvSpPr>
        <p:spPr>
          <a:xfrm>
            <a:off x="0" y="0"/>
            <a:ext cx="8077200" cy="548680"/>
          </a:xfrm>
        </p:spPr>
        <p:txBody>
          <a:bodyPr>
            <a:normAutofit fontScale="90000"/>
          </a:bodyPr>
          <a:lstStyle/>
          <a:p>
            <a:r>
              <a:rPr lang="ru-RU" dirty="0"/>
              <a:t>Выбор целевого рынка</a:t>
            </a:r>
          </a:p>
        </p:txBody>
      </p:sp>
    </p:spTree>
    <p:extLst>
      <p:ext uri="{BB962C8B-B14F-4D97-AF65-F5344CB8AC3E}">
        <p14:creationId xmlns:p14="http://schemas.microsoft.com/office/powerpoint/2010/main" val="1875248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400"/>
            <a:ext cx="7620000" cy="612288"/>
          </a:xfrm>
        </p:spPr>
        <p:txBody>
          <a:bodyPr>
            <a:normAutofit fontScale="90000"/>
          </a:bodyPr>
          <a:lstStyle/>
          <a:p>
            <a:r>
              <a:rPr lang="ru-RU" dirty="0"/>
              <a:t>Определение емкости рынка</a:t>
            </a:r>
          </a:p>
        </p:txBody>
      </p:sp>
      <p:sp>
        <p:nvSpPr>
          <p:cNvPr id="3" name="Объект 2"/>
          <p:cNvSpPr>
            <a:spLocks noGrp="1"/>
          </p:cNvSpPr>
          <p:nvPr>
            <p:ph idx="1"/>
          </p:nvPr>
        </p:nvSpPr>
        <p:spPr>
          <a:xfrm>
            <a:off x="0" y="764704"/>
            <a:ext cx="8460432" cy="6093296"/>
          </a:xfrm>
        </p:spPr>
        <p:txBody>
          <a:bodyPr>
            <a:normAutofit/>
          </a:bodyPr>
          <a:lstStyle/>
          <a:p>
            <a:pPr marL="114300" indent="0">
              <a:buNone/>
            </a:pPr>
            <a:r>
              <a:rPr lang="en-US" dirty="0"/>
              <a:t>	V</a:t>
            </a:r>
            <a:r>
              <a:rPr lang="ru-RU" dirty="0"/>
              <a:t> Определение емкости рынка</a:t>
            </a:r>
          </a:p>
          <a:p>
            <a:pPr marL="114300" indent="0">
              <a:buNone/>
            </a:pPr>
            <a:r>
              <a:rPr lang="ru-RU" dirty="0"/>
              <a:t>	Емкостью рынка называют объем реализуемого на нем товара в течение определенного промежутка времени в натуральном и (или) стоимостном выражении.</a:t>
            </a:r>
          </a:p>
          <a:p>
            <a:pPr marL="114300" indent="0">
              <a:buNone/>
            </a:pPr>
            <a:r>
              <a:rPr lang="ru-RU" dirty="0"/>
              <a:t>	Планирование объема продаж осуществляется в разрезе отдельных рынков: товаров производственного назначения; потребительских товаров; услуг; информационного и интеллектуального продукта.</a:t>
            </a:r>
          </a:p>
          <a:p>
            <a:pPr marL="114300" indent="0">
              <a:buNone/>
            </a:pPr>
            <a:r>
              <a:rPr lang="en-US" dirty="0"/>
              <a:t>	</a:t>
            </a:r>
            <a:r>
              <a:rPr lang="ru-RU" dirty="0"/>
              <a:t>Емкость рынка при планировании продаж рассчитывается в денежном и натуральном выражении. </a:t>
            </a:r>
          </a:p>
        </p:txBody>
      </p:sp>
    </p:spTree>
    <p:extLst>
      <p:ext uri="{BB962C8B-B14F-4D97-AF65-F5344CB8AC3E}">
        <p14:creationId xmlns:p14="http://schemas.microsoft.com/office/powerpoint/2010/main" val="2879023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en-US" sz="2800" dirty="0"/>
              <a:t>	</a:t>
            </a:r>
            <a:r>
              <a:rPr lang="ru-RU" sz="2800" dirty="0"/>
              <a:t>Емкость рынка может быть оценена потенциальной емкостью и долей рынка. В отличие от потенциальной (максимально возможной) емкости рынка доля рынка отражает фактические или планируемые результаты деятельности предприятия. </a:t>
            </a:r>
          </a:p>
        </p:txBody>
      </p:sp>
      <p:sp>
        <p:nvSpPr>
          <p:cNvPr id="4" name="Заголовок 1"/>
          <p:cNvSpPr>
            <a:spLocks noGrp="1"/>
          </p:cNvSpPr>
          <p:nvPr>
            <p:ph type="title"/>
          </p:nvPr>
        </p:nvSpPr>
        <p:spPr>
          <a:xfrm>
            <a:off x="0" y="8400"/>
            <a:ext cx="7620000" cy="612288"/>
          </a:xfrm>
        </p:spPr>
        <p:txBody>
          <a:bodyPr>
            <a:normAutofit fontScale="90000"/>
          </a:bodyPr>
          <a:lstStyle/>
          <a:p>
            <a:r>
              <a:rPr lang="ru-RU" dirty="0"/>
              <a:t>Определение емкости рынка</a:t>
            </a:r>
          </a:p>
        </p:txBody>
      </p:sp>
    </p:spTree>
    <p:extLst>
      <p:ext uri="{BB962C8B-B14F-4D97-AF65-F5344CB8AC3E}">
        <p14:creationId xmlns:p14="http://schemas.microsoft.com/office/powerpoint/2010/main" val="216971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en-US" dirty="0"/>
              <a:t>	</a:t>
            </a:r>
            <a:r>
              <a:rPr lang="ru-RU" dirty="0"/>
              <a:t>Методы расчета емкости рынка для различных товаров различаются.</a:t>
            </a:r>
          </a:p>
          <a:p>
            <a:pPr marL="114300" indent="0">
              <a:buNone/>
            </a:pPr>
            <a:r>
              <a:rPr lang="ru-RU" dirty="0"/>
              <a:t>Например, емкость рынка товаров производственного назначения рассчитывается на основе анализа тенденций развития отраслей, потребляющих планируемые товары.</a:t>
            </a:r>
          </a:p>
          <a:p>
            <a:pPr marL="114300" indent="0">
              <a:buNone/>
            </a:pPr>
            <a:r>
              <a:rPr lang="ru-RU" dirty="0"/>
              <a:t>При определении емкости рынка потребительских товаров анализируются факторы, формирующие спрос потребителей (численность и половозрастная структура потребителей (численность и половая структура населения в регионе, уровень доходов и структура потребительских расходов населения, политика в области оплаты труда).	</a:t>
            </a:r>
          </a:p>
        </p:txBody>
      </p:sp>
      <p:sp>
        <p:nvSpPr>
          <p:cNvPr id="4" name="Заголовок 1"/>
          <p:cNvSpPr>
            <a:spLocks noGrp="1"/>
          </p:cNvSpPr>
          <p:nvPr>
            <p:ph type="title"/>
          </p:nvPr>
        </p:nvSpPr>
        <p:spPr>
          <a:xfrm>
            <a:off x="0" y="8400"/>
            <a:ext cx="7620000" cy="612288"/>
          </a:xfrm>
        </p:spPr>
        <p:txBody>
          <a:bodyPr>
            <a:normAutofit fontScale="90000"/>
          </a:bodyPr>
          <a:lstStyle/>
          <a:p>
            <a:r>
              <a:rPr lang="ru-RU" dirty="0"/>
              <a:t>Определение емкости рынка</a:t>
            </a:r>
          </a:p>
        </p:txBody>
      </p:sp>
    </p:spTree>
    <p:extLst>
      <p:ext uri="{BB962C8B-B14F-4D97-AF65-F5344CB8AC3E}">
        <p14:creationId xmlns:p14="http://schemas.microsoft.com/office/powerpoint/2010/main" val="40030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
        <p:nvSpPr>
          <p:cNvPr id="3" name="Объект 2"/>
          <p:cNvSpPr>
            <a:spLocks noGrp="1"/>
          </p:cNvSpPr>
          <p:nvPr>
            <p:ph idx="1"/>
          </p:nvPr>
        </p:nvSpPr>
        <p:spPr>
          <a:xfrm>
            <a:off x="0" y="764704"/>
            <a:ext cx="8388424" cy="6093296"/>
          </a:xfrm>
        </p:spPr>
        <p:txBody>
          <a:bodyPr>
            <a:normAutofit/>
          </a:bodyPr>
          <a:lstStyle/>
          <a:p>
            <a:pPr marL="114300" indent="0">
              <a:buNone/>
            </a:pPr>
            <a:r>
              <a:rPr lang="en-US" dirty="0"/>
              <a:t>	V </a:t>
            </a:r>
            <a:r>
              <a:rPr lang="ru-RU" dirty="0"/>
              <a:t>Прогноз развития рынка</a:t>
            </a:r>
          </a:p>
          <a:p>
            <a:pPr marL="114300" indent="0">
              <a:buNone/>
            </a:pPr>
            <a:r>
              <a:rPr lang="ru-RU" dirty="0"/>
              <a:t>	Прогноз развития рынка состоит в определении условий, при которых обеспечивается наиболее полное удовлетворение спроса потребителей в товарах данного предприятия и создаются предпосылки для эффективного сбыта произведенной продукции.</a:t>
            </a:r>
          </a:p>
          <a:p>
            <a:pPr marL="114300" indent="0">
              <a:buNone/>
            </a:pPr>
            <a:r>
              <a:rPr lang="en-US" dirty="0"/>
              <a:t>	</a:t>
            </a:r>
            <a:r>
              <a:rPr lang="ru-RU" dirty="0"/>
              <a:t>Конъюнктура рынка характеризуется определенным соотношением спроса и предложения на товары данного вида, а также уровнем и соотношением цен. Поэтому первоочередным объектом анализа является текущее состояние производства, спроса и предложения, товарных запасов, условий торговли и цен.</a:t>
            </a:r>
          </a:p>
          <a:p>
            <a:pPr marL="114300" indent="0">
              <a:buNone/>
            </a:pPr>
            <a:r>
              <a:rPr lang="ru-RU" sz="2400" dirty="0"/>
              <a:t>	</a:t>
            </a:r>
            <a:r>
              <a:rPr lang="ru-RU" dirty="0"/>
              <a:t>Исследование конъюнктуры рынка целесообразно проводить на трех уровнях: общеэкономическом, отраслевом и товарном.</a:t>
            </a:r>
          </a:p>
        </p:txBody>
      </p:sp>
    </p:spTree>
    <p:extLst>
      <p:ext uri="{BB962C8B-B14F-4D97-AF65-F5344CB8AC3E}">
        <p14:creationId xmlns:p14="http://schemas.microsoft.com/office/powerpoint/2010/main" val="2935909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dirty="0"/>
              <a:t>	</a:t>
            </a:r>
            <a:r>
              <a:rPr lang="ru-RU" dirty="0"/>
              <a:t>Достоверность оценок конъюнктуры рынка во многом зависит от качества информации, используемой при анализе конъюнктуры. Каждое предприятие должно иметь эффективную систему информационного обеспечения.</a:t>
            </a:r>
          </a:p>
          <a:p>
            <a:pPr marL="114300" indent="0">
              <a:buNone/>
            </a:pPr>
            <a:r>
              <a:rPr lang="ru-RU" dirty="0"/>
              <a:t>	Источники информации для исследования конъюнктуры рынка:</a:t>
            </a:r>
          </a:p>
          <a:p>
            <a:pPr marL="114300" indent="0">
              <a:buNone/>
            </a:pPr>
            <a:r>
              <a:rPr lang="en-US" dirty="0"/>
              <a:t>	</a:t>
            </a:r>
            <a:r>
              <a:rPr lang="ru-RU" dirty="0"/>
              <a:t>1 Общая информация включает данные, характеризующие рыночную ситуацию в целом, в увязке с развитием отрасли или данного производства.</a:t>
            </a:r>
          </a:p>
          <a:p>
            <a:pPr marL="114300" indent="0">
              <a:buNone/>
            </a:pPr>
            <a:r>
              <a:rPr lang="ru-RU" dirty="0"/>
              <a:t>	2 Коммерческая информация — это данные, извлекаемые из деловой документации предприятия по вопросам сбыта вырабатываемой продукции и получаемые от партнеров в порядке информационного обмена. </a:t>
            </a:r>
          </a:p>
          <a:p>
            <a:pPr marL="114300" indent="0">
              <a:buNone/>
            </a:pPr>
            <a:r>
              <a:rPr lang="en-US" dirty="0"/>
              <a:t>	</a:t>
            </a:r>
            <a:r>
              <a:rPr lang="ru-RU" dirty="0"/>
              <a:t>3 Специальная информация представляет данные, полученные в результате специальных мероприятий по изучению рынка, а также материалы научно-исследовательских организаций.</a:t>
            </a:r>
          </a:p>
          <a:p>
            <a:pPr marL="114300" indent="0">
              <a:buNone/>
            </a:pPr>
            <a:endParaRPr lang="ru-RU" dirty="0"/>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568931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dirty="0"/>
              <a:t>	</a:t>
            </a:r>
            <a:r>
              <a:rPr lang="ru-RU" dirty="0"/>
              <a:t>Для обеспечения наблюдения за товарным рынком или рынком сбыта предприятия целесообразно создавать собственные источники информации:</a:t>
            </a:r>
          </a:p>
          <a:p>
            <a:pPr marL="114300" indent="0">
              <a:buNone/>
            </a:pPr>
            <a:r>
              <a:rPr lang="ru-RU" dirty="0"/>
              <a:t>1 сеть магазинов – используется предприятием для ведения наблюдения за развитием спроса населения в зоне сбыта товаров;</a:t>
            </a:r>
          </a:p>
          <a:p>
            <a:pPr marL="114300" indent="0">
              <a:buNone/>
            </a:pPr>
            <a:r>
              <a:rPr lang="ru-RU" dirty="0"/>
              <a:t>2 сеть торговых посредников организуется службой изучения рынка предприятия для осуществления наблюдения за развитием спроса оптовых покупателей и складывающейся конъюнктурой на рынке соответствующего товара;</a:t>
            </a:r>
          </a:p>
          <a:p>
            <a:pPr marL="114300" indent="0">
              <a:buNone/>
            </a:pPr>
            <a:r>
              <a:rPr lang="ru-RU" dirty="0"/>
              <a:t>3 потребительская панель организуется службой изучения рынка предприятия как выборочная совокупность потребителей (семей), подвергаемых повторяющимся исследованиям. </a:t>
            </a:r>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826922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fontScale="92500" lnSpcReduction="20000"/>
          </a:bodyPr>
          <a:lstStyle/>
          <a:p>
            <a:pPr marL="114300" indent="0">
              <a:buNone/>
            </a:pPr>
            <a:r>
              <a:rPr lang="en-US" dirty="0"/>
              <a:t>	</a:t>
            </a:r>
            <a:r>
              <a:rPr lang="ru-RU" dirty="0"/>
              <a:t>Изучение конъюнктуры товарного рынка базируется на анализе показателей, характеризующих производство и поставку товаров этой группы, объем и структуру розничной продажи, товарных запасов на складах предприятия, в оптовой и розничной торговле. К таким показателям относятся:</a:t>
            </a:r>
          </a:p>
          <a:p>
            <a:pPr marL="114300" indent="0">
              <a:buNone/>
            </a:pPr>
            <a:r>
              <a:rPr lang="ru-RU" dirty="0"/>
              <a:t>- производство товаров в ассортименте; обновление товарного ассортимента;</a:t>
            </a:r>
          </a:p>
          <a:p>
            <a:pPr marL="114300" indent="0">
              <a:buNone/>
            </a:pPr>
            <a:r>
              <a:rPr lang="ru-RU" dirty="0"/>
              <a:t>- обеспеченность материалами, сырьем, производственными мощностями; запасы товаров в ассортименте (в том числе на предприятии, в торговых организациях);</a:t>
            </a:r>
          </a:p>
          <a:p>
            <a:pPr marL="114300" indent="0">
              <a:buNone/>
            </a:pPr>
            <a:r>
              <a:rPr lang="ru-RU" dirty="0"/>
              <a:t>- </a:t>
            </a:r>
            <a:r>
              <a:rPr lang="ru-RU" dirty="0" err="1"/>
              <a:t>забраковка</a:t>
            </a:r>
            <a:r>
              <a:rPr lang="ru-RU" dirty="0"/>
              <a:t> товаров и рекламации (перечень товаров ограниченного и повышенного спроса);</a:t>
            </a:r>
          </a:p>
          <a:p>
            <a:pPr marL="114300" indent="0">
              <a:buNone/>
            </a:pPr>
            <a:r>
              <a:rPr lang="ru-RU" dirty="0"/>
              <a:t>- продажа товаров в ассортименте (в том числе оптовая, розничная, фирменная);</a:t>
            </a:r>
          </a:p>
          <a:p>
            <a:pPr marL="114300" indent="0">
              <a:buNone/>
            </a:pPr>
            <a:r>
              <a:rPr lang="ru-RU" dirty="0"/>
              <a:t>- изменение доли рынка, занимаемого предприятием; изменение доли рынка, занимаемого конкурентами; выполнение заявок на поставку товаров; изменение в спросе потребителей; величина неудовлетворенного спроса в развернутом ассортименте;</a:t>
            </a:r>
          </a:p>
          <a:p>
            <a:pPr marL="114300" indent="0">
              <a:buNone/>
            </a:pPr>
            <a:r>
              <a:rPr lang="ru-RU" dirty="0"/>
              <a:t>- динамика цен;</a:t>
            </a:r>
          </a:p>
          <a:p>
            <a:pPr marL="114300" indent="0">
              <a:buNone/>
            </a:pPr>
            <a:r>
              <a:rPr lang="ru-RU" dirty="0"/>
              <a:t>- продажа товаров по сниженным ценам (в том числе уценка, сезонная распродажа и др.).</a:t>
            </a:r>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3571666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dirty="0"/>
              <a:t>	</a:t>
            </a:r>
            <a:r>
              <a:rPr lang="ru-RU" dirty="0"/>
              <a:t>Результаты исследований конъюнктуры рынка могут быть представлены в виде различных аналитических документов.</a:t>
            </a:r>
          </a:p>
          <a:p>
            <a:pPr marL="114300" indent="0">
              <a:buNone/>
            </a:pPr>
            <a:r>
              <a:rPr lang="ru-RU" dirty="0"/>
              <a:t>1. Сводный обзор, или доклад. Это основной документ с обобщающими показателями рынка товаров народного потребления. </a:t>
            </a:r>
          </a:p>
          <a:p>
            <a:pPr marL="114300" indent="0">
              <a:buNone/>
            </a:pPr>
            <a:r>
              <a:rPr lang="ru-RU" dirty="0"/>
              <a:t>2. Тематический (проблемный или товарный) обзор конъюнктуры. Документы, отражающие специфику конкретной ситуации или отдельного товарного рынка. </a:t>
            </a:r>
          </a:p>
          <a:p>
            <a:pPr marL="114300" indent="0">
              <a:buNone/>
            </a:pPr>
            <a:r>
              <a:rPr lang="ru-RU" dirty="0"/>
              <a:t>3. Оперативная  (сигнальная) , конъюнктурная информация.  Это  документ, содержащий оперативную информацию, которая является своего рода «сигналом» об отдельных процессах конъюнктуры рынка. </a:t>
            </a:r>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1025428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en-US" dirty="0"/>
              <a:t>	</a:t>
            </a:r>
            <a:r>
              <a:rPr lang="ru-RU" sz="2000" dirty="0"/>
              <a:t>Структура конъюнктурного обзора:</a:t>
            </a:r>
          </a:p>
          <a:p>
            <a:pPr marL="114300" indent="0">
              <a:buNone/>
            </a:pPr>
            <a:r>
              <a:rPr lang="ru-RU" sz="2000" dirty="0"/>
              <a:t>1 оценка конъюнктуры рынка в текущем периоде - осуществляется, исходя из анализа информации о производстве, поставке, продаже и запасах товаров (конкретного предприятия), ритмичности поставок, работе по обновлению про­дукции, повышению качества товаров и др.;</a:t>
            </a:r>
          </a:p>
          <a:p>
            <a:pPr marL="114300" indent="0">
              <a:buNone/>
            </a:pPr>
            <a:r>
              <a:rPr lang="ru-RU" sz="2000" dirty="0"/>
              <a:t>2 прогноз основных показателей рынка - освещаются основные направления развития конъюнктуры рынка на предстоящий год:</a:t>
            </a:r>
          </a:p>
          <a:p>
            <a:pPr marL="114300" indent="0">
              <a:buNone/>
            </a:pPr>
            <a:r>
              <a:rPr lang="ru-RU" sz="2000" dirty="0"/>
              <a:t>	- каких товаров будет недостаточно на рынке и какие могут оказаться в избытке;</a:t>
            </a:r>
          </a:p>
          <a:p>
            <a:pPr marL="114300" indent="0">
              <a:buNone/>
            </a:pPr>
            <a:r>
              <a:rPr lang="ru-RU" sz="2000" dirty="0"/>
              <a:t>	- какие изменения могут произойти в продаже и товарных за­ пасах;</a:t>
            </a:r>
          </a:p>
          <a:p>
            <a:pPr marL="114300" indent="0">
              <a:buNone/>
            </a:pPr>
            <a:r>
              <a:rPr lang="ru-RU" sz="2000" dirty="0"/>
              <a:t>	- какие могут возникнуть затруднения с выполнением договорных обязательств под воздействием складывающейся конъюн­ктуры;</a:t>
            </a:r>
          </a:p>
          <a:p>
            <a:pPr marL="114300" indent="0">
              <a:buNone/>
            </a:pPr>
            <a:r>
              <a:rPr lang="ru-RU" sz="2000" dirty="0"/>
              <a:t>3 предложения и рекомендации - отражает результаты проведенного анализа.</a:t>
            </a:r>
          </a:p>
          <a:p>
            <a:pPr marL="114300" indent="0">
              <a:buNone/>
            </a:pPr>
            <a:endParaRPr lang="ru-RU" dirty="0"/>
          </a:p>
        </p:txBody>
      </p:sp>
      <p:sp>
        <p:nvSpPr>
          <p:cNvPr id="6" name="Заголовок 1"/>
          <p:cNvSpPr>
            <a:spLocks noGrp="1"/>
          </p:cNvSpPr>
          <p:nvPr>
            <p:ph type="title"/>
          </p:nvPr>
        </p:nvSpPr>
        <p:spPr>
          <a:xfrm>
            <a:off x="0" y="0"/>
            <a:ext cx="8532440" cy="764704"/>
          </a:xfrm>
        </p:spPr>
        <p:txBody>
          <a:bodyPr>
            <a:normAutofit fontScale="90000"/>
          </a:bodyPr>
          <a:lstStyle/>
          <a:p>
            <a:pPr algn="ctr"/>
            <a:r>
              <a:rPr lang="ru-RU" dirty="0"/>
              <a:t>Прогноз развития рынка</a:t>
            </a:r>
          </a:p>
        </p:txBody>
      </p:sp>
    </p:spTree>
    <p:extLst>
      <p:ext uri="{BB962C8B-B14F-4D97-AF65-F5344CB8AC3E}">
        <p14:creationId xmlns:p14="http://schemas.microsoft.com/office/powerpoint/2010/main" val="2700506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
        <p:nvSpPr>
          <p:cNvPr id="3" name="Объект 2"/>
          <p:cNvSpPr>
            <a:spLocks noGrp="1"/>
          </p:cNvSpPr>
          <p:nvPr>
            <p:ph idx="1"/>
          </p:nvPr>
        </p:nvSpPr>
        <p:spPr>
          <a:xfrm>
            <a:off x="0" y="692696"/>
            <a:ext cx="8460432" cy="6165304"/>
          </a:xfrm>
        </p:spPr>
        <p:txBody>
          <a:bodyPr>
            <a:normAutofit/>
          </a:bodyPr>
          <a:lstStyle/>
          <a:p>
            <a:pPr marL="114300" indent="0" algn="just">
              <a:buNone/>
            </a:pPr>
            <a:r>
              <a:rPr lang="ru-RU" b="1" dirty="0"/>
              <a:t>	</a:t>
            </a:r>
            <a:r>
              <a:rPr lang="en-US" sz="2400" dirty="0"/>
              <a:t>VI </a:t>
            </a:r>
            <a:r>
              <a:rPr lang="ru-RU" sz="2400" dirty="0"/>
              <a:t>Планирование ассортимента</a:t>
            </a:r>
          </a:p>
          <a:p>
            <a:pPr marL="114300" indent="0" algn="just">
              <a:buNone/>
            </a:pPr>
            <a:r>
              <a:rPr lang="ru-RU" sz="2400" dirty="0"/>
              <a:t>	1 Формирование структуры ассортимента</a:t>
            </a:r>
          </a:p>
          <a:p>
            <a:pPr marL="114300" indent="0">
              <a:buNone/>
            </a:pPr>
            <a:r>
              <a:rPr lang="en-US" sz="2400" dirty="0"/>
              <a:t>	</a:t>
            </a:r>
            <a:r>
              <a:rPr lang="ru-RU" sz="2400" dirty="0"/>
              <a:t>Под номенклатурой понимается укрупненный перечень выпускаемой предприятием продукции или оказываемых им услуг. Ассортимент служит для детализации продукции на виды, типы, сорта, фасоны, рисунки. </a:t>
            </a:r>
          </a:p>
          <a:p>
            <a:pPr marL="114300" lvl="0" indent="0">
              <a:buNone/>
            </a:pPr>
            <a:r>
              <a:rPr lang="ru-RU" sz="2400" dirty="0"/>
              <a:t>	</a:t>
            </a:r>
            <a:r>
              <a:rPr lang="ru-RU" sz="2400" i="1" dirty="0"/>
              <a:t>Ассортиментная позиция </a:t>
            </a:r>
            <a:r>
              <a:rPr lang="ru-RU" sz="2400" dirty="0"/>
              <a:t>— это конкретная модель, марка или размер продукции, которую продает предприятие. </a:t>
            </a:r>
            <a:r>
              <a:rPr lang="en-US" sz="2400" dirty="0"/>
              <a:t>	</a:t>
            </a:r>
            <a:r>
              <a:rPr lang="ru-RU" sz="2400" dirty="0"/>
              <a:t>При планировании номенклатура или товарный ассортимент могут характеризоваться:</a:t>
            </a:r>
          </a:p>
          <a:p>
            <a:pPr marL="114300" lvl="0" indent="0">
              <a:buNone/>
            </a:pPr>
            <a:r>
              <a:rPr lang="ru-RU" sz="2400" dirty="0"/>
              <a:t>	1 шириной;</a:t>
            </a:r>
          </a:p>
          <a:p>
            <a:pPr marL="114300" lvl="0" indent="0">
              <a:buNone/>
            </a:pPr>
            <a:r>
              <a:rPr lang="ru-RU" sz="2400" dirty="0"/>
              <a:t>	2 глубиной;</a:t>
            </a:r>
          </a:p>
          <a:p>
            <a:pPr marL="114300" lvl="0" indent="0">
              <a:buNone/>
            </a:pPr>
            <a:r>
              <a:rPr lang="ru-RU" sz="2400" dirty="0"/>
              <a:t>	3 сопоставимостью.</a:t>
            </a:r>
          </a:p>
          <a:p>
            <a:pPr marL="114300" indent="0">
              <a:buNone/>
            </a:pPr>
            <a:endParaRPr lang="ru-RU" sz="2400" dirty="0"/>
          </a:p>
        </p:txBody>
      </p:sp>
    </p:spTree>
    <p:extLst>
      <p:ext uri="{BB962C8B-B14F-4D97-AF65-F5344CB8AC3E}">
        <p14:creationId xmlns:p14="http://schemas.microsoft.com/office/powerpoint/2010/main" val="1037821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en-US" sz="3600" i="1" baseline="-25000" dirty="0">
                <a:solidFill>
                  <a:srgbClr val="000000"/>
                </a:solidFill>
              </a:rPr>
              <a:t>	</a:t>
            </a:r>
            <a:r>
              <a:rPr lang="ru-RU" sz="3600" i="1" baseline="-25000" dirty="0">
                <a:solidFill>
                  <a:srgbClr val="000000"/>
                </a:solidFill>
              </a:rPr>
              <a:t>1 Широкий ассортимент</a:t>
            </a:r>
            <a:r>
              <a:rPr lang="ru-RU" sz="3600" baseline="-25000" dirty="0">
                <a:solidFill>
                  <a:srgbClr val="000000"/>
                </a:solidFill>
              </a:rPr>
              <a:t> при планировании позволяет диверсифицировать продукцию, ориентироваться на различные требования потребителей и стимулировать покупки в одном месте. </a:t>
            </a:r>
            <a:endParaRPr lang="ru-RU" sz="3600" i="1" baseline="-25000" dirty="0">
              <a:solidFill>
                <a:srgbClr val="000000"/>
              </a:solidFill>
            </a:endParaRPr>
          </a:p>
          <a:p>
            <a:pPr marL="114300" indent="0">
              <a:buNone/>
            </a:pPr>
            <a:r>
              <a:rPr lang="ru-RU" sz="3600" i="1" baseline="-25000" dirty="0">
                <a:solidFill>
                  <a:srgbClr val="000000"/>
                </a:solidFill>
              </a:rPr>
              <a:t>	2</a:t>
            </a:r>
            <a:r>
              <a:rPr lang="ru-RU" sz="3600" i="1" dirty="0">
                <a:solidFill>
                  <a:srgbClr val="000000"/>
                </a:solidFill>
              </a:rPr>
              <a:t> </a:t>
            </a:r>
            <a:r>
              <a:rPr lang="ru-RU" sz="3600" i="1" baseline="-25000" dirty="0">
                <a:solidFill>
                  <a:srgbClr val="000000"/>
                </a:solidFill>
              </a:rPr>
              <a:t>Глубокий ассортимент</a:t>
            </a:r>
            <a:r>
              <a:rPr lang="ru-RU" sz="3600" baseline="-25000" dirty="0">
                <a:solidFill>
                  <a:srgbClr val="000000"/>
                </a:solidFill>
              </a:rPr>
              <a:t> может удовлетворять потребности различных покупательских сегментов рынка по одному товару, максимизировать использование места в торговых точках, препятствовать появлению конкурентов, предлагать диапазон цен и стимулировать поддержку дилеров. </a:t>
            </a:r>
          </a:p>
          <a:p>
            <a:pPr marL="114300" indent="0">
              <a:buNone/>
            </a:pPr>
            <a:r>
              <a:rPr lang="ru-RU" sz="3600" dirty="0"/>
              <a:t>	</a:t>
            </a:r>
            <a:r>
              <a:rPr lang="ru-RU" sz="3600" baseline="-25000" dirty="0">
                <a:solidFill>
                  <a:srgbClr val="000000"/>
                </a:solidFill>
              </a:rPr>
              <a:t>3 </a:t>
            </a:r>
            <a:r>
              <a:rPr lang="ru-RU" sz="3600" i="1" baseline="-25000" dirty="0">
                <a:solidFill>
                  <a:srgbClr val="000000"/>
                </a:solidFill>
              </a:rPr>
              <a:t>Сопоставимость ассортимента </a:t>
            </a:r>
            <a:r>
              <a:rPr lang="ru-RU" sz="3600" baseline="-25000" dirty="0">
                <a:solidFill>
                  <a:srgbClr val="000000"/>
                </a:solidFill>
              </a:rPr>
              <a:t>влияет на процедуры планирования и управления.</a:t>
            </a:r>
          </a:p>
          <a:p>
            <a:pPr marL="114300" indent="0">
              <a:buNone/>
            </a:pPr>
            <a:endParaRPr lang="ru-RU" sz="3600" dirty="0"/>
          </a:p>
        </p:txBody>
      </p:sp>
      <p:sp>
        <p:nvSpPr>
          <p:cNvPr id="5"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336681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en-US" sz="3600" i="1" baseline="-25000" dirty="0">
                <a:solidFill>
                  <a:srgbClr val="000000"/>
                </a:solidFill>
              </a:rPr>
              <a:t>	</a:t>
            </a:r>
            <a:r>
              <a:rPr lang="ru-RU" sz="3600" baseline="-25000" dirty="0">
                <a:solidFill>
                  <a:srgbClr val="000000"/>
                </a:solidFill>
              </a:rPr>
              <a:t>Планирование ассортимента, то есть количественного соотношения отдельных видов изделий параметрического ряда продукции в плане продаж, основано на жизненном цикле товара.</a:t>
            </a:r>
          </a:p>
          <a:p>
            <a:pPr marL="114300" indent="0">
              <a:buNone/>
            </a:pPr>
            <a:r>
              <a:rPr lang="ru-RU" sz="3600" baseline="-25000" dirty="0">
                <a:solidFill>
                  <a:srgbClr val="000000"/>
                </a:solidFill>
              </a:rPr>
              <a:t>Фазы жизненного цикла включают в себя:</a:t>
            </a:r>
          </a:p>
          <a:p>
            <a:pPr marL="114300" indent="0">
              <a:buNone/>
            </a:pPr>
            <a:r>
              <a:rPr lang="ru-RU" sz="3600" baseline="-25000" dirty="0">
                <a:solidFill>
                  <a:srgbClr val="000000"/>
                </a:solidFill>
              </a:rPr>
              <a:t>1 внедрение;</a:t>
            </a:r>
          </a:p>
          <a:p>
            <a:pPr marL="114300" indent="0">
              <a:buNone/>
            </a:pPr>
            <a:r>
              <a:rPr lang="ru-RU" sz="3600" baseline="-25000" dirty="0">
                <a:solidFill>
                  <a:srgbClr val="000000"/>
                </a:solidFill>
              </a:rPr>
              <a:t>2 рост;</a:t>
            </a:r>
          </a:p>
          <a:p>
            <a:pPr marL="114300" indent="0">
              <a:buNone/>
            </a:pPr>
            <a:r>
              <a:rPr lang="ru-RU" sz="3600" baseline="-25000" dirty="0">
                <a:solidFill>
                  <a:srgbClr val="000000"/>
                </a:solidFill>
              </a:rPr>
              <a:t>3 созревание;</a:t>
            </a:r>
          </a:p>
          <a:p>
            <a:pPr marL="114300" indent="0">
              <a:buNone/>
            </a:pPr>
            <a:r>
              <a:rPr lang="ru-RU" sz="3600" baseline="-25000" dirty="0">
                <a:solidFill>
                  <a:srgbClr val="000000"/>
                </a:solidFill>
              </a:rPr>
              <a:t>4 насыщение и падение.</a:t>
            </a:r>
          </a:p>
          <a:p>
            <a:pPr marL="114300" indent="0">
              <a:buNone/>
            </a:pPr>
            <a:r>
              <a:rPr lang="ru-RU" sz="3600" baseline="-25000" dirty="0">
                <a:solidFill>
                  <a:srgbClr val="000000"/>
                </a:solidFill>
              </a:rPr>
              <a:t>Каждое изделие имеет свой жизненный цикл, характер и длительность которого зависят от множества факторов и условий.</a:t>
            </a:r>
          </a:p>
          <a:p>
            <a:pPr marL="114300" indent="0">
              <a:buNone/>
            </a:pPr>
            <a:endParaRPr lang="ru-RU" sz="3600" dirty="0"/>
          </a:p>
        </p:txBody>
      </p:sp>
      <p:sp>
        <p:nvSpPr>
          <p:cNvPr id="5"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2101191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5565"/>
            <a:ext cx="8460432" cy="5805264"/>
          </a:xfrm>
        </p:spPr>
        <p:txBody>
          <a:bodyPr>
            <a:normAutofit/>
          </a:bodyPr>
          <a:lstStyle/>
          <a:p>
            <a:r>
              <a:rPr lang="en-US" sz="3600" i="1" baseline="-25000" dirty="0">
                <a:solidFill>
                  <a:srgbClr val="000000"/>
                </a:solidFill>
              </a:rPr>
              <a:t>	</a:t>
            </a:r>
            <a:r>
              <a:rPr lang="ru-RU" dirty="0"/>
              <a:t> При планировании жизненного цикла товара удлинить стадию созревания позволяет модификация товара, рынка и маркетинго­вых средств.</a:t>
            </a:r>
          </a:p>
          <a:p>
            <a:pPr marL="114300" indent="0">
              <a:buNone/>
            </a:pPr>
            <a:r>
              <a:rPr lang="ru-RU" b="1" dirty="0"/>
              <a:t>1. </a:t>
            </a:r>
            <a:r>
              <a:rPr lang="ru-RU" b="1" i="1" dirty="0"/>
              <a:t>Модификация товара. </a:t>
            </a:r>
            <a:r>
              <a:rPr lang="ru-RU" dirty="0"/>
              <a:t>Наиболее важными направлениями модификации товара являются повышение качества, усовершен­ствование технико-экономических параметров, изменение внеш­него вида.</a:t>
            </a:r>
          </a:p>
          <a:p>
            <a:pPr marL="114300" indent="0">
              <a:buNone/>
            </a:pPr>
            <a:r>
              <a:rPr lang="ru-RU" b="1" i="1" dirty="0"/>
              <a:t>2 Модификация рынка. </a:t>
            </a:r>
            <a:r>
              <a:rPr lang="ru-RU" dirty="0"/>
              <a:t>Данное направление увеличения объ­ема продаж заключается в попытке найти новые рынки, предло­жить новые способы применения продукции.</a:t>
            </a:r>
          </a:p>
          <a:p>
            <a:pPr marL="114300" indent="0">
              <a:buNone/>
            </a:pPr>
            <a:r>
              <a:rPr lang="ru-RU" b="1" i="1" dirty="0"/>
              <a:t>3 Модификация маркетинга.</a:t>
            </a:r>
            <a:r>
              <a:rPr lang="ru-RU" i="1" dirty="0"/>
              <a:t> </a:t>
            </a:r>
            <a:r>
              <a:rPr lang="ru-RU" dirty="0"/>
              <a:t>Это направление предусматри­вает снижение цен с целью привлечения новых покупателей и вы­ хода на новые сегменты рынка, создание эффективной поддерживающей покупательский спрос рекламы, стимулирование сбыта посредством предоставления дополнительных услуг в послепро­дажном обслуживании.</a:t>
            </a:r>
          </a:p>
          <a:p>
            <a:endParaRPr lang="ru-RU" dirty="0"/>
          </a:p>
        </p:txBody>
      </p:sp>
      <p:sp>
        <p:nvSpPr>
          <p:cNvPr id="5"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712120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en-US" sz="3600" i="1" baseline="-25000" dirty="0">
                <a:solidFill>
                  <a:srgbClr val="000000"/>
                </a:solidFill>
              </a:rPr>
              <a:t>	</a:t>
            </a:r>
            <a:r>
              <a:rPr lang="ru-RU" dirty="0"/>
              <a:t> На стадии падения у предприятия могут быть три альтернатив­ные направления действий.</a:t>
            </a:r>
          </a:p>
          <a:p>
            <a:pPr marL="114300" indent="0">
              <a:buNone/>
            </a:pPr>
            <a:r>
              <a:rPr lang="ru-RU" dirty="0"/>
              <a:t>Во-первых, можно сократить марке­тинговые программы, снижая тем самым количество производимых продуктов, число торговых точек и каналов сбыта.</a:t>
            </a:r>
          </a:p>
          <a:p>
            <a:pPr marL="114300" indent="0">
              <a:buNone/>
            </a:pPr>
            <a:r>
              <a:rPr lang="ru-RU" dirty="0"/>
              <a:t>Во-вторых, ожи­вить продукт, изменив его положение на рынке, упаковку или тех­нологию сбыта.</a:t>
            </a:r>
          </a:p>
          <a:p>
            <a:pPr marL="114300" indent="0">
              <a:buNone/>
            </a:pPr>
            <a:r>
              <a:rPr lang="ru-RU" dirty="0"/>
              <a:t>В-третьих, прекратить выпуск данного товара.</a:t>
            </a:r>
            <a:endParaRPr lang="ru-RU" sz="3600" dirty="0"/>
          </a:p>
        </p:txBody>
      </p:sp>
      <p:sp>
        <p:nvSpPr>
          <p:cNvPr id="5"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98853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fontScale="92500" lnSpcReduction="10000"/>
          </a:bodyPr>
          <a:lstStyle/>
          <a:p>
            <a:pPr marL="114300" indent="0">
              <a:buNone/>
            </a:pPr>
            <a:r>
              <a:rPr lang="ru-RU" dirty="0"/>
              <a:t>	Основные идеи планирования ассортимента:</a:t>
            </a:r>
          </a:p>
          <a:p>
            <a:pPr marL="114300" indent="0">
              <a:buNone/>
            </a:pPr>
            <a:r>
              <a:rPr lang="ru-RU" dirty="0"/>
              <a:t>	1 эффективная ассортиментная стратегия должна быть направлена на элиминирование объема продаж и прибыли от стадий жизненного цикла изделий. </a:t>
            </a:r>
          </a:p>
          <a:p>
            <a:pPr marL="114300" indent="0">
              <a:buNone/>
            </a:pPr>
            <a:r>
              <a:rPr lang="ru-RU" dirty="0"/>
              <a:t>	2 появление на рынке различных моделей параметрического ряда изделия должно планироваться в такой последовательности, чтобы величина объема продаж и прибыли оставалась относительно постоянной. </a:t>
            </a:r>
          </a:p>
          <a:p>
            <a:pPr marL="114300" indent="0">
              <a:buNone/>
            </a:pPr>
            <a:endParaRPr lang="ru-RU" dirty="0"/>
          </a:p>
          <a:p>
            <a:pPr marL="114300" indent="0">
              <a:buNone/>
            </a:pPr>
            <a:r>
              <a:rPr lang="ru-RU" dirty="0"/>
              <a:t>	Особенности планирования ассортимента на основе концепции жизненного цикла:</a:t>
            </a:r>
          </a:p>
          <a:p>
            <a:pPr marL="114300" indent="0">
              <a:buNone/>
            </a:pPr>
            <a:r>
              <a:rPr lang="en-US" dirty="0"/>
              <a:t>	</a:t>
            </a:r>
            <a:r>
              <a:rPr lang="ru-RU" dirty="0"/>
              <a:t>1 этапы, общая продолжительность и форма жизненного цикла изменяются в зависимости от продукта, </a:t>
            </a:r>
          </a:p>
          <a:p>
            <a:pPr marL="114300" indent="0">
              <a:buNone/>
            </a:pPr>
            <a:r>
              <a:rPr lang="en-US" dirty="0"/>
              <a:t>	</a:t>
            </a:r>
            <a:r>
              <a:rPr lang="ru-RU" dirty="0"/>
              <a:t>2  большое воздействие на жизненный цикл товара оказывают внешние факторы;</a:t>
            </a:r>
          </a:p>
          <a:p>
            <a:pPr marL="114300" indent="0">
              <a:buNone/>
            </a:pPr>
            <a:r>
              <a:rPr lang="en-US" dirty="0"/>
              <a:t>	</a:t>
            </a:r>
            <a:r>
              <a:rPr lang="ru-RU" dirty="0"/>
              <a:t>3  прогнозирование жизненного цикла — дело достаточно сложное и не имеет эффективного инструментария. </a:t>
            </a:r>
          </a:p>
          <a:p>
            <a:pPr marL="114300" indent="0">
              <a:buNone/>
            </a:pPr>
            <a:r>
              <a:rPr lang="en-US" dirty="0"/>
              <a:t>	</a:t>
            </a:r>
            <a:endParaRPr lang="ru-RU" dirty="0"/>
          </a:p>
        </p:txBody>
      </p:sp>
      <p:sp>
        <p:nvSpPr>
          <p:cNvPr id="4"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559705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ru-RU" sz="2400" dirty="0"/>
              <a:t>Особенности</a:t>
            </a:r>
            <a:r>
              <a:rPr lang="en-US" sz="2400" dirty="0"/>
              <a:t>	</a:t>
            </a:r>
            <a:r>
              <a:rPr lang="ru-RU" sz="2400" dirty="0"/>
              <a:t> планирования ассортимента на основе концепции жизненного цикла (продолжение):</a:t>
            </a:r>
          </a:p>
          <a:p>
            <a:pPr marL="114300" indent="0">
              <a:buNone/>
            </a:pPr>
            <a:r>
              <a:rPr lang="ru-RU" sz="2400" dirty="0"/>
              <a:t>4 четыре основные фазы цикла не имеют четких границ. </a:t>
            </a:r>
          </a:p>
          <a:p>
            <a:pPr marL="114300" indent="0">
              <a:buNone/>
            </a:pPr>
            <a:r>
              <a:rPr lang="ru-RU" sz="2400" dirty="0"/>
              <a:t>5 одна из проблем состоит в сокращении отрезка времени между появлением нового продукта и периодом его наибольших продаж. </a:t>
            </a:r>
          </a:p>
          <a:p>
            <a:pPr marL="114300" indent="0">
              <a:buNone/>
            </a:pPr>
            <a:r>
              <a:rPr lang="ru-RU" sz="2400" dirty="0"/>
              <a:t>6 между продолжительностью жизненного цикла продукта, объемом продаж и прибылью отсутствует количественно измеримое соответствие. </a:t>
            </a:r>
          </a:p>
          <a:p>
            <a:pPr marL="114300" indent="0">
              <a:buNone/>
            </a:pPr>
            <a:r>
              <a:rPr lang="ru-RU" sz="2400" dirty="0"/>
              <a:t>7 для многих видов продукции существует возрастающая обратная зависимость между стоимостью разработки и его жизненным циклом</a:t>
            </a:r>
          </a:p>
          <a:p>
            <a:pPr marL="114300" indent="0">
              <a:buNone/>
            </a:pPr>
            <a:r>
              <a:rPr lang="ru-RU" sz="2400" dirty="0"/>
              <a:t>8 концепция жизненного цикла продукта не позволяет точно определить время вывода продукта на рынок.</a:t>
            </a:r>
          </a:p>
        </p:txBody>
      </p:sp>
      <p:sp>
        <p:nvSpPr>
          <p:cNvPr id="4" name="Заголовок 1"/>
          <p:cNvSpPr>
            <a:spLocks noGrp="1"/>
          </p:cNvSpPr>
          <p:nvPr>
            <p:ph type="title"/>
          </p:nvPr>
        </p:nvSpPr>
        <p:spPr>
          <a:xfrm>
            <a:off x="0" y="0"/>
            <a:ext cx="8388424" cy="692696"/>
          </a:xfrm>
        </p:spPr>
        <p:txBody>
          <a:bodyPr>
            <a:normAutofit fontScale="90000"/>
          </a:bodyPr>
          <a:lstStyle/>
          <a:p>
            <a:pPr algn="ctr"/>
            <a:r>
              <a:rPr lang="ru-RU" dirty="0"/>
              <a:t>Планирование ассортимента</a:t>
            </a:r>
          </a:p>
        </p:txBody>
      </p:sp>
    </p:spTree>
    <p:extLst>
      <p:ext uri="{BB962C8B-B14F-4D97-AF65-F5344CB8AC3E}">
        <p14:creationId xmlns:p14="http://schemas.microsoft.com/office/powerpoint/2010/main" val="3456360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
        <p:nvSpPr>
          <p:cNvPr id="3" name="Объект 2"/>
          <p:cNvSpPr>
            <a:spLocks noGrp="1"/>
          </p:cNvSpPr>
          <p:nvPr>
            <p:ph idx="1"/>
          </p:nvPr>
        </p:nvSpPr>
        <p:spPr>
          <a:xfrm>
            <a:off x="0" y="692696"/>
            <a:ext cx="8460432" cy="6165304"/>
          </a:xfrm>
        </p:spPr>
        <p:txBody>
          <a:bodyPr>
            <a:normAutofit lnSpcReduction="10000"/>
          </a:bodyPr>
          <a:lstStyle/>
          <a:p>
            <a:pPr marL="114300" indent="0">
              <a:buNone/>
            </a:pPr>
            <a:r>
              <a:rPr lang="en-US" dirty="0"/>
              <a:t>VII </a:t>
            </a:r>
            <a:r>
              <a:rPr lang="ru-RU" dirty="0"/>
              <a:t>Планирование освоения новых изделий - включает не только техническую разработку изделия, но и комплекс организационно-экономических мер, способствующих удовлетворению запросов потребителей и увеличению рентабельности предприятия.</a:t>
            </a:r>
          </a:p>
          <a:p>
            <a:pPr marL="114300" indent="0">
              <a:buNone/>
            </a:pPr>
            <a:r>
              <a:rPr lang="ru-RU" dirty="0"/>
              <a:t>Высокий процент неудач новой продукции обнаруживается как в крупных, так и в мелких компаниях, как в тех, которые имеют большой опыт в своей отрасли, так и малоопытных. Среди причин неудач, постигающих новые продукты, называют:</a:t>
            </a:r>
          </a:p>
          <a:p>
            <a:r>
              <a:rPr lang="ru-RU" dirty="0"/>
              <a:t>недостаточный анализ рынка;</a:t>
            </a:r>
          </a:p>
          <a:p>
            <a:r>
              <a:rPr lang="ru-RU" dirty="0"/>
              <a:t>дефекты самого продукта;</a:t>
            </a:r>
          </a:p>
          <a:p>
            <a:r>
              <a:rPr lang="ru-RU" dirty="0"/>
              <a:t>более высокие, чем предполагалось, издержки;</a:t>
            </a:r>
          </a:p>
          <a:p>
            <a:r>
              <a:rPr lang="ru-RU" dirty="0"/>
              <a:t>нечеткое определение сроков; </a:t>
            </a:r>
          </a:p>
          <a:p>
            <a:r>
              <a:rPr lang="ru-RU" dirty="0"/>
              <a:t>конкуренция;</a:t>
            </a:r>
          </a:p>
          <a:p>
            <a:r>
              <a:rPr lang="ru-RU" dirty="0"/>
              <a:t>недостаточное усилие в области маркетинга;</a:t>
            </a:r>
          </a:p>
          <a:p>
            <a:r>
              <a:rPr lang="ru-RU" dirty="0"/>
              <a:t>слабость сбытового подразделения;</a:t>
            </a:r>
          </a:p>
          <a:p>
            <a:r>
              <a:rPr lang="ru-RU" dirty="0"/>
              <a:t>недостатки в распределении.</a:t>
            </a:r>
          </a:p>
          <a:p>
            <a:pPr marL="114300" indent="0">
              <a:buNone/>
            </a:pPr>
            <a:r>
              <a:rPr lang="en-US" dirty="0"/>
              <a:t>	</a:t>
            </a:r>
            <a:endParaRPr lang="ru-RU" dirty="0"/>
          </a:p>
          <a:p>
            <a:pPr marL="114300" indent="0">
              <a:buNone/>
            </a:pPr>
            <a:endParaRPr lang="ru-RU" dirty="0"/>
          </a:p>
        </p:txBody>
      </p:sp>
    </p:spTree>
    <p:extLst>
      <p:ext uri="{BB962C8B-B14F-4D97-AF65-F5344CB8AC3E}">
        <p14:creationId xmlns:p14="http://schemas.microsoft.com/office/powerpoint/2010/main" val="486813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8460432" cy="5805264"/>
          </a:xfrm>
        </p:spPr>
        <p:txBody>
          <a:bodyPr>
            <a:normAutofit/>
          </a:bodyPr>
          <a:lstStyle/>
          <a:p>
            <a:pPr marL="114300" indent="0">
              <a:buNone/>
            </a:pPr>
            <a:r>
              <a:rPr lang="ru-RU" dirty="0"/>
              <a:t>	Причины долговечности, позволяющие удлинять жизненный цикл:</a:t>
            </a:r>
          </a:p>
          <a:p>
            <a:pPr marL="114300" indent="0">
              <a:buNone/>
            </a:pPr>
            <a:r>
              <a:rPr lang="ru-RU" dirty="0"/>
              <a:t>	1 соответствие продукта основным насущным потребностям</a:t>
            </a:r>
          </a:p>
          <a:p>
            <a:pPr marL="114300" indent="0">
              <a:buNone/>
            </a:pPr>
            <a:r>
              <a:rPr lang="ru-RU" dirty="0"/>
              <a:t>или реальным желаниям покупателей;</a:t>
            </a:r>
          </a:p>
          <a:p>
            <a:pPr marL="114300" indent="0">
              <a:buNone/>
            </a:pPr>
            <a:r>
              <a:rPr lang="ru-RU" dirty="0"/>
              <a:t>	2 графический торговый знак;</a:t>
            </a:r>
          </a:p>
          <a:p>
            <a:pPr marL="114300" indent="0">
              <a:buNone/>
            </a:pPr>
            <a:r>
              <a:rPr lang="en-US" dirty="0"/>
              <a:t>	</a:t>
            </a:r>
            <a:r>
              <a:rPr lang="ru-RU" dirty="0"/>
              <a:t>3 надежность;</a:t>
            </a:r>
          </a:p>
          <a:p>
            <a:pPr marL="114300" indent="0">
              <a:buNone/>
            </a:pPr>
            <a:r>
              <a:rPr lang="en-US" dirty="0"/>
              <a:t>	</a:t>
            </a:r>
            <a:r>
              <a:rPr lang="ru-RU" dirty="0"/>
              <a:t>4 реклама;</a:t>
            </a:r>
          </a:p>
          <a:p>
            <a:pPr marL="114300" indent="0">
              <a:buNone/>
            </a:pPr>
            <a:r>
              <a:rPr lang="en-US" dirty="0"/>
              <a:t>	</a:t>
            </a:r>
            <a:r>
              <a:rPr lang="ru-RU" dirty="0"/>
              <a:t>5 наличие многочисленных каналов сбыта, массовое распределение предметов широкого потребления, продажа с доставкой на дом;</a:t>
            </a:r>
          </a:p>
          <a:p>
            <a:pPr marL="114300" indent="0">
              <a:buNone/>
            </a:pPr>
            <a:r>
              <a:rPr lang="en-US" dirty="0"/>
              <a:t>	</a:t>
            </a:r>
            <a:r>
              <a:rPr lang="ru-RU" dirty="0"/>
              <a:t>6 низкая цена;</a:t>
            </a:r>
          </a:p>
          <a:p>
            <a:pPr marL="114300" indent="0">
              <a:buNone/>
            </a:pPr>
            <a:r>
              <a:rPr lang="en-US" dirty="0"/>
              <a:t>	</a:t>
            </a:r>
            <a:r>
              <a:rPr lang="ru-RU" dirty="0"/>
              <a:t>7 прибыльность.</a:t>
            </a:r>
          </a:p>
          <a:p>
            <a:pPr marL="114300" indent="0">
              <a:buNone/>
            </a:pPr>
            <a:endParaRPr lang="ru-RU" dirty="0"/>
          </a:p>
        </p:txBody>
      </p:sp>
      <p:sp>
        <p:nvSpPr>
          <p:cNvPr id="5"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2712343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6229" t="45047" r="54209" b="16802"/>
          <a:stretch/>
        </p:blipFill>
        <p:spPr>
          <a:xfrm>
            <a:off x="0" y="1098044"/>
            <a:ext cx="8436828" cy="4379974"/>
          </a:xfrm>
        </p:spPr>
      </p:pic>
      <p:sp>
        <p:nvSpPr>
          <p:cNvPr id="3"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858850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a:bodyPr>
          <a:lstStyle/>
          <a:p>
            <a:pPr marL="114300" indent="0">
              <a:buNone/>
            </a:pPr>
            <a:r>
              <a:rPr lang="en-US" dirty="0"/>
              <a:t>	</a:t>
            </a:r>
            <a:r>
              <a:rPr lang="ru-RU" dirty="0"/>
              <a:t>Этапы разработки нового продукта:</a:t>
            </a:r>
          </a:p>
          <a:p>
            <a:pPr marL="114300" indent="0">
              <a:buNone/>
            </a:pPr>
            <a:r>
              <a:rPr lang="ru-RU" dirty="0"/>
              <a:t> </a:t>
            </a:r>
            <a:r>
              <a:rPr lang="en-US" dirty="0"/>
              <a:t>	</a:t>
            </a:r>
            <a:r>
              <a:rPr lang="ru-RU" dirty="0"/>
              <a:t>1 определение области интересов компании. </a:t>
            </a:r>
          </a:p>
          <a:p>
            <a:pPr marL="114300" indent="0">
              <a:buNone/>
            </a:pPr>
            <a:r>
              <a:rPr lang="ru-RU" dirty="0"/>
              <a:t>	2 отбор идей.</a:t>
            </a:r>
          </a:p>
          <a:p>
            <a:pPr marL="114300" indent="0">
              <a:buNone/>
            </a:pPr>
            <a:r>
              <a:rPr lang="ru-RU" dirty="0"/>
              <a:t>	3 анализ идей по степени их важности для компании. </a:t>
            </a:r>
            <a:r>
              <a:rPr lang="en-US" dirty="0"/>
              <a:t>	</a:t>
            </a:r>
            <a:r>
              <a:rPr lang="ru-RU" dirty="0"/>
              <a:t>4 анализ конъюнктуры рынка.</a:t>
            </a:r>
          </a:p>
          <a:p>
            <a:pPr marL="114300" indent="0">
              <a:buNone/>
            </a:pPr>
            <a:r>
              <a:rPr lang="ru-RU" dirty="0"/>
              <a:t>	5 научно-техническая разработка;</a:t>
            </a:r>
          </a:p>
          <a:p>
            <a:pPr marL="114300" indent="0">
              <a:buNone/>
            </a:pPr>
            <a:r>
              <a:rPr lang="ru-RU" dirty="0"/>
              <a:t>	6 испытания продукта на ограниченном рынке:</a:t>
            </a:r>
          </a:p>
          <a:p>
            <a:pPr marL="114300" indent="0">
              <a:buNone/>
            </a:pPr>
            <a:r>
              <a:rPr lang="ru-RU" dirty="0"/>
              <a:t>	7 освоение рынка.</a:t>
            </a:r>
          </a:p>
          <a:p>
            <a:pPr marL="114300" indent="0">
              <a:buNone/>
            </a:pPr>
            <a:r>
              <a:rPr lang="en-US" dirty="0"/>
              <a:t>	</a:t>
            </a:r>
            <a:endParaRPr lang="ru-RU" dirty="0"/>
          </a:p>
        </p:txBody>
      </p:sp>
      <p:sp>
        <p:nvSpPr>
          <p:cNvPr id="4" name="Заголовок 1"/>
          <p:cNvSpPr>
            <a:spLocks noGrp="1"/>
          </p:cNvSpPr>
          <p:nvPr>
            <p:ph type="title"/>
          </p:nvPr>
        </p:nvSpPr>
        <p:spPr>
          <a:xfrm>
            <a:off x="0" y="0"/>
            <a:ext cx="8460432" cy="476672"/>
          </a:xfrm>
        </p:spPr>
        <p:txBody>
          <a:bodyPr/>
          <a:lstStyle/>
          <a:p>
            <a:r>
              <a:rPr lang="ru-RU" baseline="-25000" dirty="0">
                <a:solidFill>
                  <a:srgbClr val="000000"/>
                </a:solidFill>
              </a:rPr>
              <a:t>Планирование освоения новых изделий</a:t>
            </a:r>
            <a:endParaRPr lang="ru-RU" dirty="0"/>
          </a:p>
        </p:txBody>
      </p:sp>
    </p:spTree>
    <p:extLst>
      <p:ext uri="{BB962C8B-B14F-4D97-AF65-F5344CB8AC3E}">
        <p14:creationId xmlns:p14="http://schemas.microsoft.com/office/powerpoint/2010/main" val="1468413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
        <p:nvSpPr>
          <p:cNvPr id="3" name="Объект 2"/>
          <p:cNvSpPr>
            <a:spLocks noGrp="1"/>
          </p:cNvSpPr>
          <p:nvPr>
            <p:ph idx="1"/>
          </p:nvPr>
        </p:nvSpPr>
        <p:spPr>
          <a:xfrm>
            <a:off x="0" y="620688"/>
            <a:ext cx="8460432" cy="6237312"/>
          </a:xfrm>
        </p:spPr>
        <p:txBody>
          <a:bodyPr>
            <a:normAutofit/>
          </a:bodyPr>
          <a:lstStyle/>
          <a:p>
            <a:pPr marL="114300" indent="0">
              <a:buNone/>
            </a:pPr>
            <a:r>
              <a:rPr lang="en-US" dirty="0"/>
              <a:t>	VIII </a:t>
            </a:r>
            <a:r>
              <a:rPr lang="ru-RU" dirty="0"/>
              <a:t>Конкурентоспособность — это комплексная характеристика товара, определяющая его предпочтение на рынке по сравнению с аналогичными товарами-конкурентами.</a:t>
            </a:r>
          </a:p>
          <a:p>
            <a:pPr marL="114300" indent="0">
              <a:buNone/>
            </a:pPr>
            <a:r>
              <a:rPr lang="en-US" dirty="0"/>
              <a:t>	</a:t>
            </a:r>
            <a:r>
              <a:rPr lang="ru-RU" dirty="0"/>
              <a:t>Конкурентоспособность — величина относительная. Под воздействием научно-технологического процесса, моды и возрастающих потребностей потребителей уровень конкурентоспособности конкретного товара постоянно снижается, что необходимо учитывать при его планировании. Поэтому вновь выводимая на рынок продукция должна иметь «запас» конкурентоспособности. Он должен быть тем больше, чем длиннее жизненный цикл товара.</a:t>
            </a:r>
          </a:p>
        </p:txBody>
      </p:sp>
    </p:spTree>
    <p:extLst>
      <p:ext uri="{BB962C8B-B14F-4D97-AF65-F5344CB8AC3E}">
        <p14:creationId xmlns:p14="http://schemas.microsoft.com/office/powerpoint/2010/main" val="3108964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8460432" cy="6237312"/>
          </a:xfrm>
        </p:spPr>
        <p:txBody>
          <a:bodyPr>
            <a:normAutofit/>
          </a:bodyPr>
          <a:lstStyle/>
          <a:p>
            <a:pPr marL="114300" indent="0">
              <a:buNone/>
            </a:pPr>
            <a:r>
              <a:rPr lang="en-US" dirty="0"/>
              <a:t>	</a:t>
            </a:r>
            <a:r>
              <a:rPr lang="ru-RU" dirty="0"/>
              <a:t>Система показателей при планировании и оценке конкурентоспособности:</a:t>
            </a:r>
          </a:p>
          <a:p>
            <a:pPr marL="114300" indent="0">
              <a:buNone/>
            </a:pPr>
            <a:r>
              <a:rPr lang="ru-RU" dirty="0"/>
              <a:t>	1 качественные - характеризуют потребительские свойства и научно-технический уровень товара. </a:t>
            </a:r>
          </a:p>
          <a:p>
            <a:pPr marL="114300" indent="0">
              <a:buNone/>
            </a:pPr>
            <a:r>
              <a:rPr lang="en-US" dirty="0"/>
              <a:t>	</a:t>
            </a:r>
            <a:r>
              <a:rPr lang="ru-RU" dirty="0"/>
              <a:t>1) классификационные;</a:t>
            </a:r>
          </a:p>
          <a:p>
            <a:pPr marL="114300" indent="0">
              <a:buNone/>
            </a:pPr>
            <a:r>
              <a:rPr lang="ru-RU" dirty="0"/>
              <a:t>	2) оценочные;</a:t>
            </a:r>
          </a:p>
          <a:p>
            <a:pPr marL="114300" indent="0">
              <a:buNone/>
            </a:pPr>
            <a:r>
              <a:rPr lang="ru-RU" dirty="0"/>
              <a:t>	2 экономические - характеризуют суммарные затраты потребителя на удовлетворение его потребности посредством данного товара, составляющие цену потребления.</a:t>
            </a:r>
          </a:p>
          <a:p>
            <a:pPr marL="114300" indent="0">
              <a:buNone/>
            </a:pPr>
            <a:r>
              <a:rPr lang="ru-RU" dirty="0"/>
              <a:t>	 Цена потребления включает затраты на приобретение товара (покупку, аренду) и расходы на эксплуатацию изделия в период срока его службы (ремонт, обслуживание, энергообеспечение).</a:t>
            </a:r>
          </a:p>
        </p:txBody>
      </p:sp>
      <p:sp>
        <p:nvSpPr>
          <p:cNvPr id="4"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3567885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rmAutofit/>
          </a:bodyPr>
          <a:lstStyle/>
          <a:p>
            <a:pPr marL="114300" indent="0">
              <a:buNone/>
            </a:pPr>
            <a:r>
              <a:rPr lang="en-US" dirty="0"/>
              <a:t>	</a:t>
            </a:r>
            <a:r>
              <a:rPr lang="ru-RU" dirty="0"/>
              <a:t>Этапы оценки и планирования конкурентоспособности товара: </a:t>
            </a:r>
          </a:p>
          <a:p>
            <a:pPr marL="114300" indent="0">
              <a:buNone/>
            </a:pPr>
            <a:r>
              <a:rPr lang="en-US" dirty="0"/>
              <a:t>	</a:t>
            </a:r>
            <a:r>
              <a:rPr lang="ru-RU" dirty="0"/>
              <a:t>1 определение цели;</a:t>
            </a:r>
          </a:p>
          <a:p>
            <a:pPr marL="114300" indent="0">
              <a:buNone/>
            </a:pPr>
            <a:r>
              <a:rPr lang="ru-RU" dirty="0"/>
              <a:t>	2 формирование требований к товару и выбору образца (эталона, аналога) в качестве базы для сравнения;</a:t>
            </a:r>
          </a:p>
          <a:p>
            <a:pPr marL="114300" indent="0">
              <a:buNone/>
            </a:pPr>
            <a:r>
              <a:rPr lang="ru-RU" dirty="0"/>
              <a:t>	3 определение перечня параметров, подлежащих сравнению и оценке с их количественным выражением и установлением «весомости»;</a:t>
            </a:r>
          </a:p>
          <a:p>
            <a:pPr marL="114300" indent="0">
              <a:buNone/>
            </a:pPr>
            <a:r>
              <a:rPr lang="ru-RU" dirty="0"/>
              <a:t>	4 </a:t>
            </a:r>
            <a:r>
              <a:rPr lang="ru-RU" sz="2000" dirty="0"/>
              <a:t>расчет параметрических индексов (единичных или простых, сводных) с учетом выбранных измерителей (натуральных, стоимостных, в баллах, процентах, долях, весах);</a:t>
            </a:r>
            <a:endParaRPr lang="ru-RU" dirty="0"/>
          </a:p>
        </p:txBody>
      </p:sp>
      <p:sp>
        <p:nvSpPr>
          <p:cNvPr id="4"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1722685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244408" cy="1440161"/>
          </a:xfrm>
        </p:spPr>
        <p:txBody>
          <a:bodyPr/>
          <a:lstStyle/>
          <a:p>
            <a:pPr marL="114300" indent="0">
              <a:buNone/>
            </a:pPr>
            <a:r>
              <a:rPr lang="ru-RU" sz="2000" dirty="0"/>
              <a:t>Единичные параметрические индексы (</a:t>
            </a:r>
            <a:r>
              <a:rPr lang="ru-RU" sz="2000" dirty="0" err="1"/>
              <a:t>Ипе</a:t>
            </a:r>
            <a:r>
              <a:rPr lang="en-US" sz="2000" dirty="0"/>
              <a:t>i</a:t>
            </a:r>
            <a:r>
              <a:rPr lang="ru-RU" sz="2000" dirty="0"/>
              <a:t>) конкурентоспособности товара рассчитываются по формуле</a:t>
            </a:r>
          </a:p>
          <a:p>
            <a:endParaRPr lang="ru-RU" dirty="0"/>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24242" t="31847" r="65909" b="56895"/>
          <a:stretch/>
        </p:blipFill>
        <p:spPr>
          <a:xfrm>
            <a:off x="3059832" y="2060848"/>
            <a:ext cx="1676190" cy="1031502"/>
          </a:xfrm>
          <a:prstGeom prst="rect">
            <a:avLst/>
          </a:prstGeom>
        </p:spPr>
      </p:pic>
      <p:sp>
        <p:nvSpPr>
          <p:cNvPr id="6" name="Прямоугольник 5"/>
          <p:cNvSpPr/>
          <p:nvPr/>
        </p:nvSpPr>
        <p:spPr>
          <a:xfrm>
            <a:off x="17694" y="3140968"/>
            <a:ext cx="8471945" cy="3416320"/>
          </a:xfrm>
          <a:prstGeom prst="rect">
            <a:avLst/>
          </a:prstGeom>
        </p:spPr>
        <p:txBody>
          <a:bodyPr wrap="square">
            <a:spAutoFit/>
          </a:bodyPr>
          <a:lstStyle/>
          <a:p>
            <a:r>
              <a:rPr lang="ru-RU" sz="2000" dirty="0"/>
              <a:t>где П</a:t>
            </a:r>
            <a:r>
              <a:rPr lang="en-US" sz="2000" dirty="0" err="1"/>
              <a:t>i</a:t>
            </a:r>
            <a:r>
              <a:rPr lang="ru-RU" sz="2000" dirty="0"/>
              <a:t> — фактическая величина параметра оцениваемого изделия в натуральных, стоимостных или условных показателях; П— величина параметра базового (эталонного) изделия; </a:t>
            </a:r>
            <a:r>
              <a:rPr lang="en-US" sz="2000" dirty="0" err="1"/>
              <a:t>i</a:t>
            </a:r>
            <a:r>
              <a:rPr lang="ru-RU" sz="2000" dirty="0"/>
              <a:t> — номер параметра.</a:t>
            </a:r>
            <a:endParaRPr lang="en-US" sz="2000" dirty="0"/>
          </a:p>
          <a:p>
            <a:r>
              <a:rPr lang="ru-RU" sz="2000" dirty="0"/>
              <a:t>Сводный параметрический индекс (</a:t>
            </a:r>
            <a:r>
              <a:rPr lang="ru-RU" sz="2000" dirty="0" err="1"/>
              <a:t>Ипс</a:t>
            </a:r>
            <a:r>
              <a:rPr lang="ru-RU" sz="2000" dirty="0"/>
              <a:t>) рассчитывается отдельно по потребительским (качественным) и по экономическим параметрам по формуле</a:t>
            </a:r>
          </a:p>
          <a:p>
            <a:endParaRPr lang="ru-RU" sz="2800" dirty="0"/>
          </a:p>
          <a:p>
            <a:endParaRPr lang="ru-RU" sz="2800" dirty="0"/>
          </a:p>
          <a:p>
            <a:r>
              <a:rPr lang="ru-RU" sz="2000" dirty="0"/>
              <a:t>где а</a:t>
            </a:r>
            <a:r>
              <a:rPr lang="en-US" sz="2000" dirty="0" err="1"/>
              <a:t>i</a:t>
            </a:r>
            <a:r>
              <a:rPr lang="ru-RU" sz="2000" dirty="0"/>
              <a:t> — весовой коэффициент важности параметра П</a:t>
            </a:r>
            <a:r>
              <a:rPr lang="en-US" sz="2000" dirty="0" err="1"/>
              <a:t>i</a:t>
            </a:r>
            <a:r>
              <a:rPr lang="ru-RU" sz="2000" dirty="0"/>
              <a:t> (для сравниваемого и базового изделия весовые коэффициенты должны быть равны).</a:t>
            </a:r>
            <a:endParaRPr lang="ru-RU" sz="2800" dirty="0"/>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22272" t="69842" r="64849" b="18619"/>
          <a:stretch/>
        </p:blipFill>
        <p:spPr>
          <a:xfrm>
            <a:off x="2915816" y="4725144"/>
            <a:ext cx="2405238" cy="1160174"/>
          </a:xfrm>
          <a:prstGeom prst="rect">
            <a:avLst/>
          </a:prstGeom>
        </p:spPr>
      </p:pic>
      <p:sp>
        <p:nvSpPr>
          <p:cNvPr id="7"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1377616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26" y="908720"/>
            <a:ext cx="8388424" cy="1916832"/>
          </a:xfrm>
        </p:spPr>
        <p:txBody>
          <a:bodyPr>
            <a:noAutofit/>
          </a:bodyPr>
          <a:lstStyle/>
          <a:p>
            <a:pPr marL="114300" indent="0">
              <a:buNone/>
            </a:pPr>
            <a:r>
              <a:rPr lang="en-US" sz="2400" dirty="0"/>
              <a:t>	</a:t>
            </a:r>
            <a:r>
              <a:rPr lang="ru-RU" sz="2400" dirty="0"/>
              <a:t>Интегральный показатель (индекс) относительной конкурентоспособности товара (Ии) определяется по формуле</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62576" t="36350" r="28333" b="51829"/>
          <a:stretch/>
        </p:blipFill>
        <p:spPr>
          <a:xfrm>
            <a:off x="3059832" y="1844824"/>
            <a:ext cx="1953038" cy="1367122"/>
          </a:xfrm>
          <a:prstGeom prst="rect">
            <a:avLst/>
          </a:prstGeom>
        </p:spPr>
      </p:pic>
      <p:sp>
        <p:nvSpPr>
          <p:cNvPr id="4" name="Прямоугольник 3"/>
          <p:cNvSpPr/>
          <p:nvPr/>
        </p:nvSpPr>
        <p:spPr>
          <a:xfrm>
            <a:off x="179512" y="3284984"/>
            <a:ext cx="8172400" cy="1200329"/>
          </a:xfrm>
          <a:prstGeom prst="rect">
            <a:avLst/>
          </a:prstGeom>
        </p:spPr>
        <p:txBody>
          <a:bodyPr wrap="square">
            <a:spAutoFit/>
          </a:bodyPr>
          <a:lstStyle/>
          <a:p>
            <a:r>
              <a:rPr lang="en-US" sz="2400" dirty="0"/>
              <a:t>	</a:t>
            </a:r>
            <a:r>
              <a:rPr lang="ru-RU" sz="2400" dirty="0"/>
              <a:t>где </a:t>
            </a:r>
            <a:r>
              <a:rPr lang="ru-RU" sz="2400" dirty="0" err="1"/>
              <a:t>Ипс</a:t>
            </a:r>
            <a:r>
              <a:rPr lang="en-US" sz="2400" dirty="0"/>
              <a:t>j</a:t>
            </a:r>
            <a:r>
              <a:rPr lang="ru-RU" sz="2400" dirty="0"/>
              <a:t> — сводный параметрический индекс по потребительским параметрам; </a:t>
            </a:r>
            <a:r>
              <a:rPr lang="ru-RU" sz="2400" dirty="0" err="1"/>
              <a:t>Ипс</a:t>
            </a:r>
            <a:r>
              <a:rPr lang="en-US" sz="2400" dirty="0"/>
              <a:t>k</a:t>
            </a:r>
            <a:r>
              <a:rPr lang="ru-RU" sz="2400" dirty="0"/>
              <a:t> — сводный параметрический индекс по экономическим параметрам.</a:t>
            </a:r>
          </a:p>
        </p:txBody>
      </p:sp>
      <p:sp>
        <p:nvSpPr>
          <p:cNvPr id="6" name="Заголовок 1"/>
          <p:cNvSpPr>
            <a:spLocks noGrp="1"/>
          </p:cNvSpPr>
          <p:nvPr>
            <p:ph type="title"/>
          </p:nvPr>
        </p:nvSpPr>
        <p:spPr>
          <a:xfrm>
            <a:off x="0" y="0"/>
            <a:ext cx="8460432" cy="476672"/>
          </a:xfrm>
        </p:spPr>
        <p:txBody>
          <a:bodyPr>
            <a:normAutofit fontScale="90000"/>
          </a:bodyPr>
          <a:lstStyle/>
          <a:p>
            <a:pPr algn="ctr"/>
            <a:r>
              <a:rPr lang="ru-RU" b="1" baseline="-25000" dirty="0">
                <a:solidFill>
                  <a:srgbClr val="000000"/>
                </a:solidFill>
              </a:rPr>
              <a:t>Оценка конкурентоспособности товара</a:t>
            </a:r>
            <a:endParaRPr lang="ru-RU" dirty="0"/>
          </a:p>
        </p:txBody>
      </p:sp>
    </p:spTree>
    <p:extLst>
      <p:ext uri="{BB962C8B-B14F-4D97-AF65-F5344CB8AC3E}">
        <p14:creationId xmlns:p14="http://schemas.microsoft.com/office/powerpoint/2010/main" val="621144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7620000" cy="764704"/>
          </a:xfrm>
        </p:spPr>
        <p:txBody>
          <a:bodyPr>
            <a:normAutofit fontScale="90000"/>
          </a:bodyPr>
          <a:lstStyle/>
          <a:p>
            <a:r>
              <a:rPr lang="ru-RU" dirty="0"/>
              <a:t>Планирование цены</a:t>
            </a:r>
          </a:p>
        </p:txBody>
      </p:sp>
      <p:sp>
        <p:nvSpPr>
          <p:cNvPr id="3" name="Объект 2"/>
          <p:cNvSpPr>
            <a:spLocks noGrp="1"/>
          </p:cNvSpPr>
          <p:nvPr>
            <p:ph idx="1"/>
          </p:nvPr>
        </p:nvSpPr>
        <p:spPr>
          <a:xfrm>
            <a:off x="0" y="836712"/>
            <a:ext cx="8460432" cy="6021288"/>
          </a:xfrm>
        </p:spPr>
        <p:txBody>
          <a:bodyPr>
            <a:normAutofit/>
          </a:bodyPr>
          <a:lstStyle/>
          <a:p>
            <a:pPr marL="114300" indent="0">
              <a:buNone/>
            </a:pPr>
            <a:r>
              <a:rPr lang="ru-RU" dirty="0"/>
              <a:t>	</a:t>
            </a:r>
            <a:r>
              <a:rPr lang="en-US" dirty="0"/>
              <a:t>IX </a:t>
            </a:r>
            <a:r>
              <a:rPr lang="ru-RU" dirty="0"/>
              <a:t>Цена является важнейшим фактором, определяющим объем продаж и выручку от реализации продукции. </a:t>
            </a:r>
          </a:p>
          <a:p>
            <a:pPr marL="114300" indent="0">
              <a:buNone/>
            </a:pPr>
            <a:r>
              <a:rPr lang="ru-RU" dirty="0"/>
              <a:t>	При установлении цен предприятие должно стремиться к такому их уровню, который бы обеспечивал максимальный объем дохода при оптимальном объеме выпуска продукции и достигнутом уровне издержек производства.</a:t>
            </a:r>
          </a:p>
          <a:p>
            <a:pPr marL="114300" indent="0">
              <a:buNone/>
            </a:pPr>
            <a:r>
              <a:rPr lang="ru-RU" dirty="0"/>
              <a:t>	</a:t>
            </a:r>
          </a:p>
        </p:txBody>
      </p:sp>
    </p:spTree>
    <p:extLst>
      <p:ext uri="{BB962C8B-B14F-4D97-AF65-F5344CB8AC3E}">
        <p14:creationId xmlns:p14="http://schemas.microsoft.com/office/powerpoint/2010/main" val="22068021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692696"/>
          </a:xfrm>
        </p:spPr>
        <p:txBody>
          <a:bodyPr>
            <a:normAutofit fontScale="90000"/>
          </a:bodyPr>
          <a:lstStyle/>
          <a:p>
            <a:r>
              <a:rPr lang="ru-RU" dirty="0"/>
              <a:t>Планирование цены</a:t>
            </a:r>
          </a:p>
        </p:txBody>
      </p:sp>
      <p:sp>
        <p:nvSpPr>
          <p:cNvPr id="3" name="Объект 2"/>
          <p:cNvSpPr>
            <a:spLocks noGrp="1"/>
          </p:cNvSpPr>
          <p:nvPr>
            <p:ph idx="1"/>
          </p:nvPr>
        </p:nvSpPr>
        <p:spPr>
          <a:xfrm>
            <a:off x="539552" y="812676"/>
            <a:ext cx="7620000" cy="1320180"/>
          </a:xfrm>
        </p:spPr>
        <p:txBody>
          <a:bodyPr/>
          <a:lstStyle/>
          <a:p>
            <a:r>
              <a:rPr lang="ru-RU" dirty="0"/>
              <a:t>Процесс ценообразования при планировании продаж включает ряд последовательно выполняемых процедур (рис. 8.10). Рассмотрим их содержание.</a:t>
            </a:r>
          </a:p>
          <a:p>
            <a:endParaRPr lang="ru-RU" dirty="0"/>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55909" t="52111" r="15000" b="15524"/>
          <a:stretch/>
        </p:blipFill>
        <p:spPr>
          <a:xfrm>
            <a:off x="611560" y="2182020"/>
            <a:ext cx="7333546" cy="4392488"/>
          </a:xfrm>
          <a:prstGeom prst="rect">
            <a:avLst/>
          </a:prstGeom>
        </p:spPr>
      </p:pic>
    </p:spTree>
    <p:extLst>
      <p:ext uri="{BB962C8B-B14F-4D97-AF65-F5344CB8AC3E}">
        <p14:creationId xmlns:p14="http://schemas.microsoft.com/office/powerpoint/2010/main" val="2452461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5661248"/>
          </a:xfrm>
        </p:spPr>
        <p:txBody>
          <a:bodyPr>
            <a:normAutofit/>
          </a:bodyPr>
          <a:lstStyle/>
          <a:p>
            <a:pPr marL="114300" indent="0">
              <a:buNone/>
            </a:pPr>
            <a:r>
              <a:rPr lang="ru-RU" dirty="0"/>
              <a:t>Этапы планирования цены:	</a:t>
            </a:r>
          </a:p>
          <a:p>
            <a:pPr marL="114300" indent="0">
              <a:buNone/>
            </a:pPr>
            <a:r>
              <a:rPr lang="ru-RU" dirty="0"/>
              <a:t>1 Выявление </a:t>
            </a:r>
            <a:r>
              <a:rPr lang="ru-RU" dirty="0" err="1"/>
              <a:t>ценообразующих</a:t>
            </a:r>
            <a:r>
              <a:rPr lang="ru-RU" dirty="0"/>
              <a:t> факторов;</a:t>
            </a:r>
          </a:p>
          <a:p>
            <a:pPr marL="114300" indent="0">
              <a:buNone/>
            </a:pPr>
            <a:r>
              <a:rPr lang="ru-RU" dirty="0"/>
              <a:t>2 постановка целей:</a:t>
            </a:r>
          </a:p>
          <a:p>
            <a:pPr lvl="1"/>
            <a:r>
              <a:rPr lang="ru-RU" dirty="0"/>
              <a:t>	максимизация прибыли;</a:t>
            </a:r>
          </a:p>
          <a:p>
            <a:pPr lvl="1"/>
            <a:r>
              <a:rPr lang="ru-RU" dirty="0"/>
              <a:t>выживание;</a:t>
            </a:r>
          </a:p>
          <a:p>
            <a:pPr lvl="1"/>
            <a:r>
              <a:rPr lang="ru-RU" dirty="0"/>
              <a:t>лидерство на рынке;</a:t>
            </a:r>
          </a:p>
          <a:p>
            <a:pPr lvl="1"/>
            <a:r>
              <a:rPr lang="ru-RU" dirty="0"/>
              <a:t>лидерство в качестве товара.</a:t>
            </a:r>
          </a:p>
          <a:p>
            <a:pPr marL="0" lvl="1" indent="0">
              <a:buNone/>
            </a:pPr>
            <a:r>
              <a:rPr lang="ru-RU" dirty="0"/>
              <a:t>3 выбор метода ценообразования;</a:t>
            </a:r>
          </a:p>
          <a:p>
            <a:pPr marL="0" lvl="1" indent="0">
              <a:buNone/>
            </a:pPr>
            <a:r>
              <a:rPr lang="ru-RU" dirty="0"/>
              <a:t>4 разработка ценовой стратегии и определение цены.</a:t>
            </a:r>
          </a:p>
          <a:p>
            <a:pPr marL="114300" indent="0">
              <a:buNone/>
            </a:pPr>
            <a:endParaRPr lang="ru-RU" dirty="0"/>
          </a:p>
        </p:txBody>
      </p:sp>
      <p:sp>
        <p:nvSpPr>
          <p:cNvPr id="5" name="Заголовок 1"/>
          <p:cNvSpPr>
            <a:spLocks noGrp="1"/>
          </p:cNvSpPr>
          <p:nvPr>
            <p:ph type="title"/>
          </p:nvPr>
        </p:nvSpPr>
        <p:spPr>
          <a:xfrm>
            <a:off x="467544" y="0"/>
            <a:ext cx="7620000" cy="764704"/>
          </a:xfrm>
        </p:spPr>
        <p:txBody>
          <a:bodyPr>
            <a:normAutofit fontScale="90000"/>
          </a:bodyPr>
          <a:lstStyle/>
          <a:p>
            <a:r>
              <a:rPr lang="ru-RU" dirty="0"/>
              <a:t>Планирование цены</a:t>
            </a:r>
          </a:p>
        </p:txBody>
      </p:sp>
    </p:spTree>
    <p:extLst>
      <p:ext uri="{BB962C8B-B14F-4D97-AF65-F5344CB8AC3E}">
        <p14:creationId xmlns:p14="http://schemas.microsoft.com/office/powerpoint/2010/main" val="929461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8720"/>
            <a:ext cx="8229600" cy="1800200"/>
          </a:xfrm>
        </p:spPr>
        <p:txBody>
          <a:bodyPr>
            <a:noAutofit/>
          </a:bodyPr>
          <a:lstStyle/>
          <a:p>
            <a:pPr marL="114300" indent="0">
              <a:spcBef>
                <a:spcPts val="0"/>
              </a:spcBef>
              <a:buNone/>
            </a:pPr>
            <a:r>
              <a:rPr lang="ru-RU" sz="2100" dirty="0"/>
              <a:t>Средства прогнозирования объема продаж можно свести в две группы:</a:t>
            </a:r>
          </a:p>
          <a:p>
            <a:pPr marL="114300" indent="0">
              <a:spcBef>
                <a:spcPts val="0"/>
              </a:spcBef>
              <a:buNone/>
            </a:pPr>
            <a:r>
              <a:rPr lang="ru-RU" sz="2100" dirty="0"/>
              <a:t>а)</a:t>
            </a:r>
            <a:r>
              <a:rPr lang="en-US" sz="2100" dirty="0"/>
              <a:t> </a:t>
            </a:r>
            <a:r>
              <a:rPr lang="ru-RU" sz="2100" dirty="0"/>
              <a:t>основанные на экспертных оценках;</a:t>
            </a:r>
          </a:p>
          <a:p>
            <a:pPr marL="114300" indent="0">
              <a:spcBef>
                <a:spcPts val="0"/>
              </a:spcBef>
              <a:buNone/>
            </a:pPr>
            <a:r>
              <a:rPr lang="ru-RU" sz="2100" dirty="0"/>
              <a:t>Ожидаемый объем продаж изделия в плановом периоде (0п) можно определять по формуле</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7843" t="56829" r="64510" b="37344"/>
          <a:stretch/>
        </p:blipFill>
        <p:spPr>
          <a:xfrm>
            <a:off x="2771800" y="2564904"/>
            <a:ext cx="1988250" cy="815695"/>
          </a:xfrm>
          <a:prstGeom prst="rect">
            <a:avLst/>
          </a:prstGeom>
        </p:spPr>
      </p:pic>
      <p:pic>
        <p:nvPicPr>
          <p:cNvPr id="7" name="Рисунок 6" descr="DjVuReader"/>
          <p:cNvPicPr>
            <a:picLocks noChangeAspect="1"/>
          </p:cNvPicPr>
          <p:nvPr/>
        </p:nvPicPr>
        <p:blipFill rotWithShape="1">
          <a:blip r:embed="rId3">
            <a:extLst>
              <a:ext uri="{28A0092B-C50C-407E-A947-70E740481C1C}">
                <a14:useLocalDpi xmlns:a14="http://schemas.microsoft.com/office/drawing/2010/main" val="0"/>
              </a:ext>
            </a:extLst>
          </a:blip>
          <a:srcRect l="27647" t="73732" r="63333" b="20899"/>
          <a:stretch/>
        </p:blipFill>
        <p:spPr>
          <a:xfrm>
            <a:off x="2771800" y="5229200"/>
            <a:ext cx="2389512" cy="765620"/>
          </a:xfrm>
          <a:prstGeom prst="rect">
            <a:avLst/>
          </a:prstGeom>
        </p:spPr>
      </p:pic>
      <p:sp>
        <p:nvSpPr>
          <p:cNvPr id="9" name="Прямоугольник 8"/>
          <p:cNvSpPr/>
          <p:nvPr/>
        </p:nvSpPr>
        <p:spPr>
          <a:xfrm>
            <a:off x="0" y="3501008"/>
            <a:ext cx="8460432" cy="1815882"/>
          </a:xfrm>
          <a:prstGeom prst="rect">
            <a:avLst/>
          </a:prstGeom>
        </p:spPr>
        <p:txBody>
          <a:bodyPr wrap="square">
            <a:spAutoFit/>
          </a:bodyPr>
          <a:lstStyle/>
          <a:p>
            <a:r>
              <a:rPr lang="ru-RU" sz="2400" dirty="0"/>
              <a:t>	</a:t>
            </a:r>
            <a:r>
              <a:rPr lang="ru-RU" sz="2200" dirty="0"/>
              <a:t>где О, В, П — объемы продаж — соответственно оптимистический, вероятный, пессимистический.</a:t>
            </a:r>
          </a:p>
          <a:p>
            <a:r>
              <a:rPr lang="ru-RU" sz="2200" dirty="0"/>
              <a:t>Так как любой прогноз носит вероятностный характер, то рассчитывается доверительный интервал возможного объема продаж по формуле</a:t>
            </a:r>
          </a:p>
        </p:txBody>
      </p:sp>
      <p:sp>
        <p:nvSpPr>
          <p:cNvPr id="10" name="Прямоугольник 9"/>
          <p:cNvSpPr/>
          <p:nvPr/>
        </p:nvSpPr>
        <p:spPr>
          <a:xfrm>
            <a:off x="1115616" y="6026243"/>
            <a:ext cx="6424644" cy="430887"/>
          </a:xfrm>
          <a:prstGeom prst="rect">
            <a:avLst/>
          </a:prstGeom>
        </p:spPr>
        <p:txBody>
          <a:bodyPr wrap="none">
            <a:spAutoFit/>
          </a:bodyPr>
          <a:lstStyle/>
          <a:p>
            <a:r>
              <a:rPr lang="ru-RU" sz="2200" dirty="0"/>
              <a:t>где 	   - стандартное отклонение оценок продаж.</a:t>
            </a:r>
          </a:p>
        </p:txBody>
      </p:sp>
      <p:pic>
        <p:nvPicPr>
          <p:cNvPr id="2" name="Рисунок 1"/>
          <p:cNvPicPr>
            <a:picLocks noChangeAspect="1"/>
          </p:cNvPicPr>
          <p:nvPr/>
        </p:nvPicPr>
        <p:blipFill rotWithShape="1">
          <a:blip r:embed="rId4"/>
          <a:srcRect l="9423" t="57525" r="85961" b="32898"/>
          <a:stretch/>
        </p:blipFill>
        <p:spPr>
          <a:xfrm>
            <a:off x="1763688" y="5949280"/>
            <a:ext cx="422031" cy="492370"/>
          </a:xfrm>
          <a:prstGeom prst="rect">
            <a:avLst/>
          </a:prstGeom>
        </p:spPr>
      </p:pic>
      <p:sp>
        <p:nvSpPr>
          <p:cNvPr id="8"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3968262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rmAutofit lnSpcReduction="10000"/>
          </a:bodyPr>
          <a:lstStyle/>
          <a:p>
            <a:pPr marL="114300" indent="0">
              <a:buNone/>
            </a:pPr>
            <a:r>
              <a:rPr lang="ru-RU" sz="2400" dirty="0"/>
              <a:t>	б) экономико-статистические методы.</a:t>
            </a:r>
          </a:p>
          <a:p>
            <a:pPr marL="114300" indent="0">
              <a:buNone/>
            </a:pPr>
            <a:r>
              <a:rPr lang="ru-RU" sz="2400" dirty="0"/>
              <a:t>1) Метод регрессионного и корреляционного анализа — это способ нахождения объема продаж конкретного изделия, основанный на выявлении и установлении зависимости искомого показателя от других факторов. 	</a:t>
            </a:r>
          </a:p>
          <a:p>
            <a:pPr marL="114300" indent="0">
              <a:buNone/>
            </a:pPr>
            <a:r>
              <a:rPr lang="ru-RU" sz="2400" dirty="0"/>
              <a:t>2) расчет скользящей средней величины продаж, которая рассчитывается путем деления фактического объема продаж на продолжительность анализируемого периода.</a:t>
            </a:r>
          </a:p>
          <a:p>
            <a:pPr marL="114300" indent="0">
              <a:buNone/>
            </a:pPr>
            <a:r>
              <a:rPr lang="ru-RU" sz="2400" dirty="0"/>
              <a:t>3) Метод взвешенной скользящей средней (экспоненциального сглаживания) отличается от 2) тем, что при расчете средней величины продаж за ретроспективный период в модель вводятся весовые коэффициенты, отражающие меру влияния различных факторов.</a:t>
            </a:r>
          </a:p>
          <a:p>
            <a:pPr marL="114300" indent="0">
              <a:buNone/>
            </a:pPr>
            <a:r>
              <a:rPr lang="ru-RU" sz="2400" dirty="0"/>
              <a:t>4) Метод «следящего сигнала» учитывает ошибку прогноза и рассчитывается путем деления абсолютной суммы отклонений (без учета знака) на среднее отклонение. </a:t>
            </a:r>
          </a:p>
          <a:p>
            <a:pPr marL="114300" indent="0">
              <a:buNone/>
            </a:pPr>
            <a:endParaRPr lang="ru-RU" sz="2400" dirty="0"/>
          </a:p>
        </p:txBody>
      </p:sp>
      <p:sp>
        <p:nvSpPr>
          <p:cNvPr id="4"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10102157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56" y="908720"/>
            <a:ext cx="8460432" cy="6858000"/>
          </a:xfrm>
        </p:spPr>
        <p:txBody>
          <a:bodyPr>
            <a:normAutofit/>
          </a:bodyPr>
          <a:lstStyle/>
          <a:p>
            <a:pPr marL="114300" indent="0">
              <a:buNone/>
            </a:pPr>
            <a:r>
              <a:rPr lang="en-US" dirty="0"/>
              <a:t>	</a:t>
            </a:r>
            <a:r>
              <a:rPr lang="ru-RU" dirty="0"/>
              <a:t> Методы прогнозирования продаж для различных потребителей:</a:t>
            </a:r>
          </a:p>
          <a:p>
            <a:pPr marL="114300" indent="0">
              <a:buNone/>
            </a:pPr>
            <a:r>
              <a:rPr lang="ru-RU" dirty="0"/>
              <a:t>	1  предприятия-потребители. Для предприятий-потребителей расчеты носят более вероятностный характер, поскольку по своей сути являются прогнозами, построенными на других прогнозах;</a:t>
            </a:r>
          </a:p>
          <a:p>
            <a:pPr marL="114300" indent="0">
              <a:buNone/>
            </a:pPr>
            <a:r>
              <a:rPr lang="ru-RU" dirty="0"/>
              <a:t>	В зависимости от типа потребителя выделяются два подхода к прогнозированию объемов продаж.</a:t>
            </a:r>
          </a:p>
          <a:p>
            <a:pPr marL="114300" indent="0">
              <a:buNone/>
            </a:pPr>
            <a:r>
              <a:rPr lang="ru-RU" dirty="0"/>
              <a:t>	1) на основе прогнозов развития отраслей— потребителей продукции предприятий;</a:t>
            </a:r>
          </a:p>
          <a:p>
            <a:pPr marL="114300" indent="0">
              <a:buNone/>
            </a:pPr>
            <a:r>
              <a:rPr lang="ru-RU" dirty="0"/>
              <a:t>	2) метод прямого счета, исходя из удельных норм их расхода у потребителей.</a:t>
            </a:r>
          </a:p>
          <a:p>
            <a:pPr marL="114300" indent="0">
              <a:buNone/>
            </a:pPr>
            <a:r>
              <a:rPr lang="ru-RU" dirty="0"/>
              <a:t>	2 конечные потребители - объем продаж рассчитывается на основе конечного использования их продукта.</a:t>
            </a:r>
          </a:p>
          <a:p>
            <a:pPr marL="114300" indent="0">
              <a:buNone/>
            </a:pPr>
            <a:endParaRPr lang="ru-RU" dirty="0"/>
          </a:p>
        </p:txBody>
      </p:sp>
      <p:sp>
        <p:nvSpPr>
          <p:cNvPr id="4"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1773532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8720"/>
            <a:ext cx="8460432" cy="1344518"/>
          </a:xfrm>
        </p:spPr>
        <p:txBody>
          <a:bodyPr>
            <a:normAutofit/>
          </a:bodyPr>
          <a:lstStyle/>
          <a:p>
            <a:pPr marL="114300" indent="0">
              <a:buNone/>
            </a:pPr>
            <a:r>
              <a:rPr lang="ru-RU" sz="2400" dirty="0"/>
              <a:t>Объемы продаж конечным потребителям рассчитываются по «доле рынка предприятия».</a:t>
            </a:r>
          </a:p>
          <a:p>
            <a:pPr marL="114300" indent="0">
              <a:buNone/>
            </a:pPr>
            <a:r>
              <a:rPr lang="ru-RU" sz="2400" dirty="0"/>
              <a:t>Объем продаж (Оп) может рассчитываться по формуле:</a:t>
            </a:r>
          </a:p>
          <a:p>
            <a:endParaRPr lang="ru-RU"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2353" t="57922" r="63922" b="33701"/>
          <a:stretch/>
        </p:blipFill>
        <p:spPr>
          <a:xfrm>
            <a:off x="2483768" y="2132856"/>
            <a:ext cx="3787557" cy="1244482"/>
          </a:xfrm>
          <a:prstGeom prst="rect">
            <a:avLst/>
          </a:prstGeom>
        </p:spPr>
      </p:pic>
      <p:sp>
        <p:nvSpPr>
          <p:cNvPr id="6" name="Прямоугольник 5"/>
          <p:cNvSpPr/>
          <p:nvPr/>
        </p:nvSpPr>
        <p:spPr>
          <a:xfrm>
            <a:off x="179512" y="3356992"/>
            <a:ext cx="8495412" cy="1569660"/>
          </a:xfrm>
          <a:prstGeom prst="rect">
            <a:avLst/>
          </a:prstGeom>
        </p:spPr>
        <p:txBody>
          <a:bodyPr wrap="square">
            <a:spAutoFit/>
          </a:bodyPr>
          <a:lstStyle/>
          <a:p>
            <a:r>
              <a:rPr lang="ru-RU" sz="2400" dirty="0"/>
              <a:t>где Ер — емкость целевого рынка в отчетном году (единиц); Ир — среднегодовой индекс роста емкости целевого рынка за прошедший период; Д — планируемая доля предприятия на целевом рынке в прогнозируемом периоде (процент).</a:t>
            </a:r>
          </a:p>
        </p:txBody>
      </p:sp>
      <p:sp>
        <p:nvSpPr>
          <p:cNvPr id="5" name="Заголовок 1"/>
          <p:cNvSpPr>
            <a:spLocks noGrp="1"/>
          </p:cNvSpPr>
          <p:nvPr>
            <p:ph type="title"/>
          </p:nvPr>
        </p:nvSpPr>
        <p:spPr>
          <a:xfrm>
            <a:off x="0" y="0"/>
            <a:ext cx="8460432" cy="764704"/>
          </a:xfrm>
        </p:spPr>
        <p:txBody>
          <a:bodyPr>
            <a:normAutofit fontScale="90000"/>
          </a:bodyPr>
          <a:lstStyle/>
          <a:p>
            <a:r>
              <a:rPr lang="ru-RU" dirty="0"/>
              <a:t>Прогнозирование величины продаж</a:t>
            </a:r>
          </a:p>
        </p:txBody>
      </p:sp>
    </p:spTree>
    <p:extLst>
      <p:ext uri="{BB962C8B-B14F-4D97-AF65-F5344CB8AC3E}">
        <p14:creationId xmlns:p14="http://schemas.microsoft.com/office/powerpoint/2010/main" val="4267228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98" y="0"/>
            <a:ext cx="8486829" cy="692696"/>
          </a:xfrm>
        </p:spPr>
        <p:txBody>
          <a:bodyPr>
            <a:normAutofit fontScale="90000"/>
          </a:bodyPr>
          <a:lstStyle/>
          <a:p>
            <a:pPr algn="ctr"/>
            <a:r>
              <a:rPr lang="ru-RU" b="1" baseline="-25000" dirty="0">
                <a:solidFill>
                  <a:srgbClr val="000000"/>
                </a:solidFill>
                <a:latin typeface="Times New Roman"/>
              </a:rPr>
              <a:t>Контрольные вопросы для самопроверки</a:t>
            </a:r>
            <a:endParaRPr lang="ru-RU" dirty="0"/>
          </a:p>
        </p:txBody>
      </p:sp>
      <p:sp>
        <p:nvSpPr>
          <p:cNvPr id="3" name="Объект 2"/>
          <p:cNvSpPr>
            <a:spLocks noGrp="1"/>
          </p:cNvSpPr>
          <p:nvPr>
            <p:ph idx="1"/>
          </p:nvPr>
        </p:nvSpPr>
        <p:spPr>
          <a:xfrm>
            <a:off x="0" y="980728"/>
            <a:ext cx="8460432" cy="5877272"/>
          </a:xfrm>
        </p:spPr>
        <p:txBody>
          <a:bodyPr>
            <a:normAutofit fontScale="92500" lnSpcReduction="10000"/>
          </a:bodyPr>
          <a:lstStyle/>
          <a:p>
            <a:pPr marL="114300" indent="0">
              <a:buNone/>
            </a:pPr>
            <a:r>
              <a:rPr lang="ru-RU" dirty="0"/>
              <a:t>1.	Назовите основные задачи планирования продаж.</a:t>
            </a:r>
          </a:p>
          <a:p>
            <a:pPr marL="114300" indent="0">
              <a:buNone/>
            </a:pPr>
            <a:r>
              <a:rPr lang="ru-RU" dirty="0"/>
              <a:t>2.	Назовите меры, позволяющие минимизировать риск при планировании продаж.</a:t>
            </a:r>
          </a:p>
          <a:p>
            <a:pPr marL="114300" indent="0">
              <a:buNone/>
            </a:pPr>
            <a:r>
              <a:rPr lang="ru-RU" dirty="0"/>
              <a:t>3.	Раскройте содержание основных этапов алгоритма планирования продаж.</a:t>
            </a:r>
          </a:p>
          <a:p>
            <a:pPr marL="114300" indent="0">
              <a:buNone/>
            </a:pPr>
            <a:r>
              <a:rPr lang="ru-RU" dirty="0"/>
              <a:t>4.	Укажите цели и задачи анализа продаж в предплановом периоде.</a:t>
            </a:r>
          </a:p>
          <a:p>
            <a:pPr marL="114300" indent="0">
              <a:buNone/>
            </a:pPr>
            <a:r>
              <a:rPr lang="ru-RU" dirty="0"/>
              <a:t>5.	Как производится сегментация рынка в процессе планирования продаж?</a:t>
            </a:r>
          </a:p>
          <a:p>
            <a:pPr marL="114300" indent="0">
              <a:buNone/>
            </a:pPr>
            <a:r>
              <a:rPr lang="ru-RU" dirty="0"/>
              <a:t>6.	Как определяется емкость рынка?</a:t>
            </a:r>
          </a:p>
          <a:p>
            <a:pPr marL="114300" indent="0">
              <a:buNone/>
            </a:pPr>
            <a:r>
              <a:rPr lang="ru-RU" dirty="0"/>
              <a:t>7.	Как осуществляется прогноз развития рынка?</a:t>
            </a:r>
          </a:p>
          <a:p>
            <a:pPr marL="114300" indent="0">
              <a:buNone/>
            </a:pPr>
            <a:r>
              <a:rPr lang="ru-RU" dirty="0"/>
              <a:t>8.	Раскройте суть методики планирования ассортимента продукции.</a:t>
            </a:r>
          </a:p>
          <a:p>
            <a:pPr marL="114300" indent="0">
              <a:buNone/>
            </a:pPr>
            <a:r>
              <a:rPr lang="ru-RU" dirty="0"/>
              <a:t>9.	Как планируется освоение новых изделий?</a:t>
            </a:r>
          </a:p>
          <a:p>
            <a:pPr marL="114300" indent="0">
              <a:buNone/>
            </a:pPr>
            <a:r>
              <a:rPr lang="ru-RU" dirty="0"/>
              <a:t>10.	Раскройте содержание методики планирования конкурентоспособности продукции.</a:t>
            </a:r>
          </a:p>
          <a:p>
            <a:pPr marL="114300" indent="0">
              <a:buNone/>
            </a:pPr>
            <a:r>
              <a:rPr lang="ru-RU" dirty="0"/>
              <a:t>11.	Как планируются цены?</a:t>
            </a:r>
          </a:p>
          <a:p>
            <a:pPr marL="114300" indent="0">
              <a:buNone/>
            </a:pPr>
            <a:r>
              <a:rPr lang="ru-RU" dirty="0"/>
              <a:t>12.	Раскройте содержание методики прогнозирования величины продаж предприятия.</a:t>
            </a:r>
          </a:p>
        </p:txBody>
      </p:sp>
    </p:spTree>
    <p:extLst>
      <p:ext uri="{BB962C8B-B14F-4D97-AF65-F5344CB8AC3E}">
        <p14:creationId xmlns:p14="http://schemas.microsoft.com/office/powerpoint/2010/main" val="532382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8e9f279fd6696ce7844235b4579444882fd5c"/>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4530</TotalTime>
  <Words>8894</Words>
  <Application>Microsoft Office PowerPoint</Application>
  <PresentationFormat>On-screen Show (4:3)</PresentationFormat>
  <Paragraphs>541</Paragraphs>
  <Slides>54</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Cambria</vt:lpstr>
      <vt:lpstr>Shonar Bangla</vt:lpstr>
      <vt:lpstr>Times New Roman</vt:lpstr>
      <vt:lpstr>Соседство</vt:lpstr>
      <vt:lpstr>  Планирование продаж </vt:lpstr>
      <vt:lpstr>Содержание</vt:lpstr>
      <vt:lpstr>Цели и задачи планирования продаж</vt:lpstr>
      <vt:lpstr>Цели и задачи планирования продаж</vt:lpstr>
      <vt:lpstr>Цели и задачи планирования продаж</vt:lpstr>
      <vt:lpstr>Цели и задачи планирования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Обоснование плановых решений по объему продаж</vt:lpstr>
      <vt:lpstr>Сегментация рынка</vt:lpstr>
      <vt:lpstr>Сегментация рынка</vt:lpstr>
      <vt:lpstr>Сегментация рынка</vt:lpstr>
      <vt:lpstr>Выбор целевого рынка</vt:lpstr>
      <vt:lpstr>Выбор целевого рынка</vt:lpstr>
      <vt:lpstr>Выбор целевого рынка</vt:lpstr>
      <vt:lpstr>Определение емкости рынка</vt:lpstr>
      <vt:lpstr>Определение емкости рынка</vt:lpstr>
      <vt:lpstr>Определение емкости рынка</vt:lpstr>
      <vt:lpstr>Прогноз развития рынка</vt:lpstr>
      <vt:lpstr>Прогноз развития рынка</vt:lpstr>
      <vt:lpstr>Прогноз развития рынка</vt:lpstr>
      <vt:lpstr>Прогноз развития рынка</vt:lpstr>
      <vt:lpstr>Прогноз развития рынка</vt:lpstr>
      <vt:lpstr>Прогноз развития рынка</vt:lpstr>
      <vt:lpstr>Планирование ассортимента</vt:lpstr>
      <vt:lpstr>Планирование ассортимента</vt:lpstr>
      <vt:lpstr>Планирование ассортимента</vt:lpstr>
      <vt:lpstr>Планирование ассортимента</vt:lpstr>
      <vt:lpstr>Планирование ассортимента</vt:lpstr>
      <vt:lpstr>Планирование ассортимента</vt:lpstr>
      <vt:lpstr>Планирование ассортимента</vt:lpstr>
      <vt:lpstr>Планирование освоения новых изделий</vt:lpstr>
      <vt:lpstr>Планирование освоения новых изделий</vt:lpstr>
      <vt:lpstr>Планирование освоения новых изделий</vt:lpstr>
      <vt:lpstr>Планирование освоения новых изделий</vt:lpstr>
      <vt:lpstr>Оценка конкурентоспособности товара</vt:lpstr>
      <vt:lpstr>Оценка конкурентоспособности товара</vt:lpstr>
      <vt:lpstr>Оценка конкурентоспособности товара</vt:lpstr>
      <vt:lpstr>Оценка конкурентоспособности товара</vt:lpstr>
      <vt:lpstr>Оценка конкурентоспособности товара</vt:lpstr>
      <vt:lpstr>Планирование цены</vt:lpstr>
      <vt:lpstr>Планирование цены</vt:lpstr>
      <vt:lpstr>Планирование цены</vt:lpstr>
      <vt:lpstr>Прогнозирование величины продаж</vt:lpstr>
      <vt:lpstr>Прогнозирование величины продаж</vt:lpstr>
      <vt:lpstr>Прогнозирование величины продаж</vt:lpstr>
      <vt:lpstr>Прогнозирование величины продаж</vt:lpstr>
      <vt:lpstr>Контрольные вопросы для самопроверки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 лава 8  Планирование продаж</dc:title>
  <dc:creator>Anya Heartless</dc:creator>
  <cp:lastModifiedBy>Недолужко Ольга</cp:lastModifiedBy>
  <cp:revision>79</cp:revision>
  <dcterms:created xsi:type="dcterms:W3CDTF">2016-09-26T16:20:36Z</dcterms:created>
  <dcterms:modified xsi:type="dcterms:W3CDTF">2020-01-24T04:49:32Z</dcterms:modified>
</cp:coreProperties>
</file>