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8" r:id="rId2"/>
    <p:sldId id="260" r:id="rId3"/>
    <p:sldId id="272" r:id="rId4"/>
    <p:sldId id="261" r:id="rId5"/>
    <p:sldId id="394" r:id="rId6"/>
    <p:sldId id="383" r:id="rId7"/>
    <p:sldId id="386" r:id="rId8"/>
    <p:sldId id="356" r:id="rId9"/>
    <p:sldId id="365" r:id="rId10"/>
    <p:sldId id="395" r:id="rId11"/>
    <p:sldId id="392" r:id="rId12"/>
    <p:sldId id="385" r:id="rId13"/>
    <p:sldId id="366" r:id="rId14"/>
    <p:sldId id="363" r:id="rId15"/>
    <p:sldId id="380" r:id="rId16"/>
    <p:sldId id="381" r:id="rId17"/>
    <p:sldId id="382" r:id="rId18"/>
    <p:sldId id="387" r:id="rId19"/>
    <p:sldId id="367" r:id="rId20"/>
    <p:sldId id="393" r:id="rId21"/>
    <p:sldId id="354" r:id="rId22"/>
    <p:sldId id="276" r:id="rId23"/>
    <p:sldId id="277" r:id="rId24"/>
    <p:sldId id="368" r:id="rId25"/>
    <p:sldId id="396" r:id="rId26"/>
    <p:sldId id="369" r:id="rId27"/>
    <p:sldId id="397" r:id="rId28"/>
    <p:sldId id="370" r:id="rId29"/>
    <p:sldId id="398" r:id="rId30"/>
    <p:sldId id="401" r:id="rId31"/>
    <p:sldId id="372" r:id="rId32"/>
    <p:sldId id="373" r:id="rId33"/>
    <p:sldId id="374" r:id="rId34"/>
    <p:sldId id="375" r:id="rId35"/>
    <p:sldId id="376" r:id="rId36"/>
    <p:sldId id="400" r:id="rId37"/>
    <p:sldId id="377" r:id="rId38"/>
    <p:sldId id="378" r:id="rId39"/>
    <p:sldId id="388" r:id="rId40"/>
    <p:sldId id="389" r:id="rId41"/>
    <p:sldId id="379" r:id="rId42"/>
    <p:sldId id="402" r:id="rId43"/>
    <p:sldId id="390" r:id="rId44"/>
    <p:sldId id="391" r:id="rId45"/>
    <p:sldId id="364" r:id="rId46"/>
  </p:sldIdLst>
  <p:sldSz cx="9144000" cy="6858000" type="screen4x3"/>
  <p:notesSz cx="6858000" cy="9144000"/>
  <p:custDataLst>
    <p:tags r:id="rId4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F2BEC"/>
    <a:srgbClr val="1120AA"/>
    <a:srgbClr val="CCECFF"/>
    <a:srgbClr val="CCFFCC"/>
    <a:srgbClr val="99FFCC"/>
    <a:srgbClr val="FFFF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73981" autoAdjust="0"/>
  </p:normalViewPr>
  <p:slideViewPr>
    <p:cSldViewPr snapToObjects="1">
      <p:cViewPr varScale="1">
        <p:scale>
          <a:sx n="47" d="100"/>
          <a:sy n="47" d="100"/>
        </p:scale>
        <p:origin x="1502" y="58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B1699C46-F096-435D-933A-578B69F01F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893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CBE225D6-1969-48CF-B2EF-CC037B1BC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29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Заработная плата как экономическая категория есть элемент дохода наемного работника, форма экономической реализации права собственности на принадлежащий ему ресурс – труд. Для работодателя, покупающего труд для его использования в качестве одного из факторов производства, оплата труда наемных работников является одним из элементов издержек производства.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7B224D-ABFE-4346-B78B-0E76892C4A10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93592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конференции Международной Организации Труда (Женева, 1949г.) было принято, что термин «заработная плата» означает, независимо от названия и метода исчисления, всякое вознаграждение или всякий заработок, исчисляемые в деньгах и устанавливаемые соглашением или национальным законодательством, которые в силу письменного или устного договора о найме предприниматель уплачивает трудящемуся за труд, который либо выполнен, либо должен быть выполнен, или за услуги, которые либо оказаны, либо должны быть оказаны.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97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AB50C6-4B4D-462C-9DD5-452F1011F230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950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dirty="0"/>
              <a:t>1 снижение спроса на товары и услуги ведет к сокращению объемов выпуска, а, следовательно, к падению спроса на используемый труд и наоборот;</a:t>
            </a:r>
          </a:p>
          <a:p>
            <a:pPr marL="0" indent="0">
              <a:buFontTx/>
              <a:buNone/>
            </a:pPr>
            <a:r>
              <a:rPr lang="ru-RU" altLang="ru-RU" dirty="0"/>
              <a:t>2 дополнительное вовлечение работников оказывается целесообразным до той поры, пока величина предельного дохода не снизится до уровня предельных издержек;</a:t>
            </a:r>
          </a:p>
          <a:p>
            <a:pPr marL="0" indent="0">
              <a:buFontTx/>
              <a:buNone/>
            </a:pPr>
            <a:r>
              <a:rPr lang="ru-RU" altLang="ru-RU" dirty="0"/>
              <a:t>3 повышение цены ресурса (например, рост заработной платы под давлением профсоюзов), увеличивая издержки предпринимателя, ведет к снижению спроса на труд, а следовательно, к ухудшению условий найма;</a:t>
            </a:r>
          </a:p>
          <a:p>
            <a:pPr marL="0" indent="0">
              <a:buFontTx/>
              <a:buNone/>
            </a:pPr>
            <a:r>
              <a:rPr lang="ru-RU" altLang="ru-RU" dirty="0"/>
              <a:t>4 возможность замены ручного труда более производительной техникой;</a:t>
            </a:r>
          </a:p>
          <a:p>
            <a:pPr marL="0" indent="0">
              <a:buFontTx/>
              <a:buNone/>
            </a:pPr>
            <a:r>
              <a:rPr lang="ru-RU" altLang="ru-RU" dirty="0"/>
              <a:t>5 повышение цен ведет к росту воспроизводственного минимума в структуре ставки заработной платы и к росту заработной платы в целом.</a:t>
            </a: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15216F-125F-4499-8276-BB0BC34F42B0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08937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dirty="0"/>
              <a:t>1 установление минимума заработной платы, уровня гарантированных законодательством компенсационных выплат, меры по регулированию занятости и защите внутреннего рынка труда.</a:t>
            </a:r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FC7F8A-959C-4B2A-85BD-ACA9FC1C37BC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72555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ru-RU" altLang="ru-RU" sz="1200" dirty="0"/>
              <a:t>учитывается не только продолжительность и т. д., но и сложность, тяжесть и т. п.;</a:t>
            </a:r>
          </a:p>
          <a:p>
            <a:r>
              <a:rPr lang="ru-RU" sz="1200" baseline="0" dirty="0"/>
              <a:t>3 </a:t>
            </a:r>
            <a:r>
              <a:rPr lang="ru-RU" altLang="ru-RU" sz="1200" dirty="0"/>
              <a:t>внутриотраслевое, межотраслевое и районное регулирование заработной платы.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82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Если работник проработал неполный месяц, МРОТ должен определяться пропорционально времени, проработанному в данном месяце.</a:t>
            </a:r>
          </a:p>
          <a:p>
            <a:r>
              <a:rPr lang="ru-RU" altLang="ru-RU" dirty="0"/>
              <a:t>Доплаты и надбавки, премии и другие поощрительные выплаты, а также выплаты за работу в условиях, отклоняющихся от нормальных, за работу в особых климатических условиях и на территориях, подвергшихся радиоактивному загрязнению, иные компенсационные и социальные выплаты в МРОТ не включаются.</a:t>
            </a:r>
          </a:p>
          <a:p>
            <a:r>
              <a:rPr lang="ru-RU" altLang="ru-RU" dirty="0"/>
              <a:t>В ст. 133 Трудового кодекса предусмотрен важный критерий определения МРОТ: он не может быть ниже размера прожиточного минимума трудоспособного человека.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804F86-4AF8-46AD-9F6A-040A14C28DFB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10339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Размер реальной заработной платы в процентом отношении можно определить вычитанием процентного изменения в уровне цен из процентного изменения в номинальной заработной плате. Так, изменение номинальной заработной платы на 18% при росте цен на 10% дает прирост реальной заработной платы на 8%. Следует обратить внимание на то, что номинальная и реальная заработные платы не всегда изменяются в одном и том же направлении. Например, одновременно номинальная заработная плата может повыситься, а реальная понизиться, если цены на товары возрастают быстрее, чем номинальная заработная плата, что наблюдается в настоящее время.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6326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3) сверхурочные работы допускаются в исключительных случаях и с разрешения профкома организации. Работа в сверхурочное время оплачивается за первые 2 часа не менее чем в полуторном размере, а за последующие часы - не менее чем в двойном размере за каждый час сверхурочной работы. По желанию работника сверхурочная работа вместо повышенной оплаты может компенсироваться предоставлением дополнительного времени отдыха, но не менее времени, отработанного сверхурочно;</a:t>
            </a:r>
          </a:p>
          <a:p>
            <a:r>
              <a:rPr lang="ru-RU" dirty="0"/>
              <a:t>Оплата часов ночной работы (с 22 до 6 ч) - час ночной работы оплачивается в повышенном размере, предусмотренным локальным нормативным актом предприятия, но не ниже размеров, установленных законодательством;</a:t>
            </a:r>
          </a:p>
          <a:p>
            <a:r>
              <a:rPr lang="ru-RU" dirty="0"/>
              <a:t>4) работа в выходные и праздничные дни компенсируется работнику предоставлением другого дня отдыха или, по соглашению сторон, в денежной форме. Работа в выходные и праздничные дни оплачивается не менее чем в двойном размере;</a:t>
            </a:r>
          </a:p>
          <a:p>
            <a:r>
              <a:rPr lang="ru-RU" dirty="0"/>
              <a:t>5) </a:t>
            </a:r>
            <a:r>
              <a:rPr lang="ru-RU" dirty="0">
                <a:effectLst/>
              </a:rPr>
              <a:t>за работу в тяжелых, вредных, особо вредных условиях труда, в многосменном режиме;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8473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1)</a:t>
            </a:r>
            <a:r>
              <a:rPr lang="ru-RU" baseline="0" dirty="0"/>
              <a:t> п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раво на использование отпуска за первый год работы возникает у работника по истечении шести месяцев его непрерывной работы у данного работодателя. По соглашению сторон оплачиваемый отпуск работнику может быть предоставлен и до истечения шести месяцев.</a:t>
            </a:r>
          </a:p>
          <a:p>
            <a:r>
              <a:rPr lang="ru-RU" dirty="0"/>
              <a:t>2)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повременной оплате труда заработная плата работникам в возрасте до восемнадцати лет выплачивается с учетом сокращенной продолжительности работы. Работодатель может за счет собственных средств производить им доплаты до уровня оплаты труда работников соответствующих категорий при полной продолжительности ежедневной работы.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3) работающим женщинам, имеющим детей в возрасте до полутора лет, предоставляются помимо перерыва для отдыха и питания дополнительные перерывы для кормления ребенка (детей) не реже чем через каждые три часа продолжительностью не менее 30 минут каждый. При наличии у работающей женщины двух и более детей в возрасте до полутора лет продолжительность перерыва для кормления устанавливается не менее одного часа.</a:t>
            </a:r>
          </a:p>
          <a:p>
            <a:r>
              <a:rPr lang="ru-RU" dirty="0"/>
              <a:t>5)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оплачивается в размере не менее двух третей </a:t>
            </a:r>
            <a:r>
              <a:rPr lang="ru-RU" dirty="0">
                <a:effectLst/>
              </a:rPr>
              <a:t>средней заработной платы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работника;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7)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выплачивается выходное пособие в размере среднего месячного заработка, а также за ним сохраняется </a:t>
            </a:r>
            <a:r>
              <a:rPr lang="ru-RU" dirty="0">
                <a:effectLst/>
              </a:rPr>
              <a:t>средний месячный заработок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на период трудоустройства, но не свыше двух месяцев со дня увольнения (с зачетом выходного пособия).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6291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Формы и системы заработной платы — это механизм установления размера заработка в зависимости от количественного результата и качества труда (его сложности, интенсивности, условий).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D742E8-A2A6-432B-BE8E-F85FF32479D3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54097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сдельной оплате труда заработная плата работнику (или их группе) начисляется за каждую единицу изготовленной продукции (изделий) или выполненной работы (выраженной в производственных операциях, штуках, килограммах, кубических метрах и т.д.). В основе сдельной формы оплаты труда лежит возможность количественного измерения производительности труда как отношения объема продукции в натуральном выражении к затратам рабочего времени.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6365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При данной системе заработок работника увеличивается прямо пропорционально объему выполненной работы, а выработка рабочего и его зарплата (находящаяся в прямой зависимости от количества выработанной продукции и установленной сдельной расценки на определенную единицу продукции и работ) не ограничиваются.</a:t>
            </a:r>
            <a:endParaRPr lang="en-US" altLang="ru-RU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Создавая значительную личную материальную заинтересованность рабочего в повышении индивидуальной выработки, прямая сдельная система оплаты труда в то же время слабо материально заинтересовывает его в достижении высоких общих показателей работы бригады, участка, цеха, а также в повышении качественных показателей работы, экономном расходовании материальных ценностей. Поэтому она чаще применяется в сочетании с премированием рабочих за выполнение и перевыполнение как общих, так и конкретных количественных и качественных показателей.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46EBE9-352C-4869-819E-2A29E881B89B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76393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Премия может выплачиваться всему коллективу звена, бригады, а также работающим индивидуально.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AE9751-40A1-4EF8-9A6B-842515947A7C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76965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на­пример, за сокращение нормативного времени и выполнение задания к установленному сроку или досрочно за каждый процент сокращения нормативного времени выплачивается определенный процент сдельного заработка;</a:t>
            </a:r>
          </a:p>
          <a:p>
            <a:r>
              <a:rPr lang="ru-RU" altLang="ru-RU" dirty="0"/>
              <a:t>2 для улучшения качества выполняемых работ размеры премий дифференцируются в зависимости от оценки уровня качества.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7F6822-B38F-40D9-90F6-80295CB4EA71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48440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089B15-EC46-4977-9F1A-DB642880A087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71801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 основным требованиям при использовании сдельно-прогрессивной системы также следует отнести правильное установление исходной базы, разработку эффективных шкал повышения расценок, точный учет выработки продукции.</a:t>
            </a:r>
          </a:p>
          <a:p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Применение данной системы оплаты труда на практике оправдано лишь на «узких» участках производства, а также там, где нужно стимулировать ускоренный выпуск продукции.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F9E448-9045-4A64-86C5-2E5A2933BC42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32942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Как правило, применяется для оплаты вспомогательных рабочих, наладчиков и настройщиков в машиностроении, помощников мастеров в текстильной промышленности и других работников, занятых обслуживанием основных технологических процессов.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Заработная плата этой категории работников устанавливается в зависимости от результатов труда, обслуживаемых ими основных рабочих, бригад, участков. По этой системе может оплачиваться труд наладчиков станков, рабочих, занятых на внутризаводском транспорте и обслуживании оборудования. Косвенно-сдельная оплата целесообразна при условии, когда производительность и качество труда вспомогательных рабочих способствует росту производительности труда основных. Определение заработной платы вспомогательных рабочих производится по сдельным расценкам по каждому объекту обслуживания на единицу работы, выполняемой основными рабочими.</a:t>
            </a:r>
            <a:endParaRPr lang="ru-RU" sz="12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4742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A94DBD-8EF4-4E26-9263-5F7B8D3A652A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6767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Аккордные задания устанавливаются для бригад, звеньев и отдельных рабочих или на весь объем работ в целом по объекту, этапу или виду работ. Нормативное время, полагающееся на выполнение аккордного задания, а также сумма заработной платы определяются на основе калькуляций затрат труда и заработной платы, составленных по укрупненным нормам и расценкам. </a:t>
            </a:r>
          </a:p>
          <a:p>
            <a:r>
              <a:rPr lang="ru-RU" altLang="ru-RU" dirty="0"/>
              <a:t>Аккордная оплата является одной из основных в строительстве. </a:t>
            </a: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2917A0-191B-4CD4-AA20-7F8F8A0918E1}" type="slidenum">
              <a:rPr lang="ru-RU" altLang="ru-RU" sz="1200" smtClean="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05860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Данная форма оплаты труда применяется к работам, слабо под­дающимся нормированию и учету, или когда перевод на сдельную оплату может привести к ухудшению качества работ. Повременно оплачивается труд работников, осуществляющих технический уход и обслуживание строительных машин и механизмов, находящихся на выполнении пусконаладочных работ и занимающихся комплексным апробированием смонтированных машин и оборудования, выполнением экспериментальных работ. </a:t>
            </a: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363518-9BB3-4080-A01D-0B87140589C5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9974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Повременная оплата труда применяется, если невозможно или трудно нормировать труд, при строго регламентированных, высокомеханизированных и автоматизированных производственных процессах, в производствах, требующих высокого качества и точности выполнения работ, и там, где нет надобности стимулировать интенсивность труда.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Главное преимущество для рабочего при повременной оплате труда состоит в том, что он имеет гарантированный ежемесячный заработок, не зависящий от возможного снижения уровня производства в данный период времени. Недостатком является то, что рабочий не имеет возможности повысить свой заработок путем увеличения личной доли участия в производственном процессе.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 точки зрения предприятия главный недостаток повременной оплаты в том, что она не стимулирует повышения выработки рабочих. При этом предприятие имеет относительную экономию на заработной плате при увеличении производства продукции.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8695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На предприятиях любой формы собственности должны быть утвержденные руководством предприятия штатные расписания, где указываются должности работающих и соответствующие этим должностям месячные оклады. Месячный оклад каждой категории работающих может быть дифференцирован в зависимости от уровня квалификации, ученого звания, степени и т.д. в соответствии с положением о профессии (должности). Руководители, специалисты и служащие за результаты финансово-хозяйственной деятельности могут премироваться из прибыли предприятия по утвержденным предприятием положениям.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1B9890-C221-4438-8DF9-83618EFDB18C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08502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За основу оценки квалификационного уровня работника принимаются его образование,  квалификация, инициативность, умение творчески работать и др. С течением времени квалификационные уровни отдельных работников могут меняться.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Бестарифная система оплаты труда ставит заработок работника в полную зависимость от конечных результатов работы коллектива, к которому относится работник. При этой системе не устанавливается твердого оклада или тарифной ставки. Применение такой системы целесообразно лишь в тех ситуациях, когда есть реальная возможность учесть результаты труда работника при общей заинтересованности и ответственности каждого коллектива.</a:t>
            </a:r>
            <a:endParaRPr lang="ru-RU" altLang="ru-RU" dirty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73A218-B809-4B26-A0D2-3BAC2C4A8229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434823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</a:t>
            </a:r>
            <a:r>
              <a:rPr lang="ru-RU" sz="1200" dirty="0"/>
              <a:t>Недостаток этого метода планирования ФОТ состоит в том, что в плановый фонд оплаты труда переносятся все нерациональные выплаты заработной платы, имевшие место в базисном периоде. Поэтому он не нацеливает трудовой коллектив фирмы и ее структурных подразделений на эффективное использование живого труда, так как в данном случае при большей численности работающих будет больше фонд оплаты труда. Данный метод может применяться на стадиях предплановой работы для укрупненного расчета ФОТ. Для детальных плановых расчетов в силу присущих ему недостатков он не годится, хотя широко применяется на практике.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78607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 может быть использован для расчета общего фонда заработной платы, исходя как из численности</a:t>
            </a:r>
            <a:r>
              <a:rPr lang="ru-RU" baseline="0" dirty="0"/>
              <a:t> работающих и их заработной платы в целом по предприятию, так и по категориям и отдельным группам работников. </a:t>
            </a:r>
            <a:r>
              <a:rPr lang="ru-RU" dirty="0"/>
              <a:t>По сравнению с 1 данный метод более точен, поскольку базируется на плановых показателях. Однако рассчитать среднюю зарплату в плановом периоде в условиях значительной инфляции — дело непростое и требует детального обоснования.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3 наиболее распространен в странах с развитой рыночной экономикой</a:t>
            </a:r>
            <a:r>
              <a:rPr lang="ru-RU" dirty="0"/>
              <a:t>.</a:t>
            </a:r>
            <a:r>
              <a:rPr lang="ru-RU" sz="1200" dirty="0"/>
              <a:t> Следует отметить, что данный метод оправдан при наличии следующих условий. Во-первых, нормативы должны быть достаточно стабильными в течение всего планового периода. Во-вторых, нормативы должны быть представительными, то есть одинаковыми для всех однотипных подразделений, иначе могут вызвать антагонизм у исполнителей</a:t>
            </a:r>
            <a:r>
              <a:rPr lang="ru-RU" dirty="0"/>
              <a:t>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60967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Недостаток этого метода планирования состоит в том, что в плановый ФОТ переносятся все нерациональные выплаты заработной платы, имевшие место в базисном периоде. Поэтому он не нацеливает трудовой коллектив-фирмы и ее структурных подразделений на эффективное использование живого труда, так как в данном случае при большей численности работающих будет больше ФОТ.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225D6-1969-48CF-B2EF-CC037B1BCC27}" type="slidenum">
              <a:rPr lang="ru-RU" altLang="ru-RU" smtClean="0"/>
              <a:pPr>
                <a:defRPr/>
              </a:pPr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9797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761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338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0356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4794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525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6097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2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3450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6555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90973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3577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1675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Оплата труда на предприятии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BE70A3-0725-4D45-BB24-31756BB8D382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Понятие и сущность заработной платы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Формы оплаты труда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/>
              <a:t>Системы оплаты труда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E741D-7CDF-4966-994A-81AD5593CF10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Заработная плата - это выраженная в денежной форме часть совокупного общественного продукта, которую предприятие выплачивает работникам в соответствии с количеством и качеством затраченного ими труда.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</a:t>
            </a:r>
            <a:r>
              <a:rPr lang="ru-RU" altLang="ru-RU" sz="1800"/>
              <a:t>	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0CA8FD-7642-4504-9287-9B2BF338419C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  <a:r>
              <a:rPr lang="ru-RU" altLang="ru-RU" sz="2800"/>
              <a:t>Заработная плата является формой вознаграждения за труд и важным стимулом работников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800"/>
              <a:t>	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88F6DB-6E07-43B2-91CD-600967ACC3D6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Функции заработной платы: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воспроизводственная, заключающаяся в обеспечении возможности воспроизводства рабочей силы;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стимулирующая (мотивационная), направленная на повышение заинтересованности в развитии производства;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социальная, способствующая реализации принципа социальной справедливости;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учетно-производственная, характеризующая меру участия живого труда в процессе образования цены продукта, его долю в совокупных издержках производства.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5F5460-465C-4991-A95A-B28C1463A0CF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 dirty="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</a:t>
            </a:r>
            <a:r>
              <a:rPr lang="ru-RU" altLang="ru-RU" sz="2400" dirty="0"/>
              <a:t>Общий уровень оплаты труда на предприятии может зависеть от следующих основных факторов: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Рыночные факторы: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1 спрос и предложение на рынке труда;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2 полезность ресурса для предпринимателя;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3 эластичность спроса на труд;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4 взаимозаменяемость ресурсов;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5 изменение цен на потребительские товары и услуги.	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AA598F-3281-4095-AE9B-565FB0B78CEE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 dirty="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</a:t>
            </a:r>
            <a:r>
              <a:rPr lang="ru-RU" altLang="ru-RU" sz="2400" dirty="0"/>
              <a:t>Нерыночные факторы: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1 методы государственного регулирования;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2 личный вклад работника в конечные результаты деятельности предприятия;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3 влияние профсоюзов.	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078ED9-7EAD-4302-B958-18B9EE6E7FC0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В основе организации оплаты труда лежат следующие </a:t>
            </a:r>
            <a:r>
              <a:rPr lang="ru-RU" altLang="ru-RU" sz="2400" i="1" dirty="0"/>
              <a:t>принципы: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1 оплата труда по его количеству и качеству;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2 опережающий рост производительности труда по сравнению с ростом средней заработной платы;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3 дифференциация уровня оплаты труда различных групп и категорий работающих;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4 максимальная самостоятельность предприятия в выборе форм и систем оплаты труда.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DE5D2C-D5CF-43EC-B2D5-BBF552656612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Фонд заработной платы – это общая сумма денежных выплат, стоимость натуральной оплаты за работу, выполненную рабочими и служащими по трудовому договору (контракту).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Фонд оплаты труда представляет собой источник средств, предназначенных для выплат заработной платы и отчислений от нее.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DD2DD3D-D70A-422D-B6AA-0F77EED6A6B8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Конституция РФ гарантирует каждому работнику вознаграждение за труд не ниже установленного законом минимального размера оплаты труда (ч.3ст.37).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Минимальный размер оплаты труда (МРОТ) —установленный законом уровень месячной оплаты труда, который должен быть выплачен каждому работнику, отработавшему полностью определенную на этот период норму рабочего времени и выполнившему свои трудовые обязанности (нормы труда).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61CB52-89D5-4865-81D0-D6F563A4D336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Средняя заработная плата за период времени Т: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СЗП = ФЗП </a:t>
            </a:r>
            <a:r>
              <a:rPr lang="en-US" altLang="ru-RU" sz="2400"/>
              <a:t>/</a:t>
            </a:r>
            <a:r>
              <a:rPr lang="ru-RU" altLang="ru-RU" sz="2400"/>
              <a:t> Т,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ФЗП – фонд заработной платы.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Фонд оплаты труда на предприятии: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ФОТ = СЗП х Ч,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Ч – численность работающих.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Фонд потребления: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1.ФОТ;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2. Доходы (дивиденды и проценты);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3. Денежные выплаты и поощрения.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3199E8-A480-411B-8FE7-15D954AA5B40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295400" y="1412875"/>
            <a:ext cx="6913563" cy="395288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marL="274638"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Состав фонда заработной платы рабочих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450850" y="2205038"/>
            <a:ext cx="3725863" cy="647700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Оплата по сдельным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расценкам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50850" y="3284538"/>
            <a:ext cx="3725863" cy="720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Премии сдельщикам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450850" y="4365625"/>
            <a:ext cx="3725863" cy="79216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Доплаты сдельщикам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(прогрессивные расценки и т.д.)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50850" y="5481638"/>
            <a:ext cx="3725863" cy="827087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Оплата простоев.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 Вознаграждения за выслугу лет 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4464050" y="2205038"/>
            <a:ext cx="3995738" cy="647700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Повременная оплата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по тарифным ставкам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4464050" y="3284538"/>
            <a:ext cx="3995738" cy="720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Премии повременщикам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4464050" y="4365625"/>
            <a:ext cx="3995738" cy="792163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Доплата за работу в 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сверхурочное время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4464050" y="5481638"/>
            <a:ext cx="3995738" cy="827087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Оплата отпусков.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/>
              <a:t>Надбавки и прочие выплаты</a:t>
            </a:r>
          </a:p>
        </p:txBody>
      </p:sp>
      <p:sp>
        <p:nvSpPr>
          <p:cNvPr id="20495" name="Line 18"/>
          <p:cNvSpPr>
            <a:spLocks noChangeShapeType="1"/>
          </p:cNvSpPr>
          <p:nvPr/>
        </p:nvSpPr>
        <p:spPr bwMode="auto">
          <a:xfrm>
            <a:off x="4176713" y="2528888"/>
            <a:ext cx="287337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496" name="Line 19"/>
          <p:cNvSpPr>
            <a:spLocks noChangeShapeType="1"/>
          </p:cNvSpPr>
          <p:nvPr/>
        </p:nvSpPr>
        <p:spPr bwMode="auto">
          <a:xfrm>
            <a:off x="4176713" y="3608388"/>
            <a:ext cx="287337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497" name="Line 20"/>
          <p:cNvSpPr>
            <a:spLocks noChangeShapeType="1"/>
          </p:cNvSpPr>
          <p:nvPr/>
        </p:nvSpPr>
        <p:spPr bwMode="auto">
          <a:xfrm>
            <a:off x="4176713" y="4760913"/>
            <a:ext cx="287337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498" name="Line 21"/>
          <p:cNvSpPr>
            <a:spLocks noChangeShapeType="1"/>
          </p:cNvSpPr>
          <p:nvPr/>
        </p:nvSpPr>
        <p:spPr bwMode="auto">
          <a:xfrm>
            <a:off x="4176713" y="5913438"/>
            <a:ext cx="287337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499" name="Line 26"/>
          <p:cNvSpPr>
            <a:spLocks noChangeShapeType="1"/>
          </p:cNvSpPr>
          <p:nvPr/>
        </p:nvSpPr>
        <p:spPr bwMode="auto">
          <a:xfrm>
            <a:off x="0" y="5300663"/>
            <a:ext cx="91440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0" name="Line 27"/>
          <p:cNvSpPr>
            <a:spLocks noChangeShapeType="1"/>
          </p:cNvSpPr>
          <p:nvPr/>
        </p:nvSpPr>
        <p:spPr bwMode="auto">
          <a:xfrm>
            <a:off x="2519363" y="1808163"/>
            <a:ext cx="0" cy="3968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1" name="Line 28"/>
          <p:cNvSpPr>
            <a:spLocks noChangeShapeType="1"/>
          </p:cNvSpPr>
          <p:nvPr/>
        </p:nvSpPr>
        <p:spPr bwMode="auto">
          <a:xfrm>
            <a:off x="2519363" y="2852738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2" name="Line 29"/>
          <p:cNvSpPr>
            <a:spLocks noChangeShapeType="1"/>
          </p:cNvSpPr>
          <p:nvPr/>
        </p:nvSpPr>
        <p:spPr bwMode="auto">
          <a:xfrm>
            <a:off x="2519363" y="4005263"/>
            <a:ext cx="0" cy="360362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3" name="Line 30"/>
          <p:cNvSpPr>
            <a:spLocks noChangeShapeType="1"/>
          </p:cNvSpPr>
          <p:nvPr/>
        </p:nvSpPr>
        <p:spPr bwMode="auto">
          <a:xfrm>
            <a:off x="2519363" y="5157788"/>
            <a:ext cx="0" cy="3238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4" name="Line 31"/>
          <p:cNvSpPr>
            <a:spLocks noChangeShapeType="1"/>
          </p:cNvSpPr>
          <p:nvPr/>
        </p:nvSpPr>
        <p:spPr bwMode="auto">
          <a:xfrm>
            <a:off x="6408738" y="1808163"/>
            <a:ext cx="0" cy="3968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5" name="Line 32"/>
          <p:cNvSpPr>
            <a:spLocks noChangeShapeType="1"/>
          </p:cNvSpPr>
          <p:nvPr/>
        </p:nvSpPr>
        <p:spPr bwMode="auto">
          <a:xfrm>
            <a:off x="6408738" y="2852738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6" name="Line 33"/>
          <p:cNvSpPr>
            <a:spLocks noChangeShapeType="1"/>
          </p:cNvSpPr>
          <p:nvPr/>
        </p:nvSpPr>
        <p:spPr bwMode="auto">
          <a:xfrm>
            <a:off x="6408738" y="4005263"/>
            <a:ext cx="0" cy="360362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0507" name="Line 34"/>
          <p:cNvSpPr>
            <a:spLocks noChangeShapeType="1"/>
          </p:cNvSpPr>
          <p:nvPr/>
        </p:nvSpPr>
        <p:spPr bwMode="auto">
          <a:xfrm>
            <a:off x="6408738" y="5157788"/>
            <a:ext cx="0" cy="3238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Понятие и сущность заработной платы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BEC373-16A0-46D3-97BA-B1CFA2A6629C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6906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29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352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575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14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719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2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8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800" i="1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800" i="1"/>
              <a:t>Номинальная заработная плата</a:t>
            </a:r>
            <a:r>
              <a:rPr lang="ru-RU" altLang="ru-RU" sz="2800" b="1"/>
              <a:t> </a:t>
            </a:r>
            <a:r>
              <a:rPr lang="ru-RU" altLang="ru-RU" sz="2800"/>
              <a:t>– это начисленная и полученная работником заработная плата за определенный период.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8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800"/>
              <a:t>Реальная заработная плата – это количество товаров и услуг, которые можно приобрести за номинальную заработную плату.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заработной платы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DFD88C2-1FF8-4F9C-844B-82ACF40CBF11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В соответствии с Трудовым кодексом РФ заработная плата работнику может выплачиваться в 2 формах: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денежной;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натуральной (но не более 20% от денежной формы).	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заработной платы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AF45819-B4AB-490C-AC5B-00B485F3F673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63341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800"/>
              <a:t>Виды заработной платы: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8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800"/>
              <a:t> основная;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800"/>
              <a:t>дополнительная.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заработной платы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013133-D6FE-48A0-9142-4401A56E81FA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8001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50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573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96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019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1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735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30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 dirty="0"/>
              <a:t>     Основная заработная плата</a:t>
            </a:r>
            <a:r>
              <a:rPr lang="ru-RU" altLang="ru-RU" sz="2400" dirty="0"/>
              <a:t> – это плата за фактически отработанное время или выпущенную продукцию.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 Состав основной заработной платы: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1) з/п, начисленная по сдельным расценкам, тарифным ставкам и должностным окладам;      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2) премии;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3) оплата сверхурочных часов и ночного времени;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	    4) оплата работы в выходные и праздничные дни;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5) компенсация вредных и тяжелых условий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6) районный коэффициент и ДВ надбавка.	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333399"/>
                </a:solidFill>
              </a:rPr>
              <a:t>Формы и системы</a:t>
            </a:r>
            <a:r>
              <a:rPr lang="ru-RU" altLang="ru-RU" sz="2800">
                <a:solidFill>
                  <a:srgbClr val="333399"/>
                </a:solidFill>
              </a:rPr>
              <a:t> заработной платы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563C385-E1DE-4853-BF84-94E1B722938A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23850" y="1268413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50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573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96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019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1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735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30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i="1" dirty="0"/>
              <a:t>     Дополнительная</a:t>
            </a:r>
            <a:r>
              <a:rPr lang="ru-RU" altLang="ru-RU" sz="2400" dirty="0"/>
              <a:t> заработная плата – это плата, начисляемая не за фактически отработанное время, а в соответствии с действующим законодательством, в том числе оплата: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1) отпусков;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2) льготных часов подростков;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3) перерывов на работе для кормящих матерей;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4) времени, связанного с выполнением государственных и общественных обязанностей;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5) оплата простоев не по вине работника;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6) выслуги лет;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7) пособия по увольнению;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8) иные выплаты за неотработанное время, предусмотренные действующим законодательством.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	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333399"/>
                </a:solidFill>
              </a:rPr>
              <a:t>Формы и системы</a:t>
            </a:r>
            <a:r>
              <a:rPr lang="ru-RU" altLang="ru-RU" sz="2800">
                <a:solidFill>
                  <a:srgbClr val="333399"/>
                </a:solidFill>
              </a:rPr>
              <a:t> </a:t>
            </a:r>
            <a:r>
              <a:rPr lang="ru-RU" altLang="ru-RU" sz="2400">
                <a:solidFill>
                  <a:srgbClr val="333399"/>
                </a:solidFill>
              </a:rPr>
              <a:t>оплаты труда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C33EB4C-4A5D-4139-A998-5B89705A365F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6223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50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573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96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019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91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163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735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307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Форма оплаты труда – </a:t>
            </a:r>
            <a:r>
              <a:rPr lang="ru-RU" altLang="ru-RU" sz="2400"/>
              <a:t>тот или иной класс систем оплаты, сгруппированных по признаку основного показателя учета результатов труда при оценке выполненной работником работы с целью его оплаты.</a:t>
            </a:r>
            <a:r>
              <a:rPr lang="ru-RU" altLang="ru-RU" sz="2400" i="1"/>
              <a:t>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 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Система оплаты труда </a:t>
            </a:r>
            <a:r>
              <a:rPr lang="ru-RU" altLang="ru-RU" sz="2400"/>
              <a:t>– это определенная взаимозависимость между показателями, характеризующими меру (норму) труда и меру его оплаты в пределах и сверх норм труда, гарантирующая работникам получение заработной платы в соответствии с фактически достигнутыми результатами труда и ценой его рабочей силы.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A2149F-0FBD-40E5-A584-FA0978B65E01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66700" indent="4524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800"/>
              <a:t>На большинстве предприятий используются 2 формы оплаты труда: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8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800"/>
              <a:t>сдельная;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800"/>
              <a:t>повременная.	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323850" y="6572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F31F87-0B2F-4DCF-97F3-87707A63B816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667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>
                <a:solidFill>
                  <a:srgbClr val="333399"/>
                </a:solidFill>
              </a:rPr>
              <a:t>Таблица 1 – Условия использования форм оплаты труда</a:t>
            </a:r>
            <a:endParaRPr lang="ru-RU" altLang="ru-RU" sz="28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593934"/>
              </p:ext>
            </p:extLst>
          </p:nvPr>
        </p:nvGraphicFramePr>
        <p:xfrm>
          <a:off x="684213" y="1397000"/>
          <a:ext cx="7704138" cy="366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2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5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rgbClr val="000000"/>
                          </a:solidFill>
                        </a:rPr>
                        <a:t>Сдельная</a:t>
                      </a:r>
                    </a:p>
                  </a:txBody>
                  <a:tcPr marL="91431" marR="91431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rgbClr val="000000"/>
                          </a:solidFill>
                        </a:rPr>
                        <a:t>Повременная</a:t>
                      </a:r>
                    </a:p>
                  </a:txBody>
                  <a:tcPr marL="91431" marR="91431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60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</a:rPr>
                        <a:t>Наличие количественных показателей работы,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 непосредственно зависящих от конкретного работника или бригады;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Возможность точного учета объемов (количества выполняемых работ);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Возможность увеличения выработки или объема выполняемых работ конкретного рабочего;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Необходимость дальнейшего стимулирования рабочих в дальнейшем увеличении выработки;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Возможность технического нормирования труда.</a:t>
                      </a:r>
                    </a:p>
                  </a:txBody>
                  <a:tcPr marL="91431" marR="91431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</a:rPr>
                        <a:t>Отсутствует возможность увеличения выпуска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 продукции;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</a:rPr>
                        <a:t>Производственный процесс строго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 регламентирован;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Функции рабочего строго регламентированы;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Поточные и конвейерные типы производства со строго заданным ритмом;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500" baseline="0" dirty="0">
                          <a:solidFill>
                            <a:srgbClr val="000000"/>
                          </a:solidFill>
                        </a:rPr>
                        <a:t>Увеличение выпуска продукции может привести к браку или ухудшению ее качества.</a:t>
                      </a:r>
                      <a:endParaRPr lang="ru-RU" sz="1500" dirty="0">
                        <a:solidFill>
                          <a:srgbClr val="000000"/>
                        </a:solidFill>
                      </a:endParaRPr>
                    </a:p>
                  </a:txBody>
                  <a:tcPr marL="91431" marR="91431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539F6E-76DC-4E79-A7C7-9F60F4EACBEC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45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27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49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371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940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512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8084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656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722813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 sz="26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600"/>
              <a:t>При сдельной форме оплаты труда заработок работника находится в прямой зависимости от количества и качества 	изготовленной продукции или объема выполненных работ.</a:t>
            </a:r>
            <a:endParaRPr lang="ru-RU" altLang="ru-RU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CF0E3D-30CF-4221-A992-B7AD254527A3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77800" indent="177800" defTabSz="268288"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6788" indent="-254000" defTabSz="268288"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19225" indent="-273050" defTabSz="268288"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Разновидности сдельной формы оплаты труда: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прямая сдельная;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сдельно-премиальная;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сдельно-прогрессивная;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косвенно-сдельная;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аккордная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аккордно-премиальная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endParaRPr lang="ru-RU" altLang="ru-RU" sz="18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B78E6E2-2E16-452E-8054-56BF2083770F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i="1"/>
              <a:t>Простая сдельная</a:t>
            </a:r>
            <a:r>
              <a:rPr lang="ru-RU" altLang="ru-RU" sz="2200"/>
              <a:t> заработная плата - зарплата по расценке за каждую единицу продукции.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/>
              <a:t>Зс=Расц*</a:t>
            </a:r>
            <a:r>
              <a:rPr lang="en-US" altLang="ru-RU" sz="2200"/>
              <a:t>Q</a:t>
            </a:r>
            <a:r>
              <a:rPr lang="ru-RU" altLang="ru-RU" sz="2200"/>
              <a:t>,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где Зс – сдельный заработок;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Расц-сдельная расценка за 1 ед.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</a:t>
            </a:r>
            <a:r>
              <a:rPr lang="en-US" altLang="ru-RU" sz="2200"/>
              <a:t>Q</a:t>
            </a:r>
            <a:r>
              <a:rPr lang="ru-RU" altLang="ru-RU" sz="2200"/>
              <a:t> – выработка фактическая.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Расц = Тс</a:t>
            </a:r>
            <a:r>
              <a:rPr lang="en-US" altLang="ru-RU"/>
              <a:t> / </a:t>
            </a:r>
            <a:r>
              <a:rPr lang="ru-RU" altLang="ru-RU"/>
              <a:t>Нвыр или Расц = Тс х Нвр,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где Тс – часовая тарифная ставка;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Нвыр – часовая норма выработки данной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Нвр – норма времени на единицу продукции (работы).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71B007A-755D-4294-BE33-35CFE2C36637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Сдельно-премиальная</a:t>
            </a:r>
            <a:r>
              <a:rPr lang="ru-RU" altLang="ru-RU" sz="2400"/>
              <a:t> заработная плата - выработка рабочего оплачивается по прямым сдельным расценкам + премии.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Зс=Расц*</a:t>
            </a:r>
            <a:r>
              <a:rPr lang="en-US" altLang="ru-RU" sz="2400"/>
              <a:t>Q</a:t>
            </a:r>
            <a:r>
              <a:rPr lang="ru-RU" altLang="ru-RU" sz="2400"/>
              <a:t>+П,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Зс – сдельный заработок;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Расц-сдельная расценка за 1 ед.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  </a:t>
            </a:r>
            <a:r>
              <a:rPr lang="en-US" altLang="ru-RU" sz="2400"/>
              <a:t>Q</a:t>
            </a:r>
            <a:r>
              <a:rPr lang="ru-RU" altLang="ru-RU" sz="2400"/>
              <a:t> – выработка фактическая;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 П – премия.</a:t>
            </a: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36EABD-9F7B-42B0-92D4-C8C611B043C2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Показатели премирования: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показатели, направленные на увеличение объема выпускаемой продукции и повышение производительности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показатели, направленные на повышение качества выпускаемой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показатели, направленные на экономию материалов.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5492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DAA567-5545-4225-99C4-CC9272947A36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646113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i="1"/>
              <a:t>Сдельно-прогрессивная</a:t>
            </a:r>
            <a:r>
              <a:rPr lang="ru-RU" altLang="ru-RU"/>
              <a:t> заработная плата – оплата происходит в пределах норм оплата по прямым сдельным расценкам, выработка сверх норм - по повышенным расценкам.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где  ЗПс.р – сумма  основного  заработка  рабочего,  исчисленная  по прямым сдельным расценкам, руб.;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Вн – выполнение норм выработки рабочим, %;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Вн.баз – базовый уровень норм выработки, %;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qпр – коэффициент увеличения сдельной расценки за выработку продукции сверх установленной нормы.</a:t>
            </a:r>
          </a:p>
        </p:txBody>
      </p:sp>
      <p:pic>
        <p:nvPicPr>
          <p:cNvPr id="3891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2" t="43176" r="24901" b="44997"/>
          <a:stretch>
            <a:fillRect/>
          </a:stretch>
        </p:blipFill>
        <p:spPr bwMode="auto">
          <a:xfrm>
            <a:off x="2016125" y="1933575"/>
            <a:ext cx="5297488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58482B-96ED-46B1-86A9-349F5EFBD3DE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Требования к использованию сдельно-прогрессивной заработной платы: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недопущение произвольного расширения круга работ, оплачиваемых по данной системе, и применение ее только на «узких местах» производства в случаях действительной производственной необходимости;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точный учет фактически отработанного времени, исключающий всякого рода искусственное его уменьшение, влекущее за собой необоснованное увеличение расценок;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обязательное экономическое обоснование целесообразности применения сдельно-прогрессивной оплаты труда.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A85E6D-0A46-4475-9855-35DA44711C82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Косвенно-сдельная</a:t>
            </a:r>
            <a:r>
              <a:rPr lang="ru-RU" altLang="ru-RU" sz="2400"/>
              <a:t> заработная плата – размер зарплаты рабочего (вспомогательного) ставится в прямую зависимость от результатов обслуживания им рабочих или оборудования.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Объектами, которые обслуживают вспомогательные рабочие, могут быть индивидуальные или бригадные рабочие места основных рабочих.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703004-7200-457A-9C2D-C9306F5D6A05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850" y="1268760"/>
            <a:ext cx="8496300" cy="5039965"/>
          </a:xfrm>
          <a:prstGeom prst="rect">
            <a:avLst/>
          </a:prstGeom>
          <a:blipFill rotWithShape="0">
            <a:blip r:embed="rId2"/>
            <a:stretch>
              <a:fillRect l="-2009" t="-1451" r="-200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7F6E8F-93D7-422D-97A3-1F030930EC5A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Общий заработок при косвенно-сдельной системе: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/>
              <a:t>ЗПобщ = Расц косв. х </a:t>
            </a:r>
            <a:r>
              <a:rPr lang="en-US" altLang="ru-RU" sz="2200"/>
              <a:t>Q</a:t>
            </a:r>
            <a:r>
              <a:rPr lang="ru-RU" altLang="ru-RU" sz="2200"/>
              <a:t>осн,</a:t>
            </a:r>
          </a:p>
          <a:p>
            <a:pPr algn="ctr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где </a:t>
            </a:r>
            <a:r>
              <a:rPr lang="en-US" altLang="ru-RU" sz="2200"/>
              <a:t>Q</a:t>
            </a:r>
            <a:r>
              <a:rPr lang="ru-RU" altLang="ru-RU" sz="2200"/>
              <a:t>осн – объем произведенной продукции (выполненной работы) основными рабочими, обслуживаемыми вспомогательным рабочим.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E39882-42FC-4279-B85B-E12752C62E48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Аккордная</a:t>
            </a:r>
            <a:r>
              <a:rPr lang="ru-RU" altLang="ru-RU" sz="2400"/>
              <a:t> заработная плата – оплата за комплекс работ (для бригады), распределяется пропорционально отработанному времени и разряду рабочего.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Аккордно-премиальная</a:t>
            </a:r>
            <a:r>
              <a:rPr lang="ru-RU" altLang="ru-RU" sz="2400"/>
              <a:t> заработная плата - оплата за комплекс работ (для бригады), распределяется пропорционально отработанному времени и разряду рабочего + премия за выполнение работ в короткий срок.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D8ADEDA-75D7-4270-A696-7D8856B74A65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Повременной</a:t>
            </a:r>
            <a:r>
              <a:rPr lang="ru-RU" altLang="ru-RU" sz="2400"/>
              <a:t> называется такая форма оплаты труда, при которой заработная плата начисляется работникам по установленному окладу за фактически отработанное на производстве время.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D49A696-B7FF-49E8-94AA-1225EC3A0DD8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r>
              <a:rPr lang="ru-RU" altLang="ru-RU" sz="2400"/>
              <a:t>Разновидности повременной оплаты труда: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простая повременная;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повременно-премиальная;</a:t>
            </a:r>
          </a:p>
          <a:p>
            <a:pPr algn="just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ru-RU" altLang="ru-RU" sz="2400"/>
              <a:t>окладная.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82225DE-1156-4035-816B-883CB78474FE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r>
              <a:rPr lang="ru-RU" altLang="ru-RU" sz="2400"/>
              <a:t>Простая повременная заработная плата – оплата производится по установленному окладу за фактически отработанное время: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Зп</a:t>
            </a:r>
            <a:r>
              <a:rPr lang="fr-FR" altLang="ru-RU" sz="2400"/>
              <a:t>=</a:t>
            </a:r>
            <a:r>
              <a:rPr lang="ru-RU" altLang="ru-RU" sz="2400"/>
              <a:t>ТС</a:t>
            </a:r>
            <a:r>
              <a:rPr lang="fr-FR" altLang="ru-RU" sz="2400"/>
              <a:t>*t</a:t>
            </a:r>
            <a:r>
              <a:rPr lang="ru-RU" altLang="ru-RU" sz="2400"/>
              <a:t>,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Зп – повременный заработок;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      </a:t>
            </a:r>
            <a:r>
              <a:rPr lang="ru-RU" altLang="ru-RU" sz="2400"/>
              <a:t>ТС – тарифная ставка;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       t</a:t>
            </a:r>
            <a:r>
              <a:rPr lang="ru-RU" altLang="ru-RU" sz="2400"/>
              <a:t>- количество отработанного работником времени.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6097C4A-D77F-4286-9B09-7B90068B2D5E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r>
              <a:rPr lang="ru-RU" altLang="ru-RU" sz="2400"/>
              <a:t>Повременно-премиальная заработная плата – оплата производится по установленному окладу за фактически отработанное время + премия в процентах к зарплате, начисленной за фактически отработанное время: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Зп</a:t>
            </a:r>
            <a:r>
              <a:rPr lang="fr-FR" altLang="ru-RU" sz="2400"/>
              <a:t>=</a:t>
            </a:r>
            <a:r>
              <a:rPr lang="ru-RU" altLang="ru-RU" sz="2400"/>
              <a:t>ТС</a:t>
            </a:r>
            <a:r>
              <a:rPr lang="fr-FR" altLang="ru-RU" sz="2400"/>
              <a:t>*t</a:t>
            </a:r>
            <a:r>
              <a:rPr lang="ru-RU" altLang="ru-RU" sz="2400"/>
              <a:t>+П,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Зп – повременный заработок;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      </a:t>
            </a:r>
            <a:r>
              <a:rPr lang="ru-RU" altLang="ru-RU" sz="2400"/>
              <a:t>ТС – тарифная ставка;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       t</a:t>
            </a:r>
            <a:r>
              <a:rPr lang="ru-RU" altLang="ru-RU" sz="2400"/>
              <a:t>- количество отработанного работником времени;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	 П- премия.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FF07A95-EB63-4E16-B531-877ADFBD36B7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При окладной системе оплата труда производится не по тарифным ставкам, а по установленным месячным должностным окладам.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Должностной месячный оклад – это абсолютный размер заработной платы, устанавливаемый в соответствии с занимаемой должностью. Окладная система оплаты труда может предусматривать элементы премирования за количественные и качественные показатели.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341C12-35F2-4618-A1B8-A8311221705F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r>
              <a:rPr lang="ru-RU" altLang="ru-RU" sz="2400"/>
              <a:t>В настоящее время на ряде предприятий используют бестарифную систему оплаты труда, при которой оплата труда является предметом личной договоренности работника и работодателя.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    Тарифная сетка оплаты труда работников бюджетной сферы упразднена Постановлением Правительства РФ с 01 декабря 2008 г.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AD7695-7CEE-40AA-9C07-E6E121AE06A9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i="1" dirty="0"/>
              <a:t>	</a:t>
            </a:r>
            <a:r>
              <a:rPr lang="ru-RU" altLang="ru-RU" sz="2400" dirty="0"/>
              <a:t>При бестарифной системе оплаты труда зарплата всех работников предприятия от директора до рабочего представляет собой долю работника в фонде оплаты труда всего предприятия или подразделения.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Величина зарплаты зависит от следующих факторов: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квалификационный уровень работника (частное от деления зарплаты на минимальную зарплату, квалификационный балл);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 коэффициент трудового участия (КТУ);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фактически отработанное время.</a:t>
            </a:r>
          </a:p>
          <a:p>
            <a:pPr algn="just" eaLnBrk="1" hangingPunct="1">
              <a:spcBef>
                <a:spcPct val="10000"/>
              </a:spcBef>
              <a:defRPr/>
            </a:pPr>
            <a:endParaRPr lang="ru-RU" altLang="ru-RU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B00126-A66F-4A62-A435-8A2C3B4204D6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11300" indent="-3429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9685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257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829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401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Начисление з</a:t>
            </a:r>
            <a:r>
              <a:rPr lang="en-US" altLang="ru-RU" sz="2400"/>
              <a:t>/</a:t>
            </a:r>
            <a:r>
              <a:rPr lang="ru-RU" altLang="ru-RU" sz="2400"/>
              <a:t>п при бестарифной системе:</a:t>
            </a:r>
          </a:p>
          <a:p>
            <a:pPr algn="just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400"/>
              <a:t>Определение ФОТ в целом за отчетный период;</a:t>
            </a:r>
          </a:p>
          <a:p>
            <a:pPr algn="just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400"/>
              <a:t>Определение общей суммы баллов работников предприятия (М):</a:t>
            </a:r>
          </a:p>
          <a:p>
            <a:pPr lvl="4" algn="just" eaLnBrk="1" hangingPunct="1">
              <a:spcBef>
                <a:spcPct val="10000"/>
              </a:spcBef>
            </a:pPr>
            <a:r>
              <a:rPr lang="ru-RU" altLang="ru-RU" sz="2400"/>
              <a:t>                                                 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</a:t>
            </a:r>
            <a:r>
              <a:rPr lang="en-US" altLang="ru-RU" sz="2400"/>
              <a:t>Mi – </a:t>
            </a:r>
            <a:r>
              <a:rPr lang="ru-RU" altLang="ru-RU" sz="2400"/>
              <a:t>количество баллов, заработанных каждым </a:t>
            </a:r>
            <a:r>
              <a:rPr lang="en-US" altLang="ru-RU" sz="2400"/>
              <a:t>i-</a:t>
            </a:r>
            <a:r>
              <a:rPr lang="ru-RU" altLang="ru-RU" sz="2400"/>
              <a:t>м работником;</a:t>
            </a:r>
          </a:p>
          <a:p>
            <a:pPr algn="r" eaLnBrk="1" hangingPunct="1">
              <a:spcBef>
                <a:spcPct val="10000"/>
              </a:spcBef>
            </a:pPr>
            <a:r>
              <a:rPr lang="en-US" altLang="ru-RU" sz="2400"/>
              <a:t>Mi = K x N x </a:t>
            </a:r>
            <a:r>
              <a:rPr lang="ru-RU" altLang="ru-RU" sz="2400"/>
              <a:t>КТУ,				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где К – квалификационный уровень;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400"/>
              <a:t>N</a:t>
            </a:r>
            <a:r>
              <a:rPr lang="ru-RU" altLang="ru-RU" sz="2400"/>
              <a:t> – количество отработанных человеко-часов.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endParaRPr lang="ru-RU" altLang="ru-RU" sz="2400"/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3563938" y="2600325"/>
          <a:ext cx="1476375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9" name="Формула" r:id="rId3" imgW="723586" imgH="431613" progId="Equation.3">
                  <p:embed/>
                </p:oleObj>
              </mc:Choice>
              <mc:Fallback>
                <p:oleObj name="Формула" r:id="rId3" imgW="723586" imgH="4316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600325"/>
                        <a:ext cx="1476375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EEE714-7EDC-471C-8C4E-34B4EC781FE6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11300" indent="-3429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9685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257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829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40100" indent="-3429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Начисление з</a:t>
            </a:r>
            <a:r>
              <a:rPr lang="en-US" altLang="ru-RU" sz="2400"/>
              <a:t>/</a:t>
            </a:r>
            <a:r>
              <a:rPr lang="ru-RU" altLang="ru-RU" sz="2400"/>
              <a:t>п при бестарифной системе: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3. Расчет доли ФОТ, приходящейся на 1 балл (</a:t>
            </a:r>
            <a:r>
              <a:rPr lang="en-US" altLang="ru-RU" sz="2400"/>
              <a:t>d)</a:t>
            </a:r>
            <a:r>
              <a:rPr lang="ru-RU" altLang="ru-RU" sz="2400"/>
              <a:t>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4. Начисление заработной платы каждому работнику ЗПбес </a:t>
            </a:r>
            <a:r>
              <a:rPr lang="en-US" altLang="ru-RU" sz="2400"/>
              <a:t>i</a:t>
            </a:r>
            <a:r>
              <a:rPr lang="ru-RU" altLang="ru-RU" sz="2400"/>
              <a:t>):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/>
              <a:t>ЗПбес </a:t>
            </a:r>
            <a:r>
              <a:rPr lang="en-US" altLang="ru-RU" sz="2400"/>
              <a:t>i = </a:t>
            </a:r>
            <a:r>
              <a:rPr lang="ru-RU" altLang="ru-RU" sz="2400"/>
              <a:t>М</a:t>
            </a:r>
            <a:r>
              <a:rPr lang="en-US" altLang="ru-RU" sz="2400"/>
              <a:t>i</a:t>
            </a:r>
            <a:r>
              <a:rPr lang="ru-RU" altLang="ru-RU" sz="2400"/>
              <a:t> х </a:t>
            </a:r>
            <a:r>
              <a:rPr lang="en-US" altLang="ru-RU" sz="2400"/>
              <a:t>d</a:t>
            </a:r>
            <a:r>
              <a:rPr lang="ru-RU" altLang="ru-RU" sz="2400"/>
              <a:t>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endParaRPr lang="ru-RU" altLang="ru-RU" sz="2400"/>
          </a:p>
        </p:txBody>
      </p:sp>
      <p:graphicFrame>
        <p:nvGraphicFramePr>
          <p:cNvPr id="60422" name="Object 7"/>
          <p:cNvGraphicFramePr>
            <a:graphicFrameLocks noChangeAspect="1"/>
          </p:cNvGraphicFramePr>
          <p:nvPr/>
        </p:nvGraphicFramePr>
        <p:xfrm>
          <a:off x="3492500" y="2092325"/>
          <a:ext cx="1547813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3" name="Формула" r:id="rId3" imgW="647419" imgH="393529" progId="Equation.3">
                  <p:embed/>
                </p:oleObj>
              </mc:Choice>
              <mc:Fallback>
                <p:oleObj name="Формула" r:id="rId3" imgW="647419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092325"/>
                        <a:ext cx="1547813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Формы и системы оплаты труда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5C4810-9F53-4DA3-9668-3DE1A41A0CF3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i="1"/>
              <a:t>	</a:t>
            </a:r>
            <a:r>
              <a:rPr lang="ru-RU" altLang="ru-RU" sz="2400"/>
              <a:t>Разновидностью бестарифной системы оплаты труда является </a:t>
            </a:r>
            <a:r>
              <a:rPr lang="ru-RU" altLang="ru-RU" sz="2400" i="1"/>
              <a:t>контрактная </a:t>
            </a:r>
            <a:r>
              <a:rPr lang="ru-RU" altLang="ru-RU" sz="2400"/>
              <a:t>система - заключение договора (контракта) на определенный срок между работодателем и исполнителем. В нем оговариваются условия труда, права и обязанности сторон, режим работы и уровень оплаты труда, срок действия контракта.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планирования заработной платы на предприятии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4D684F-F195-4158-9C06-63E02A9C6FDE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1. по достигнутому уровню заработной платы:</a:t>
            </a:r>
          </a:p>
          <a:p>
            <a:pPr marL="114300" indent="0">
              <a:buNone/>
            </a:pPr>
            <a:r>
              <a:rPr lang="ru-RU" sz="2400" dirty="0"/>
              <a:t>В данном случае плановый фонд оплаты труда (</a:t>
            </a:r>
            <a:r>
              <a:rPr lang="ru-RU" sz="2400" dirty="0" err="1"/>
              <a:t>ФОТп</a:t>
            </a:r>
            <a:r>
              <a:rPr lang="ru-RU" sz="2400" dirty="0"/>
              <a:t>) определяется на основе фонда оплаты труда базисного года, фактического или ожидаемого (</a:t>
            </a:r>
            <a:r>
              <a:rPr lang="ru-RU" sz="2400" dirty="0" err="1"/>
              <a:t>ФОТе</a:t>
            </a:r>
            <a:r>
              <a:rPr lang="ru-RU" sz="2400" dirty="0"/>
              <a:t>); планируемого коэффициента роста объема производства (Коп); планируемого сокращения (увеличения) численности работающих (</a:t>
            </a:r>
            <a:r>
              <a:rPr lang="ru-RU" sz="2400" dirty="0" err="1"/>
              <a:t>Эч</a:t>
            </a:r>
            <a:r>
              <a:rPr lang="ru-RU" sz="2400" dirty="0"/>
              <a:t>) и достигнутого в базисном периоде уровня средней заработной платы (</a:t>
            </a:r>
            <a:r>
              <a:rPr lang="ru-RU" sz="2400" dirty="0" err="1"/>
              <a:t>ЗПсб</a:t>
            </a:r>
            <a:r>
              <a:rPr lang="ru-RU" sz="2400" dirty="0"/>
              <a:t>):</a:t>
            </a:r>
          </a:p>
          <a:p>
            <a:pPr marL="114300" indent="0">
              <a:buNone/>
            </a:pPr>
            <a:endParaRPr lang="ru-RU" sz="2400" dirty="0"/>
          </a:p>
        </p:txBody>
      </p:sp>
      <p:pic>
        <p:nvPicPr>
          <p:cNvPr id="6" name="Рисунок 5" descr="DjVuReader">
            <a:extLst>
              <a:ext uri="{FF2B5EF4-FFF2-40B4-BE49-F238E27FC236}">
                <a16:creationId xmlns:a16="http://schemas.microsoft.com/office/drawing/2014/main" id="{74A752D4-D516-46EB-BF80-EB6779A42B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0" t="68283" r="30404" b="27432"/>
          <a:stretch/>
        </p:blipFill>
        <p:spPr>
          <a:xfrm>
            <a:off x="611560" y="4437112"/>
            <a:ext cx="695597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80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планирования заработной платы на предприятии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D2566A-98D0-4E98-9BE5-3E08C212626A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2. По средней заработной плате: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ФЗП = </a:t>
            </a:r>
            <a:r>
              <a:rPr lang="ru-RU" altLang="ru-RU" sz="2400" dirty="0" err="1"/>
              <a:t>ЗПср</a:t>
            </a:r>
            <a:r>
              <a:rPr lang="ru-RU" altLang="ru-RU" sz="2400" dirty="0"/>
              <a:t> х </a:t>
            </a:r>
            <a:r>
              <a:rPr lang="ru-RU" altLang="ru-RU" sz="2400" dirty="0" err="1"/>
              <a:t>Чсп</a:t>
            </a:r>
            <a:r>
              <a:rPr lang="ru-RU" altLang="ru-RU" sz="2400" dirty="0"/>
              <a:t>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где </a:t>
            </a:r>
            <a:r>
              <a:rPr lang="ru-RU" altLang="ru-RU" sz="2400" dirty="0" err="1"/>
              <a:t>ЗПср</a:t>
            </a:r>
            <a:r>
              <a:rPr lang="ru-RU" altLang="ru-RU" sz="2400" dirty="0"/>
              <a:t> – средняя з</a:t>
            </a:r>
            <a:r>
              <a:rPr lang="en-US" altLang="ru-RU" sz="2400" dirty="0"/>
              <a:t>/</a:t>
            </a:r>
            <a:r>
              <a:rPr lang="ru-RU" altLang="ru-RU" sz="2400" dirty="0"/>
              <a:t>п работающего в плановом периоде, руб.;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 err="1"/>
              <a:t>Чсп</a:t>
            </a:r>
            <a:r>
              <a:rPr lang="ru-RU" altLang="ru-RU" sz="2400" dirty="0"/>
              <a:t> – среднесписочная плановая численность работающих, руб.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3. Нормативный метод счета: а) уровневый: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ФЗП = </a:t>
            </a:r>
            <a:r>
              <a:rPr lang="en-US" altLang="ru-RU" sz="2400" dirty="0"/>
              <a:t>Q </a:t>
            </a:r>
            <a:r>
              <a:rPr lang="ru-RU" altLang="ru-RU" sz="2400" dirty="0"/>
              <a:t>х </a:t>
            </a:r>
            <a:r>
              <a:rPr lang="ru-RU" altLang="ru-RU" sz="2400" dirty="0" err="1"/>
              <a:t>Нз.п</a:t>
            </a:r>
            <a:r>
              <a:rPr lang="ru-RU" altLang="ru-RU" sz="2400" dirty="0"/>
              <a:t>.,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где </a:t>
            </a:r>
            <a:r>
              <a:rPr lang="en-US" altLang="ru-RU" sz="2400" dirty="0"/>
              <a:t>Q – </a:t>
            </a:r>
            <a:r>
              <a:rPr lang="ru-RU" altLang="ru-RU" sz="2400" dirty="0"/>
              <a:t>общий объем выпускаемой продукции в плановом периоде, руб.;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 err="1"/>
              <a:t>Нз.п</a:t>
            </a:r>
            <a:r>
              <a:rPr lang="ru-RU" altLang="ru-RU" sz="2400" dirty="0"/>
              <a:t>. – норматив заработной платы на 1 руб. выпускаемой продукции, руб.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планирования заработной платы на предприятии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4D684F-F195-4158-9C06-63E02A9C6FDE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3. б) </a:t>
            </a:r>
            <a:r>
              <a:rPr lang="ru-RU" altLang="ru-RU" sz="2400" dirty="0" err="1"/>
              <a:t>приростный</a:t>
            </a:r>
            <a:r>
              <a:rPr lang="ru-RU" altLang="ru-RU" sz="2400" dirty="0"/>
              <a:t> метод: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ФЗП = </a:t>
            </a:r>
            <a:r>
              <a:rPr lang="ru-RU" altLang="ru-RU" sz="2400" dirty="0" err="1"/>
              <a:t>ФЗПб</a:t>
            </a:r>
            <a:r>
              <a:rPr lang="ru-RU" altLang="ru-RU" sz="2400" dirty="0"/>
              <a:t> х </a:t>
            </a:r>
            <a:r>
              <a:rPr lang="en-US" altLang="ru-RU" sz="2400" dirty="0" err="1"/>
              <a:t>Kq</a:t>
            </a:r>
            <a:r>
              <a:rPr lang="ru-RU" altLang="ru-RU" sz="2400" dirty="0"/>
              <a:t> – </a:t>
            </a:r>
            <a:r>
              <a:rPr lang="ru-RU" altLang="ru-RU" sz="2400" dirty="0" err="1"/>
              <a:t>Эч</a:t>
            </a:r>
            <a:r>
              <a:rPr lang="ru-RU" altLang="ru-RU" sz="2400" dirty="0"/>
              <a:t> х </a:t>
            </a:r>
            <a:r>
              <a:rPr lang="ru-RU" altLang="ru-RU" sz="2400" dirty="0" err="1"/>
              <a:t>ЗПср</a:t>
            </a:r>
            <a:r>
              <a:rPr lang="ru-RU" altLang="ru-RU" sz="2400" dirty="0"/>
              <a:t>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где </a:t>
            </a:r>
            <a:r>
              <a:rPr lang="ru-RU" altLang="ru-RU" sz="2400" dirty="0" err="1"/>
              <a:t>ФЗПб</a:t>
            </a:r>
            <a:r>
              <a:rPr lang="ru-RU" altLang="ru-RU" sz="2400" dirty="0"/>
              <a:t> – фонд з</a:t>
            </a:r>
            <a:r>
              <a:rPr lang="en-US" altLang="ru-RU" sz="2400" dirty="0"/>
              <a:t>/</a:t>
            </a:r>
            <a:r>
              <a:rPr lang="ru-RU" altLang="ru-RU" sz="2400" dirty="0"/>
              <a:t>п базисного периода, руб.;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К</a:t>
            </a:r>
            <a:r>
              <a:rPr lang="en-US" altLang="ru-RU" sz="2400" dirty="0"/>
              <a:t>q</a:t>
            </a:r>
            <a:r>
              <a:rPr lang="ru-RU" altLang="ru-RU" sz="2400" dirty="0"/>
              <a:t> – коэффициент увеличения объемов производства в плановом периоде, руб.;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 err="1"/>
              <a:t>Эч</a:t>
            </a:r>
            <a:r>
              <a:rPr lang="ru-RU" altLang="ru-RU" sz="2400" dirty="0"/>
              <a:t> – экономия численности, чел.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4 метод прямого счета - </a:t>
            </a:r>
            <a:r>
              <a:rPr lang="ru-RU" sz="2400" dirty="0"/>
              <a:t>предполагает детальный расчет каждой статьи планового ФОТ раздельно по рабочим, служащим и прочим категориям работающих с последующим суммированием полученных результатов.</a:t>
            </a:r>
            <a:endParaRPr lang="ru-RU" altLang="ru-RU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38EEF94-C66A-4079-B8F6-602FCFC6A894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1.Раскройте социально-экономическую сущность оплаты труда.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2.Какую роль играет заработная плата для работника и работодателя?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3. Чем отличается номинальная заработная плата от реальной?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4. Какие вы знаете формы и системы оплаты труда?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5.В каких случаях целесообразно применять сдельную и повременную форму оплаты труда?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6.Раскройте сущность и область применение бестарифной системы оплаты труда.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7.Охарактеризуйте основные направления повышения производительности труда.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PRESENTER" val="ae61749656cb97bf0679721c249ce46b685bc71"/>
  <p:tag name="ISPRING_RESOURCE_PATHS_HASH_2" val="e42e602e9c88f5228a885046ac28d07713ef4a3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18410</TotalTime>
  <Words>3733</Words>
  <Application>Microsoft Office PowerPoint</Application>
  <PresentationFormat>Экран (4:3)</PresentationFormat>
  <Paragraphs>466</Paragraphs>
  <Slides>45</Slides>
  <Notes>27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Wingdings</vt:lpstr>
      <vt:lpstr>Оформление по умолчанию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234</cp:revision>
  <dcterms:created xsi:type="dcterms:W3CDTF">2007-04-22T06:20:01Z</dcterms:created>
  <dcterms:modified xsi:type="dcterms:W3CDTF">2018-02-16T02:00:20Z</dcterms:modified>
</cp:coreProperties>
</file>