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sldIdLst>
    <p:sldId id="257" r:id="rId2"/>
    <p:sldId id="283" r:id="rId3"/>
    <p:sldId id="284" r:id="rId4"/>
    <p:sldId id="285" r:id="rId5"/>
    <p:sldId id="287" r:id="rId6"/>
    <p:sldId id="295" r:id="rId7"/>
    <p:sldId id="288" r:id="rId8"/>
    <p:sldId id="289" r:id="rId9"/>
    <p:sldId id="290" r:id="rId10"/>
    <p:sldId id="291" r:id="rId11"/>
    <p:sldId id="292" r:id="rId12"/>
    <p:sldId id="294" r:id="rId13"/>
    <p:sldId id="258" r:id="rId14"/>
    <p:sldId id="259" r:id="rId15"/>
    <p:sldId id="260" r:id="rId16"/>
    <p:sldId id="261" r:id="rId17"/>
    <p:sldId id="262" r:id="rId18"/>
    <p:sldId id="274" r:id="rId19"/>
    <p:sldId id="275" r:id="rId20"/>
    <p:sldId id="276" r:id="rId21"/>
    <p:sldId id="277" r:id="rId22"/>
    <p:sldId id="282" r:id="rId23"/>
    <p:sldId id="296" r:id="rId24"/>
    <p:sldId id="278" r:id="rId25"/>
    <p:sldId id="280" r:id="rId26"/>
    <p:sldId id="279" r:id="rId27"/>
    <p:sldId id="281" r:id="rId28"/>
    <p:sldId id="263" r:id="rId29"/>
    <p:sldId id="264" r:id="rId30"/>
    <p:sldId id="265" r:id="rId31"/>
    <p:sldId id="266" r:id="rId32"/>
    <p:sldId id="268" r:id="rId33"/>
    <p:sldId id="269" r:id="rId34"/>
    <p:sldId id="270" r:id="rId35"/>
    <p:sldId id="271" r:id="rId36"/>
    <p:sldId id="272" r:id="rId3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ENE8vEUw7iYSL40EnzsmQ==" hashData="quT6QRQV6Fx9/Wcvxnk6qD/AwvY="/>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66" d="100"/>
          <a:sy n="66" d="100"/>
        </p:scale>
        <p:origin x="-142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C79409-E8F6-4861-979A-5A095CC4B71E}" type="datetimeFigureOut">
              <a:rPr lang="ru-RU" smtClean="0"/>
              <a:pPr/>
              <a:t>22.12.2020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A04F4E-E820-4611-9DC6-41F73E8DA582}" type="slidenum">
              <a:rPr lang="ru-RU" smtClean="0"/>
              <a:pPr/>
              <a:t>‹#›</a:t>
            </a:fld>
            <a:endParaRPr lang="ru-RU"/>
          </a:p>
        </p:txBody>
      </p:sp>
    </p:spTree>
    <p:extLst>
      <p:ext uri="{BB962C8B-B14F-4D97-AF65-F5344CB8AC3E}">
        <p14:creationId xmlns:p14="http://schemas.microsoft.com/office/powerpoint/2010/main" val="2776662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ln>
            <a:miter lim="800000"/>
            <a:headEnd/>
            <a:tailEnd/>
          </a:ln>
        </p:spPr>
        <p:txBody>
          <a:bodyPr/>
          <a:lstStyle/>
          <a:p>
            <a:pPr>
              <a:defRPr/>
            </a:pPr>
            <a:fld id="{D64112A4-D32C-4979-88C2-EF6EA4F64BC0}" type="slidenum">
              <a:rPr lang="en-US" altLang="ru-RU" smtClean="0">
                <a:latin typeface="Arial" pitchFamily="34" charset="0"/>
              </a:rPr>
              <a:pPr>
                <a:defRPr/>
              </a:pPr>
              <a:t>1</a:t>
            </a:fld>
            <a:endParaRPr lang="en-US" altLang="ru-RU" smtClean="0">
              <a:latin typeface="Arial"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4B7EC63-EB92-4D5A-ACF9-DFE4848011F5}"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9CBC394-E4BA-45BB-92CC-EF787EC8E1C5}"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0022702-328C-4EAB-BC1D-32265288440A}" type="datetime1">
              <a:rPr lang="ru-RU" smtClean="0"/>
              <a:pPr/>
              <a:t>22.12.2020</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70CD590-E604-44AD-BE4B-CA6DAC34A17C}" type="datetime1">
              <a:rPr lang="ru-RU" smtClean="0"/>
              <a:pPr/>
              <a:t>22.12.2020</a:t>
            </a:fld>
            <a:endParaRPr lang="ru-RU"/>
          </a:p>
        </p:txBody>
      </p:sp>
      <p:sp>
        <p:nvSpPr>
          <p:cNvPr id="8" name="Нижний колонтитул 7"/>
          <p:cNvSpPr>
            <a:spLocks noGrp="1"/>
          </p:cNvSpPr>
          <p:nvPr>
            <p:ph type="ftr" sz="quarter" idx="11"/>
          </p:nvPr>
        </p:nvSpPr>
        <p:spPr/>
        <p:txBody>
          <a:bodyPr/>
          <a:lstStyle/>
          <a:p>
            <a:r>
              <a:rPr lang="ru-RU" smtClean="0"/>
              <a:t>Арнаут М.Н.</a:t>
            </a:r>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6BBEDB6-6AAC-4C88-90ED-D877B2B70722}" type="datetime1">
              <a:rPr lang="ru-RU" smtClean="0"/>
              <a:pPr/>
              <a:t>22.12.2020</a:t>
            </a:fld>
            <a:endParaRPr lang="ru-RU"/>
          </a:p>
        </p:txBody>
      </p:sp>
      <p:sp>
        <p:nvSpPr>
          <p:cNvPr id="4" name="Нижний колонтитул 3"/>
          <p:cNvSpPr>
            <a:spLocks noGrp="1"/>
          </p:cNvSpPr>
          <p:nvPr>
            <p:ph type="ftr" sz="quarter" idx="11"/>
          </p:nvPr>
        </p:nvSpPr>
        <p:spPr/>
        <p:txBody>
          <a:bodyPr/>
          <a:lstStyle/>
          <a:p>
            <a:r>
              <a:rPr lang="ru-RU" smtClean="0"/>
              <a:t>Арнаут М.Н.</a:t>
            </a:r>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BE4DBF4-D868-474D-9071-22E0FC0B64A3}" type="datetime1">
              <a:rPr lang="ru-RU" smtClean="0"/>
              <a:pPr/>
              <a:t>22.12.2020</a:t>
            </a:fld>
            <a:endParaRPr lang="ru-RU"/>
          </a:p>
        </p:txBody>
      </p:sp>
      <p:sp>
        <p:nvSpPr>
          <p:cNvPr id="3" name="Нижний колонтитул 2"/>
          <p:cNvSpPr>
            <a:spLocks noGrp="1"/>
          </p:cNvSpPr>
          <p:nvPr>
            <p:ph type="ftr" sz="quarter" idx="11"/>
          </p:nvPr>
        </p:nvSpPr>
        <p:spPr/>
        <p:txBody>
          <a:bodyPr/>
          <a:lstStyle/>
          <a:p>
            <a:r>
              <a:rPr lang="ru-RU" smtClean="0"/>
              <a:t>Арнаут М.Н.</a:t>
            </a:r>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30FD08B-344F-470C-AF30-1C23F7467656}" type="datetime1">
              <a:rPr lang="ru-RU" smtClean="0"/>
              <a:pPr/>
              <a:t>22.12.2020</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1F0E82E-A88F-433D-89C6-684BD8AA110A}" type="datetime1">
              <a:rPr lang="ru-RU" smtClean="0"/>
              <a:pPr/>
              <a:t>22.12.2020</a:t>
            </a:fld>
            <a:endParaRPr lang="ru-RU"/>
          </a:p>
        </p:txBody>
      </p:sp>
      <p:sp>
        <p:nvSpPr>
          <p:cNvPr id="6" name="Нижний колонтитул 5"/>
          <p:cNvSpPr>
            <a:spLocks noGrp="1"/>
          </p:cNvSpPr>
          <p:nvPr>
            <p:ph type="ftr" sz="quarter" idx="11"/>
          </p:nvPr>
        </p:nvSpPr>
        <p:spPr/>
        <p:txBody>
          <a:bodyPr/>
          <a:lstStyle/>
          <a:p>
            <a:r>
              <a:rPr lang="ru-RU" smtClean="0"/>
              <a:t>Арнаут М.Н.</a:t>
            </a:r>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DD3146C-1F33-4B11-AA65-29EEAD7D78B2}"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BE176A3-656D-4D79-90F2-8931CD6A8367}"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81428B-E49F-4888-A89F-492F58C58EAA}" type="datetime1">
              <a:rPr lang="ru-RU" smtClean="0"/>
              <a:pPr/>
              <a:t>22.12.2020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smtClean="0"/>
              <a:t>Арнаут М.Н.</a:t>
            </a: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395536" y="1916832"/>
            <a:ext cx="7924800" cy="2971800"/>
          </a:xfrm>
        </p:spPr>
        <p:txBody>
          <a:bodyPr/>
          <a:lstStyle/>
          <a:p>
            <a:pPr algn="l">
              <a:defRPr/>
            </a:pPr>
            <a:r>
              <a:rPr lang="ru-RU" altLang="ru-RU"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Тема 1: </a:t>
            </a:r>
            <a:r>
              <a:rPr lang="ru-RU" altLang="ru-RU" sz="4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Организация бухгалтерского учета в </a:t>
            </a:r>
            <a:r>
              <a:rPr lang="ru-RU" altLang="ru-RU" sz="4000" b="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организациях государственного сектора</a:t>
            </a:r>
            <a:endParaRPr lang="ru-RU" altLang="ru-RU" sz="4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Rectangle 5"/>
          <p:cNvSpPr txBox="1">
            <a:spLocks noChangeArrowheads="1"/>
          </p:cNvSpPr>
          <p:nvPr/>
        </p:nvSpPr>
        <p:spPr bwMode="auto">
          <a:xfrm>
            <a:off x="0" y="152400"/>
            <a:ext cx="8991600" cy="1052513"/>
          </a:xfrm>
          <a:prstGeom prst="rect">
            <a:avLst/>
          </a:prstGeom>
          <a:noFill/>
          <a:ln>
            <a:noFill/>
          </a:ln>
          <a:effectLst/>
          <a:extLst/>
        </p:spPr>
        <p:txBody>
          <a:bodyPr anchor="ctr"/>
          <a:lstStyle>
            <a:lvl1pPr algn="r" rtl="0" fontAlgn="base">
              <a:spcBef>
                <a:spcPct val="0"/>
              </a:spcBef>
              <a:spcAft>
                <a:spcPct val="0"/>
              </a:spcAft>
              <a:defRPr sz="3600">
                <a:solidFill>
                  <a:schemeClr val="bg1"/>
                </a:solidFill>
                <a:latin typeface="+mj-lt"/>
                <a:ea typeface="+mj-ea"/>
                <a:cs typeface="+mj-cs"/>
              </a:defRPr>
            </a:lvl1pPr>
            <a:lvl2pPr algn="l" rtl="0" fontAlgn="base">
              <a:spcBef>
                <a:spcPct val="0"/>
              </a:spcBef>
              <a:spcAft>
                <a:spcPct val="0"/>
              </a:spcAft>
              <a:defRPr sz="4400">
                <a:solidFill>
                  <a:schemeClr val="tx1"/>
                </a:solidFill>
                <a:latin typeface="Microsoft Sans Serif" pitchFamily="34" charset="0"/>
              </a:defRPr>
            </a:lvl2pPr>
            <a:lvl3pPr algn="l" rtl="0" fontAlgn="base">
              <a:spcBef>
                <a:spcPct val="0"/>
              </a:spcBef>
              <a:spcAft>
                <a:spcPct val="0"/>
              </a:spcAft>
              <a:defRPr sz="4400">
                <a:solidFill>
                  <a:schemeClr val="tx1"/>
                </a:solidFill>
                <a:latin typeface="Microsoft Sans Serif" pitchFamily="34" charset="0"/>
              </a:defRPr>
            </a:lvl3pPr>
            <a:lvl4pPr algn="l" rtl="0" fontAlgn="base">
              <a:spcBef>
                <a:spcPct val="0"/>
              </a:spcBef>
              <a:spcAft>
                <a:spcPct val="0"/>
              </a:spcAft>
              <a:defRPr sz="4400">
                <a:solidFill>
                  <a:schemeClr val="tx1"/>
                </a:solidFill>
                <a:latin typeface="Microsoft Sans Serif" pitchFamily="34" charset="0"/>
              </a:defRPr>
            </a:lvl4pPr>
            <a:lvl5pPr algn="l" rtl="0" fontAlgn="base">
              <a:spcBef>
                <a:spcPct val="0"/>
              </a:spcBef>
              <a:spcAft>
                <a:spcPct val="0"/>
              </a:spcAft>
              <a:defRPr sz="4400">
                <a:solidFill>
                  <a:schemeClr val="tx1"/>
                </a:solidFill>
                <a:latin typeface="Microsoft Sans Serif" pitchFamily="34" charset="0"/>
              </a:defRPr>
            </a:lvl5pPr>
            <a:lvl6pPr marL="457200" algn="l" rtl="0" fontAlgn="base">
              <a:spcBef>
                <a:spcPct val="0"/>
              </a:spcBef>
              <a:spcAft>
                <a:spcPct val="0"/>
              </a:spcAft>
              <a:defRPr sz="4400">
                <a:solidFill>
                  <a:schemeClr val="tx1"/>
                </a:solidFill>
                <a:latin typeface="Microsoft Sans Serif" pitchFamily="34" charset="0"/>
              </a:defRPr>
            </a:lvl6pPr>
            <a:lvl7pPr marL="914400" algn="l" rtl="0" fontAlgn="base">
              <a:spcBef>
                <a:spcPct val="0"/>
              </a:spcBef>
              <a:spcAft>
                <a:spcPct val="0"/>
              </a:spcAft>
              <a:defRPr sz="4400">
                <a:solidFill>
                  <a:schemeClr val="tx1"/>
                </a:solidFill>
                <a:latin typeface="Microsoft Sans Serif" pitchFamily="34" charset="0"/>
              </a:defRPr>
            </a:lvl7pPr>
            <a:lvl8pPr marL="1371600" algn="l" rtl="0" fontAlgn="base">
              <a:spcBef>
                <a:spcPct val="0"/>
              </a:spcBef>
              <a:spcAft>
                <a:spcPct val="0"/>
              </a:spcAft>
              <a:defRPr sz="4400">
                <a:solidFill>
                  <a:schemeClr val="tx1"/>
                </a:solidFill>
                <a:latin typeface="Microsoft Sans Serif" pitchFamily="34" charset="0"/>
              </a:defRPr>
            </a:lvl8pPr>
            <a:lvl9pPr marL="1828800" algn="l" rtl="0" fontAlgn="base">
              <a:spcBef>
                <a:spcPct val="0"/>
              </a:spcBef>
              <a:spcAft>
                <a:spcPct val="0"/>
              </a:spcAft>
              <a:defRPr sz="4400">
                <a:solidFill>
                  <a:schemeClr val="tx1"/>
                </a:solidFill>
                <a:latin typeface="Microsoft Sans Serif" pitchFamily="34" charset="0"/>
              </a:defRPr>
            </a:lvl9pPr>
          </a:lstStyle>
          <a:p>
            <a:pPr algn="ctr">
              <a:defRPr/>
            </a:pPr>
            <a:r>
              <a:rPr lang="ru-RU" altLang="ru-RU" sz="2600" b="1" kern="0" dirty="0" smtClean="0">
                <a:solidFill>
                  <a:schemeClr val="tx1"/>
                </a:solidFill>
                <a:latin typeface="Times New Roman" panose="02020603050405020304" pitchFamily="18" charset="0"/>
                <a:cs typeface="Times New Roman" panose="02020603050405020304" pitchFamily="18" charset="0"/>
              </a:rPr>
              <a:t>Кафедра экономики и управления </a:t>
            </a:r>
          </a:p>
          <a:p>
            <a:pPr algn="ctr">
              <a:defRPr/>
            </a:pPr>
            <a:r>
              <a:rPr lang="ru-RU" altLang="ru-RU" sz="2600" b="1" kern="0" dirty="0" smtClean="0">
                <a:solidFill>
                  <a:schemeClr val="tx1"/>
                </a:solidFill>
                <a:latin typeface="Times New Roman" panose="02020603050405020304" pitchFamily="18" charset="0"/>
                <a:cs typeface="Times New Roman" panose="02020603050405020304" pitchFamily="18" charset="0"/>
              </a:rPr>
              <a:t>Арнаут Марина Николаевна</a:t>
            </a:r>
            <a:endParaRPr lang="ru-RU" altLang="ru-RU" sz="2600" b="1" kern="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87249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latin typeface="Times New Roman" panose="02020603050405020304" pitchFamily="18" charset="0"/>
                <a:cs typeface="Times New Roman" panose="02020603050405020304" pitchFamily="18" charset="0"/>
              </a:rPr>
              <a:t>Статус государственного учреждения </a:t>
            </a:r>
          </a:p>
        </p:txBody>
      </p:sp>
      <p:sp>
        <p:nvSpPr>
          <p:cNvPr id="3" name="Объект 2"/>
          <p:cNvSpPr>
            <a:spLocks noGrp="1"/>
          </p:cNvSpPr>
          <p:nvPr>
            <p:ph idx="1"/>
          </p:nvPr>
        </p:nvSpPr>
        <p:spPr>
          <a:xfrm>
            <a:off x="457200" y="1844824"/>
            <a:ext cx="8229600" cy="3989040"/>
          </a:xfrm>
        </p:spPr>
        <p:txBody>
          <a:bodyPr>
            <a:normAutofit/>
          </a:bodyPr>
          <a:lstStyle/>
          <a:p>
            <a:r>
              <a:rPr lang="ru-RU" sz="2400" dirty="0">
                <a:latin typeface="Times New Roman" panose="02020603050405020304" pitchFamily="18" charset="0"/>
                <a:cs typeface="Times New Roman" panose="02020603050405020304" pitchFamily="18" charset="0"/>
              </a:rPr>
              <a:t>И</a:t>
            </a:r>
            <a:r>
              <a:rPr lang="ru-RU" sz="2400" dirty="0" smtClean="0">
                <a:latin typeface="Times New Roman" panose="02020603050405020304" pitchFamily="18" charset="0"/>
                <a:cs typeface="Times New Roman" panose="02020603050405020304" pitchFamily="18" charset="0"/>
              </a:rPr>
              <a:t>меет </a:t>
            </a:r>
            <a:r>
              <a:rPr lang="ru-RU" sz="2400" dirty="0">
                <a:latin typeface="Times New Roman" panose="02020603050405020304" pitchFamily="18" charset="0"/>
                <a:cs typeface="Times New Roman" panose="02020603050405020304" pitchFamily="18" charset="0"/>
              </a:rPr>
              <a:t>организация, в качестве учредителя которой выступают органы государственной власти РФ, </a:t>
            </a:r>
            <a:r>
              <a:rPr lang="ru-RU" sz="2400" dirty="0" smtClean="0">
                <a:latin typeface="Times New Roman" panose="02020603050405020304" pitchFamily="18" charset="0"/>
                <a:cs typeface="Times New Roman" panose="02020603050405020304" pitchFamily="18" charset="0"/>
              </a:rPr>
              <a:t>субъектов </a:t>
            </a:r>
            <a:r>
              <a:rPr lang="ru-RU" sz="2400" dirty="0">
                <a:latin typeface="Times New Roman" panose="02020603050405020304" pitchFamily="18" charset="0"/>
                <a:cs typeface="Times New Roman" panose="02020603050405020304" pitchFamily="18" charset="0"/>
              </a:rPr>
              <a:t>РФ, а также органы местного самоуправления</a:t>
            </a:r>
            <a:r>
              <a:rPr lang="ru-RU" sz="2400" dirty="0" smtClean="0">
                <a:latin typeface="Times New Roman" panose="02020603050405020304" pitchFamily="18" charset="0"/>
                <a:cs typeface="Times New Roman" panose="02020603050405020304" pitchFamily="18" charset="0"/>
              </a:rPr>
              <a:t>.</a:t>
            </a:r>
          </a:p>
          <a:p>
            <a:pPr marL="0" indent="0">
              <a:buNone/>
            </a:pPr>
            <a:r>
              <a:rPr lang="ru-RU" sz="2400" dirty="0" smtClean="0">
                <a:latin typeface="Times New Roman" panose="02020603050405020304" pitchFamily="18" charset="0"/>
                <a:cs typeface="Times New Roman" panose="02020603050405020304" pitchFamily="18" charset="0"/>
              </a:rPr>
              <a:t> </a:t>
            </a:r>
          </a:p>
          <a:p>
            <a:r>
              <a:rPr lang="ru-RU" sz="2400" dirty="0" smtClean="0">
                <a:latin typeface="Times New Roman" panose="02020603050405020304" pitchFamily="18" charset="0"/>
                <a:cs typeface="Times New Roman" panose="02020603050405020304" pitchFamily="18" charset="0"/>
              </a:rPr>
              <a:t>Цель </a:t>
            </a:r>
            <a:r>
              <a:rPr lang="ru-RU" sz="2400" dirty="0">
                <a:latin typeface="Times New Roman" panose="02020603050405020304" pitchFamily="18" charset="0"/>
                <a:cs typeface="Times New Roman" panose="02020603050405020304" pitchFamily="18" charset="0"/>
              </a:rPr>
              <a:t>создания – функции некоммерческого характера с финансированием из федерального бюджета, бюджета субъекта РФ, муниципального бюджета или бюджета государственного внебюджетного фонда, с основой финансового </a:t>
            </a:r>
            <a:r>
              <a:rPr lang="ru-RU" sz="2400" dirty="0" smtClean="0">
                <a:latin typeface="Times New Roman" panose="02020603050405020304" pitchFamily="18" charset="0"/>
                <a:cs typeface="Times New Roman" panose="02020603050405020304" pitchFamily="18" charset="0"/>
              </a:rPr>
              <a:t>планирования</a:t>
            </a:r>
            <a:r>
              <a:rPr lang="ru-RU" sz="2400" dirty="0">
                <a:latin typeface="Times New Roman" panose="02020603050405020304" pitchFamily="18" charset="0"/>
                <a:cs typeface="Times New Roman" panose="02020603050405020304" pitchFamily="18" charset="0"/>
              </a:rPr>
              <a:t>.</a:t>
            </a: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a:t>
            </a:fld>
            <a:endParaRPr lang="ru-RU"/>
          </a:p>
        </p:txBody>
      </p:sp>
    </p:spTree>
    <p:extLst>
      <p:ext uri="{BB962C8B-B14F-4D97-AF65-F5344CB8AC3E}">
        <p14:creationId xmlns:p14="http://schemas.microsoft.com/office/powerpoint/2010/main" val="3230701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latin typeface="Times New Roman" panose="02020603050405020304" pitchFamily="18" charset="0"/>
                <a:cs typeface="Times New Roman" panose="02020603050405020304" pitchFamily="18" charset="0"/>
              </a:rPr>
              <a:t>Принципы бюджетной системы РФ</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55000" lnSpcReduction="20000"/>
          </a:bodyPr>
          <a:lstStyle/>
          <a:p>
            <a:pPr marL="0" indent="0">
              <a:buNone/>
            </a:pPr>
            <a:r>
              <a:rPr lang="ru-RU" dirty="0">
                <a:latin typeface="Times New Roman" panose="02020603050405020304" pitchFamily="18" charset="0"/>
                <a:cs typeface="Times New Roman" panose="02020603050405020304" pitchFamily="18" charset="0"/>
              </a:rPr>
              <a:t>-	единства бюджетной системы Российской Федерации;</a:t>
            </a:r>
          </a:p>
          <a:p>
            <a:pPr marL="0" indent="0">
              <a:buNone/>
            </a:pPr>
            <a:r>
              <a:rPr lang="ru-RU" dirty="0">
                <a:latin typeface="Times New Roman" panose="02020603050405020304" pitchFamily="18" charset="0"/>
                <a:cs typeface="Times New Roman" panose="02020603050405020304" pitchFamily="18" charset="0"/>
              </a:rPr>
              <a:t>-	разграничения доходов, расходов и источников финансирования </a:t>
            </a:r>
            <a:r>
              <a:rPr lang="ru-RU" dirty="0" smtClean="0">
                <a:latin typeface="Times New Roman" panose="02020603050405020304" pitchFamily="18" charset="0"/>
                <a:cs typeface="Times New Roman" panose="02020603050405020304" pitchFamily="18" charset="0"/>
              </a:rPr>
              <a:t>дефицитов </a:t>
            </a:r>
            <a:r>
              <a:rPr lang="ru-RU" dirty="0">
                <a:latin typeface="Times New Roman" panose="02020603050405020304" pitchFamily="18" charset="0"/>
                <a:cs typeface="Times New Roman" panose="02020603050405020304" pitchFamily="18" charset="0"/>
              </a:rPr>
              <a:t>бюджетов между бюджетами бюджетной системы Российской Федерации;</a:t>
            </a:r>
          </a:p>
          <a:p>
            <a:pPr marL="0" indent="0">
              <a:buNone/>
            </a:pPr>
            <a:r>
              <a:rPr lang="ru-RU" dirty="0">
                <a:latin typeface="Times New Roman" panose="02020603050405020304" pitchFamily="18" charset="0"/>
                <a:cs typeface="Times New Roman" panose="02020603050405020304" pitchFamily="18" charset="0"/>
              </a:rPr>
              <a:t>-	самостоятельности бюджетов;</a:t>
            </a:r>
          </a:p>
          <a:p>
            <a:pPr marL="0" indent="0">
              <a:buNone/>
            </a:pPr>
            <a:r>
              <a:rPr lang="ru-RU" dirty="0">
                <a:latin typeface="Times New Roman" panose="02020603050405020304" pitchFamily="18" charset="0"/>
                <a:cs typeface="Times New Roman" panose="02020603050405020304" pitchFamily="18" charset="0"/>
              </a:rPr>
              <a:t>-	равенства бюджетных прав субъектов Российской Федерации, </a:t>
            </a:r>
            <a:r>
              <a:rPr lang="ru-RU" dirty="0" smtClean="0">
                <a:latin typeface="Times New Roman" panose="02020603050405020304" pitchFamily="18" charset="0"/>
                <a:cs typeface="Times New Roman" panose="02020603050405020304" pitchFamily="18" charset="0"/>
              </a:rPr>
              <a:t>муниципальных </a:t>
            </a:r>
            <a:r>
              <a:rPr lang="ru-RU" dirty="0">
                <a:latin typeface="Times New Roman" panose="02020603050405020304" pitchFamily="18" charset="0"/>
                <a:cs typeface="Times New Roman" panose="02020603050405020304" pitchFamily="18" charset="0"/>
              </a:rPr>
              <a:t>образований;</a:t>
            </a:r>
          </a:p>
          <a:p>
            <a:pPr marL="0" indent="0">
              <a:buNone/>
            </a:pPr>
            <a:r>
              <a:rPr lang="ru-RU" dirty="0">
                <a:latin typeface="Times New Roman" panose="02020603050405020304" pitchFamily="18" charset="0"/>
                <a:cs typeface="Times New Roman" panose="02020603050405020304" pitchFamily="18" charset="0"/>
              </a:rPr>
              <a:t>-	полноты отражения доходов, расходов и источников </a:t>
            </a:r>
            <a:r>
              <a:rPr lang="ru-RU" dirty="0" smtClean="0">
                <a:latin typeface="Times New Roman" panose="02020603050405020304" pitchFamily="18" charset="0"/>
                <a:cs typeface="Times New Roman" panose="02020603050405020304" pitchFamily="18" charset="0"/>
              </a:rPr>
              <a:t>финансирования </a:t>
            </a:r>
            <a:r>
              <a:rPr lang="ru-RU" dirty="0">
                <a:latin typeface="Times New Roman" panose="02020603050405020304" pitchFamily="18" charset="0"/>
                <a:cs typeface="Times New Roman" panose="02020603050405020304" pitchFamily="18" charset="0"/>
              </a:rPr>
              <a:t>дефицитов бюджетов;</a:t>
            </a:r>
          </a:p>
          <a:p>
            <a:pPr marL="0" indent="0">
              <a:buNone/>
            </a:pPr>
            <a:r>
              <a:rPr lang="ru-RU" dirty="0">
                <a:latin typeface="Times New Roman" panose="02020603050405020304" pitchFamily="18" charset="0"/>
                <a:cs typeface="Times New Roman" panose="02020603050405020304" pitchFamily="18" charset="0"/>
              </a:rPr>
              <a:t>-	сбалансированности бюджета;</a:t>
            </a:r>
          </a:p>
          <a:p>
            <a:pPr marL="0" indent="0">
              <a:buNone/>
            </a:pPr>
            <a:r>
              <a:rPr lang="ru-RU" dirty="0">
                <a:latin typeface="Times New Roman" panose="02020603050405020304" pitchFamily="18" charset="0"/>
                <a:cs typeface="Times New Roman" panose="02020603050405020304" pitchFamily="18" charset="0"/>
              </a:rPr>
              <a:t>-	эффективности использования бюджетных средств;</a:t>
            </a:r>
          </a:p>
          <a:p>
            <a:pPr marL="0" indent="0">
              <a:buNone/>
            </a:pPr>
            <a:r>
              <a:rPr lang="ru-RU" dirty="0">
                <a:latin typeface="Times New Roman" panose="02020603050405020304" pitchFamily="18" charset="0"/>
                <a:cs typeface="Times New Roman" panose="02020603050405020304" pitchFamily="18" charset="0"/>
              </a:rPr>
              <a:t>-	общего (совокупного) покрытия расходов бюджетов;</a:t>
            </a:r>
          </a:p>
          <a:p>
            <a:pPr marL="0" indent="0">
              <a:buNone/>
            </a:pPr>
            <a:r>
              <a:rPr lang="ru-RU" dirty="0">
                <a:latin typeface="Times New Roman" panose="02020603050405020304" pitchFamily="18" charset="0"/>
                <a:cs typeface="Times New Roman" panose="02020603050405020304" pitchFamily="18" charset="0"/>
              </a:rPr>
              <a:t>-	прозрачности (открытости);</a:t>
            </a:r>
          </a:p>
          <a:p>
            <a:pPr marL="0" indent="0">
              <a:buNone/>
            </a:pPr>
            <a:r>
              <a:rPr lang="ru-RU" dirty="0">
                <a:latin typeface="Times New Roman" panose="02020603050405020304" pitchFamily="18" charset="0"/>
                <a:cs typeface="Times New Roman" panose="02020603050405020304" pitchFamily="18" charset="0"/>
              </a:rPr>
              <a:t>-	достоверности бюджета;</a:t>
            </a:r>
          </a:p>
          <a:p>
            <a:pPr marL="0" indent="0">
              <a:buNone/>
            </a:pPr>
            <a:r>
              <a:rPr lang="ru-RU" dirty="0">
                <a:latin typeface="Times New Roman" panose="02020603050405020304" pitchFamily="18" charset="0"/>
                <a:cs typeface="Times New Roman" panose="02020603050405020304" pitchFamily="18" charset="0"/>
              </a:rPr>
              <a:t>-	адресности и целевого характера бюджетных средств;</a:t>
            </a:r>
          </a:p>
          <a:p>
            <a:pPr marL="0" indent="0">
              <a:buNone/>
            </a:pPr>
            <a:r>
              <a:rPr lang="ru-RU" dirty="0">
                <a:latin typeface="Times New Roman" panose="02020603050405020304" pitchFamily="18" charset="0"/>
                <a:cs typeface="Times New Roman" panose="02020603050405020304" pitchFamily="18" charset="0"/>
              </a:rPr>
              <a:t>-	подведомственности расходов бюджетов;</a:t>
            </a:r>
          </a:p>
          <a:p>
            <a:pPr marL="0" indent="0">
              <a:buNone/>
            </a:pPr>
            <a:r>
              <a:rPr lang="ru-RU" dirty="0">
                <a:latin typeface="Times New Roman" panose="02020603050405020304" pitchFamily="18" charset="0"/>
                <a:cs typeface="Times New Roman" panose="02020603050405020304" pitchFamily="18" charset="0"/>
              </a:rPr>
              <a:t>-	единства кассы.</a:t>
            </a: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3</a:t>
            </a:fld>
            <a:endParaRPr lang="ru-RU"/>
          </a:p>
        </p:txBody>
      </p:sp>
    </p:spTree>
    <p:extLst>
      <p:ext uri="{BB962C8B-B14F-4D97-AF65-F5344CB8AC3E}">
        <p14:creationId xmlns:p14="http://schemas.microsoft.com/office/powerpoint/2010/main" val="119255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5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500"/>
                                        <p:tgtEl>
                                          <p:spTgt spid="3">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500"/>
                                        <p:tgtEl>
                                          <p:spTgt spid="3">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500"/>
                                        <p:tgtEl>
                                          <p:spTgt spid="3">
                                            <p:txEl>
                                              <p:pRg st="9" end="9"/>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Effect transition="in" filter="fade">
                                      <p:cBhvr>
                                        <p:cTn id="54" dur="500"/>
                                        <p:tgtEl>
                                          <p:spTgt spid="3">
                                            <p:txEl>
                                              <p:pRg st="10" end="1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animEffect transition="in" filter="fade">
                                      <p:cBhvr>
                                        <p:cTn id="59" dur="500"/>
                                        <p:tgtEl>
                                          <p:spTgt spid="3">
                                            <p:txEl>
                                              <p:pRg st="11" end="11"/>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3">
                                            <p:txEl>
                                              <p:pRg st="12" end="12"/>
                                            </p:txEl>
                                          </p:spTgt>
                                        </p:tgtEl>
                                        <p:attrNameLst>
                                          <p:attrName>style.visibility</p:attrName>
                                        </p:attrNameLst>
                                      </p:cBhvr>
                                      <p:to>
                                        <p:strVal val="visible"/>
                                      </p:to>
                                    </p:set>
                                    <p:animEffect transition="in" filter="fade">
                                      <p:cBhvr>
                                        <p:cTn id="64"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dirty="0" smtClean="0">
                <a:latin typeface="Times New Roman" panose="02020603050405020304" pitchFamily="18" charset="0"/>
                <a:cs typeface="Times New Roman" panose="02020603050405020304" pitchFamily="18" charset="0"/>
              </a:rPr>
              <a:t>Типы государственных, муниципальных учреждений</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916833"/>
            <a:ext cx="8229600" cy="1512168"/>
          </a:xfrm>
        </p:spPr>
        <p:txBody>
          <a:bodyPr/>
          <a:lstStyle/>
          <a:p>
            <a:pPr algn="ctr"/>
            <a:r>
              <a:rPr lang="ru-RU" dirty="0" smtClean="0">
                <a:latin typeface="Times New Roman" panose="02020603050405020304" pitchFamily="18" charset="0"/>
                <a:cs typeface="Times New Roman" panose="02020603050405020304" pitchFamily="18" charset="0"/>
              </a:rPr>
              <a:t>Автономные</a:t>
            </a:r>
            <a:r>
              <a:rPr lang="ru-RU" dirty="0">
                <a:latin typeface="Times New Roman" panose="02020603050405020304" pitchFamily="18" charset="0"/>
                <a:cs typeface="Times New Roman" panose="02020603050405020304" pitchFamily="18" charset="0"/>
              </a:rPr>
              <a:t>, бюджетные и казенные.</a:t>
            </a:r>
          </a:p>
          <a:p>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4</a:t>
            </a:fld>
            <a:endParaRPr lang="ru-RU"/>
          </a:p>
        </p:txBody>
      </p:sp>
    </p:spTree>
    <p:extLst>
      <p:ext uri="{BB962C8B-B14F-4D97-AF65-F5344CB8AC3E}">
        <p14:creationId xmlns:p14="http://schemas.microsoft.com/office/powerpoint/2010/main" val="15131153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4000" dirty="0" smtClean="0">
                <a:latin typeface="Times New Roman" panose="02020603050405020304" pitchFamily="18" charset="0"/>
                <a:cs typeface="Times New Roman" panose="02020603050405020304" pitchFamily="18" charset="0"/>
              </a:rPr>
              <a:t>Бюджетное учреждение</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1124744"/>
            <a:ext cx="8229600" cy="5040560"/>
          </a:xfrm>
        </p:spPr>
        <p:txBody>
          <a:bodyPr>
            <a:noAutofit/>
          </a:bodyPr>
          <a:lstStyle/>
          <a:p>
            <a:r>
              <a:rPr lang="ru-RU" sz="1600" b="1" dirty="0">
                <a:latin typeface="Times New Roman" panose="02020603050405020304" pitchFamily="18" charset="0"/>
                <a:cs typeface="Times New Roman" panose="02020603050405020304" pitchFamily="18" charset="0"/>
              </a:rPr>
              <a:t>Бюджетное учреждение </a:t>
            </a:r>
            <a:r>
              <a:rPr lang="ru-RU" sz="1600" dirty="0">
                <a:latin typeface="Times New Roman" panose="02020603050405020304" pitchFamily="18" charset="0"/>
                <a:cs typeface="Times New Roman" panose="02020603050405020304" pitchFamily="18" charset="0"/>
              </a:rPr>
              <a:t>- некоммерческая организация, созданная Российской Федерацией, субъектом Российской Федерации или муниципальным образованием для выполнения работ, оказания услуг в целях обеспечения реализации предусмотренных законодательством Российской Федерации полномочий соответственно органов государственной власти (государственных органов) или органов местного самоуправления в сферах науки, образования, здравоохранения, культуры, социальной защиты, занятости населения, физической культуры и спорта, а также в иных сферах</a:t>
            </a:r>
            <a:r>
              <a:rPr lang="ru-RU" sz="1600" dirty="0" smtClean="0">
                <a:latin typeface="Times New Roman" panose="02020603050405020304" pitchFamily="18" charset="0"/>
                <a:cs typeface="Times New Roman" panose="02020603050405020304" pitchFamily="18" charset="0"/>
              </a:rPr>
              <a:t>.</a:t>
            </a:r>
          </a:p>
          <a:p>
            <a:endParaRPr lang="ru-RU" sz="1600" dirty="0">
              <a:latin typeface="Times New Roman" panose="02020603050405020304" pitchFamily="18" charset="0"/>
              <a:cs typeface="Times New Roman" panose="02020603050405020304" pitchFamily="18" charset="0"/>
            </a:endParaRPr>
          </a:p>
          <a:p>
            <a:r>
              <a:rPr lang="ru-RU" sz="1600" b="1" dirty="0">
                <a:latin typeface="Times New Roman" panose="02020603050405020304" pitchFamily="18" charset="0"/>
                <a:cs typeface="Times New Roman" panose="02020603050405020304" pitchFamily="18" charset="0"/>
              </a:rPr>
              <a:t>Государственное задание </a:t>
            </a:r>
            <a:r>
              <a:rPr lang="ru-RU" sz="1600" dirty="0">
                <a:latin typeface="Times New Roman" panose="02020603050405020304" pitchFamily="18" charset="0"/>
                <a:cs typeface="Times New Roman" panose="02020603050405020304" pitchFamily="18" charset="0"/>
              </a:rPr>
              <a:t>– документ, устанавливающий требования к составу, качеству и (или) объему (содержанию), условиям, порядку и результатам оказания государственных (муниципальных) услуг (выполнения работ</a:t>
            </a:r>
            <a:r>
              <a:rPr lang="ru-RU" sz="1600" dirty="0" smtClean="0">
                <a:latin typeface="Times New Roman" panose="02020603050405020304" pitchFamily="18" charset="0"/>
                <a:cs typeface="Times New Roman" panose="02020603050405020304" pitchFamily="18" charset="0"/>
              </a:rPr>
              <a:t>).</a:t>
            </a:r>
          </a:p>
          <a:p>
            <a:endParaRPr lang="ru-RU" sz="1600" dirty="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Государственные </a:t>
            </a:r>
            <a:r>
              <a:rPr lang="ru-RU" sz="1600" dirty="0">
                <a:latin typeface="Times New Roman" panose="02020603050405020304" pitchFamily="18" charset="0"/>
                <a:cs typeface="Times New Roman" panose="02020603050405020304" pitchFamily="18" charset="0"/>
              </a:rPr>
              <a:t>(муниципальные) задания для бюджетного учреждения в соответствии с предусмотренными его учредительными документами основными видами деятельности формирует и утверждает соответствующий орган, осуществляющий функции и полномочия учредителя</a:t>
            </a:r>
            <a:r>
              <a:rPr lang="ru-RU" sz="1600" dirty="0" smtClean="0">
                <a:latin typeface="Times New Roman" panose="02020603050405020304" pitchFamily="18" charset="0"/>
                <a:cs typeface="Times New Roman" panose="02020603050405020304" pitchFamily="18" charset="0"/>
              </a:rPr>
              <a:t>.</a:t>
            </a:r>
          </a:p>
          <a:p>
            <a:endParaRPr lang="ru-RU" sz="1600" dirty="0" smtClean="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5</a:t>
            </a:fld>
            <a:endParaRPr lang="ru-RU"/>
          </a:p>
        </p:txBody>
      </p:sp>
    </p:spTree>
    <p:extLst>
      <p:ext uri="{BB962C8B-B14F-4D97-AF65-F5344CB8AC3E}">
        <p14:creationId xmlns:p14="http://schemas.microsoft.com/office/powerpoint/2010/main" val="1544906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4000" dirty="0" smtClean="0">
                <a:latin typeface="Times New Roman" panose="02020603050405020304" pitchFamily="18" charset="0"/>
                <a:cs typeface="Times New Roman" panose="02020603050405020304" pitchFamily="18" charset="0"/>
              </a:rPr>
              <a:t>Бюджетное учреждение</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1124744"/>
            <a:ext cx="8229600" cy="5040560"/>
          </a:xfrm>
        </p:spPr>
        <p:txBody>
          <a:bodyPr>
            <a:noAutofit/>
          </a:bodyPr>
          <a:lstStyle/>
          <a:p>
            <a:r>
              <a:rPr lang="ru-RU" sz="1600" b="1" dirty="0" smtClean="0">
                <a:latin typeface="Times New Roman" panose="02020603050405020304" pitchFamily="18" charset="0"/>
                <a:cs typeface="Times New Roman" panose="02020603050405020304" pitchFamily="18" charset="0"/>
              </a:rPr>
              <a:t>Государственное </a:t>
            </a:r>
            <a:r>
              <a:rPr lang="ru-RU" sz="1600" b="1" dirty="0">
                <a:latin typeface="Times New Roman" panose="02020603050405020304" pitchFamily="18" charset="0"/>
                <a:cs typeface="Times New Roman" panose="02020603050405020304" pitchFamily="18" charset="0"/>
              </a:rPr>
              <a:t>задание должно содержать:</a:t>
            </a:r>
          </a:p>
          <a:p>
            <a:pPr marL="0" indent="0">
              <a:buNone/>
            </a:pPr>
            <a:r>
              <a:rPr lang="ru-RU" sz="1600" dirty="0">
                <a:latin typeface="Times New Roman" panose="02020603050405020304" pitchFamily="18" charset="0"/>
                <a:cs typeface="Times New Roman" panose="02020603050405020304" pitchFamily="18" charset="0"/>
              </a:rPr>
              <a:t>-	показатели, характеризующие качество и (или) объем (содержание) </a:t>
            </a:r>
            <a:r>
              <a:rPr lang="ru-RU" sz="1600" dirty="0" smtClean="0">
                <a:latin typeface="Times New Roman" panose="02020603050405020304" pitchFamily="18" charset="0"/>
                <a:cs typeface="Times New Roman" panose="02020603050405020304" pitchFamily="18" charset="0"/>
              </a:rPr>
              <a:t>оказываемых </a:t>
            </a:r>
            <a:r>
              <a:rPr lang="ru-RU" sz="1600" dirty="0">
                <a:latin typeface="Times New Roman" panose="02020603050405020304" pitchFamily="18" charset="0"/>
                <a:cs typeface="Times New Roman" panose="02020603050405020304" pitchFamily="18" charset="0"/>
              </a:rPr>
              <a:t>государственных (муниципальных) услуг (выполняемых работ);</a:t>
            </a:r>
          </a:p>
          <a:p>
            <a:pPr marL="0" indent="0">
              <a:buNone/>
            </a:pPr>
            <a:r>
              <a:rPr lang="ru-RU" sz="1600" dirty="0">
                <a:latin typeface="Times New Roman" panose="02020603050405020304" pitchFamily="18" charset="0"/>
                <a:cs typeface="Times New Roman" panose="02020603050405020304" pitchFamily="18" charset="0"/>
              </a:rPr>
              <a:t>-	порядок контроля за исполнением государственного (</a:t>
            </a:r>
            <a:r>
              <a:rPr lang="ru-RU" sz="1600" dirty="0" smtClean="0">
                <a:latin typeface="Times New Roman" panose="02020603050405020304" pitchFamily="18" charset="0"/>
                <a:cs typeface="Times New Roman" panose="02020603050405020304" pitchFamily="18" charset="0"/>
              </a:rPr>
              <a:t>муниципального</a:t>
            </a:r>
            <a:r>
              <a:rPr lang="ru-RU" sz="1600" dirty="0">
                <a:latin typeface="Times New Roman" panose="02020603050405020304" pitchFamily="18" charset="0"/>
                <a:cs typeface="Times New Roman" panose="02020603050405020304" pitchFamily="18" charset="0"/>
              </a:rPr>
              <a:t>) задания, в том числе условия и порядок его досрочного прекращения;</a:t>
            </a:r>
          </a:p>
          <a:p>
            <a:pPr marL="0" indent="0">
              <a:buNone/>
            </a:pPr>
            <a:r>
              <a:rPr lang="ru-RU" sz="1600" dirty="0">
                <a:latin typeface="Times New Roman" panose="02020603050405020304" pitchFamily="18" charset="0"/>
                <a:cs typeface="Times New Roman" panose="02020603050405020304" pitchFamily="18" charset="0"/>
              </a:rPr>
              <a:t>-	требования к отчетности об исполнении государственного задания. </a:t>
            </a:r>
          </a:p>
          <a:p>
            <a:pPr marL="0" indent="0">
              <a:buNone/>
            </a:pPr>
            <a:r>
              <a:rPr lang="ru-RU" sz="1600" dirty="0">
                <a:latin typeface="Times New Roman" panose="02020603050405020304" pitchFamily="18" charset="0"/>
                <a:cs typeface="Times New Roman" panose="02020603050405020304" pitchFamily="18" charset="0"/>
              </a:rPr>
              <a:t>Бюджетное учреждение не вправе отказаться от выполнения государственного (муниципального) задания</a:t>
            </a:r>
            <a:r>
              <a:rPr lang="ru-RU" sz="1600" dirty="0" smtClean="0">
                <a:latin typeface="Times New Roman" panose="02020603050405020304" pitchFamily="18" charset="0"/>
                <a:cs typeface="Times New Roman" panose="02020603050405020304" pitchFamily="18" charset="0"/>
              </a:rPr>
              <a:t>.</a:t>
            </a:r>
          </a:p>
          <a:p>
            <a:endParaRPr lang="ru-RU"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Бюджетное учреждение вправе сверх установленного государственного (муниципального) задания, а также в случаях, определенных федеральными законами, в пределах установленного государственного (муниципального) задания выполнять работы, оказывать услуги, относящиеся к его основным видам деятельности, предусмотренным его учредительным документом, для граждан и юридических лиц за плату и на одинаковых при оказании одних и тех же услуг условиях. Порядок определения указанной платы устанавливается соответствующим органом, осуществляющим функции и полномочия учредителя, если иное не предусмотрено федеральным законом</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6</a:t>
            </a:fld>
            <a:endParaRPr lang="ru-RU"/>
          </a:p>
        </p:txBody>
      </p:sp>
    </p:spTree>
    <p:extLst>
      <p:ext uri="{BB962C8B-B14F-4D97-AF65-F5344CB8AC3E}">
        <p14:creationId xmlns:p14="http://schemas.microsoft.com/office/powerpoint/2010/main" val="3812278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0872" y="-171400"/>
            <a:ext cx="8229600" cy="1143000"/>
          </a:xfrm>
        </p:spPr>
        <p:txBody>
          <a:bodyPr>
            <a:normAutofit/>
          </a:bodyPr>
          <a:lstStyle/>
          <a:p>
            <a:r>
              <a:rPr lang="ru-RU" sz="4000" dirty="0" smtClean="0">
                <a:latin typeface="Times New Roman" panose="02020603050405020304" pitchFamily="18" charset="0"/>
                <a:cs typeface="Times New Roman" panose="02020603050405020304" pitchFamily="18" charset="0"/>
              </a:rPr>
              <a:t>Бюджетное учреждение</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908720"/>
            <a:ext cx="8229600" cy="5112568"/>
          </a:xfrm>
        </p:spPr>
        <p:txBody>
          <a:bodyPr>
            <a:noAutofit/>
          </a:bodyPr>
          <a:lstStyle/>
          <a:p>
            <a:r>
              <a:rPr lang="ru-RU" sz="1600" dirty="0" smtClean="0">
                <a:latin typeface="Times New Roman" panose="02020603050405020304" pitchFamily="18" charset="0"/>
                <a:cs typeface="Times New Roman" panose="02020603050405020304" pitchFamily="18" charset="0"/>
              </a:rPr>
              <a:t>Бюджетное </a:t>
            </a:r>
            <a:r>
              <a:rPr lang="ru-RU" sz="1600" dirty="0">
                <a:latin typeface="Times New Roman" panose="02020603050405020304" pitchFamily="18" charset="0"/>
                <a:cs typeface="Times New Roman" panose="02020603050405020304" pitchFamily="18" charset="0"/>
              </a:rPr>
              <a:t>учреждение вправе осуществлять иные виды деятельности, не являющиеся основными видами деятельности, лишь постольку, поскольку это служит достижению целей, ради которых оно создано, и соответствующие указанным целям, при условии, что такая деятельность указана в его учредительных документах.</a:t>
            </a:r>
          </a:p>
          <a:p>
            <a:r>
              <a:rPr lang="ru-RU" sz="1600" dirty="0">
                <a:latin typeface="Times New Roman" panose="02020603050405020304" pitchFamily="18" charset="0"/>
                <a:cs typeface="Times New Roman" panose="02020603050405020304" pitchFamily="18" charset="0"/>
              </a:rPr>
              <a:t>Финансовое обеспечение выполнения государственного (муниципального) задания бюджетным учреждением осуществляется </a:t>
            </a:r>
            <a:r>
              <a:rPr lang="ru-RU" sz="1600" b="1" dirty="0">
                <a:latin typeface="Times New Roman" panose="02020603050405020304" pitchFamily="18" charset="0"/>
                <a:cs typeface="Times New Roman" panose="02020603050405020304" pitchFamily="18" charset="0"/>
              </a:rPr>
              <a:t>в виде субсидий </a:t>
            </a:r>
            <a:r>
              <a:rPr lang="ru-RU" sz="1600" dirty="0">
                <a:latin typeface="Times New Roman" panose="02020603050405020304" pitchFamily="18" charset="0"/>
                <a:cs typeface="Times New Roman" panose="02020603050405020304" pitchFamily="18" charset="0"/>
              </a:rPr>
              <a:t>из бюджетов бюджетной системы Российской Федерации.</a:t>
            </a:r>
          </a:p>
          <a:p>
            <a:r>
              <a:rPr lang="ru-RU" sz="1600" dirty="0">
                <a:latin typeface="Times New Roman" panose="02020603050405020304" pitchFamily="18" charset="0"/>
                <a:cs typeface="Times New Roman" panose="02020603050405020304" pitchFamily="18" charset="0"/>
              </a:rPr>
              <a:t>Бюджетное учреждение осуществляет операции с поступающими ему в соответствии с законодательством Российской Федерации средствами через лицевые счета, открываемые в территориальном органе Федерального казначейства или финансовом органе субъекта Российской Федерации (муниципального образования) в порядке, установленном законодательством Российской Федерации.</a:t>
            </a:r>
          </a:p>
          <a:p>
            <a:r>
              <a:rPr lang="ru-RU" sz="1600" dirty="0">
                <a:latin typeface="Times New Roman" panose="02020603050405020304" pitchFamily="18" charset="0"/>
                <a:cs typeface="Times New Roman" panose="02020603050405020304" pitchFamily="18" charset="0"/>
              </a:rPr>
              <a:t>Имущество бюджетного учреждения закрепляется за ним на праве оперативного управления в соответствии с Гражданским кодексом Российской Федерации. Собственником имущества бюджетного учреждения является соответственно Российская Федерация, субъект Российской Федерации, муниципальное образование.</a:t>
            </a:r>
          </a:p>
          <a:p>
            <a:r>
              <a:rPr lang="ru-RU" sz="1600" dirty="0">
                <a:latin typeface="Times New Roman" panose="02020603050405020304" pitchFamily="18" charset="0"/>
                <a:cs typeface="Times New Roman" panose="02020603050405020304" pitchFamily="18" charset="0"/>
              </a:rPr>
              <a:t>Бюджетные учреждения не вправе размещать денежные средства на депозитах в кредитных организациях, а также совершать сделки с ценными бумагами, если иное не предусмотрено федеральными законами</a:t>
            </a:r>
          </a:p>
          <a:p>
            <a:pPr marL="0" indent="0">
              <a:buNone/>
            </a:pPr>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7</a:t>
            </a:fld>
            <a:endParaRPr lang="ru-RU"/>
          </a:p>
        </p:txBody>
      </p:sp>
    </p:spTree>
    <p:extLst>
      <p:ext uri="{BB962C8B-B14F-4D97-AF65-F5344CB8AC3E}">
        <p14:creationId xmlns:p14="http://schemas.microsoft.com/office/powerpoint/2010/main" val="333380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latin typeface="Times New Roman" panose="02020603050405020304" pitchFamily="18" charset="0"/>
                <a:cs typeface="Times New Roman" panose="02020603050405020304" pitchFamily="18" charset="0"/>
              </a:rPr>
              <a:t>Автономное учреждение</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70000" lnSpcReduction="20000"/>
          </a:bodyPr>
          <a:lstStyle/>
          <a:p>
            <a:r>
              <a:rPr lang="ru-RU" dirty="0" smtClean="0">
                <a:latin typeface="Times New Roman" panose="02020603050405020304" pitchFamily="18" charset="0"/>
                <a:cs typeface="Times New Roman" panose="02020603050405020304" pitchFamily="18" charset="0"/>
              </a:rPr>
              <a:t>Некоммерческая </a:t>
            </a:r>
            <a:r>
              <a:rPr lang="ru-RU" dirty="0">
                <a:latin typeface="Times New Roman" panose="02020603050405020304" pitchFamily="18" charset="0"/>
                <a:cs typeface="Times New Roman" panose="02020603050405020304" pitchFamily="18" charset="0"/>
              </a:rPr>
              <a:t>организация, созданная Российской Федерацией, субъектом Российской Федерации или муниципальным образованием для выполнения работ, оказания услуг в целях осуществления предусмотренных законодательством Российской Федерации полномочий органов государственной власти, полномочий органов местного самоуправления в сферах науки, образования, здравоохранения, культуры, средств массовой информации, социальной защиты, занятости населения, физической культуры и спорта, а также в иных сферах в случаях, установленных федеральными законами (в том числе при проведении мероприятий по работе с детьми и молодежью в указанных сферах).</a:t>
            </a:r>
          </a:p>
          <a:p>
            <a:r>
              <a:rPr lang="ru-RU" dirty="0" smtClean="0">
                <a:latin typeface="Times New Roman" panose="02020603050405020304" pitchFamily="18" charset="0"/>
                <a:cs typeface="Times New Roman" panose="02020603050405020304" pitchFamily="18" charset="0"/>
              </a:rPr>
              <a:t>Финансирование </a:t>
            </a:r>
            <a:r>
              <a:rPr lang="ru-RU" dirty="0">
                <a:latin typeface="Times New Roman" panose="02020603050405020304" pitchFamily="18" charset="0"/>
                <a:cs typeface="Times New Roman" panose="02020603050405020304" pitchFamily="18" charset="0"/>
              </a:rPr>
              <a:t>автономных учреждений </a:t>
            </a:r>
            <a:r>
              <a:rPr lang="ru-RU" dirty="0" smtClean="0">
                <a:latin typeface="Times New Roman" panose="02020603050405020304" pitchFamily="18" charset="0"/>
                <a:cs typeface="Times New Roman" panose="02020603050405020304" pitchFamily="18" charset="0"/>
              </a:rPr>
              <a:t>осуществляется в </a:t>
            </a:r>
            <a:r>
              <a:rPr lang="ru-RU" dirty="0">
                <a:latin typeface="Times New Roman" panose="02020603050405020304" pitchFamily="18" charset="0"/>
                <a:cs typeface="Times New Roman" panose="02020603050405020304" pitchFamily="18" charset="0"/>
              </a:rPr>
              <a:t>виде субсидий на выполнение государственных заданий.</a:t>
            </a: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8</a:t>
            </a:fld>
            <a:endParaRPr lang="ru-RU"/>
          </a:p>
        </p:txBody>
      </p:sp>
    </p:spTree>
    <p:extLst>
      <p:ext uri="{BB962C8B-B14F-4D97-AF65-F5344CB8AC3E}">
        <p14:creationId xmlns:p14="http://schemas.microsoft.com/office/powerpoint/2010/main" val="717378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latin typeface="Times New Roman" panose="02020603050405020304" pitchFamily="18" charset="0"/>
                <a:cs typeface="Times New Roman" panose="02020603050405020304" pitchFamily="18" charset="0"/>
              </a:rPr>
              <a:t>Казенное учреждение</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70000" lnSpcReduction="20000"/>
          </a:bodyPr>
          <a:lstStyle/>
          <a:p>
            <a:r>
              <a:rPr lang="ru-RU" dirty="0" smtClean="0">
                <a:latin typeface="Times New Roman" panose="02020603050405020304" pitchFamily="18" charset="0"/>
                <a:cs typeface="Times New Roman" panose="02020603050405020304" pitchFamily="18" charset="0"/>
              </a:rPr>
              <a:t>Некоммерческая </a:t>
            </a:r>
            <a:r>
              <a:rPr lang="ru-RU" dirty="0">
                <a:latin typeface="Times New Roman" panose="02020603050405020304" pitchFamily="18" charset="0"/>
                <a:cs typeface="Times New Roman" panose="02020603050405020304" pitchFamily="18" charset="0"/>
              </a:rPr>
              <a:t>организация. Она создается для оказания государственных (муниципальных) услуг, выполнения работ и/или исполнения государственных или муниципальных функций.</a:t>
            </a:r>
          </a:p>
          <a:p>
            <a:r>
              <a:rPr lang="ru-RU" dirty="0">
                <a:latin typeface="Times New Roman" panose="02020603050405020304" pitchFamily="18" charset="0"/>
                <a:cs typeface="Times New Roman" panose="02020603050405020304" pitchFamily="18" charset="0"/>
              </a:rPr>
              <a:t>Своего имущества, в том числе денег, у казенного учреждения нет. Имущество принадлежит ему на праве оперативного управления, и учреждение не может распоряжаться им без согласия собственника - Российской Федерации, ее субъекта или муниципального образования </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Самостоятельно </a:t>
            </a:r>
            <a:r>
              <a:rPr lang="ru-RU" dirty="0">
                <a:latin typeface="Times New Roman" panose="02020603050405020304" pitchFamily="18" charset="0"/>
                <a:cs typeface="Times New Roman" panose="02020603050405020304" pitchFamily="18" charset="0"/>
              </a:rPr>
              <a:t>зарабатывать казенное учреждение также не может. Оно полностью зависит от собственника, и собственник отвечает по обязательствам казенного учреждения, если у последнего не хватает средств.</a:t>
            </a:r>
          </a:p>
          <a:p>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9</a:t>
            </a:fld>
            <a:endParaRPr lang="ru-RU"/>
          </a:p>
        </p:txBody>
      </p:sp>
    </p:spTree>
    <p:extLst>
      <p:ext uri="{BB962C8B-B14F-4D97-AF65-F5344CB8AC3E}">
        <p14:creationId xmlns:p14="http://schemas.microsoft.com/office/powerpoint/2010/main" val="2731797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6856" y="-13394"/>
            <a:ext cx="8229600" cy="346050"/>
          </a:xfrm>
        </p:spPr>
        <p:txBody>
          <a:bodyPr>
            <a:noAutofit/>
          </a:bodyPr>
          <a:lstStyle/>
          <a:p>
            <a:r>
              <a:rPr lang="ru-RU" sz="2800" dirty="0">
                <a:latin typeface="Times New Roman" panose="02020603050405020304" pitchFamily="18" charset="0"/>
                <a:cs typeface="Times New Roman" panose="02020603050405020304" pitchFamily="18" charset="0"/>
              </a:rPr>
              <a:t>Сравнительная </a:t>
            </a:r>
            <a:r>
              <a:rPr lang="ru-RU" sz="2800" dirty="0" smtClean="0">
                <a:latin typeface="Times New Roman" panose="02020603050405020304" pitchFamily="18" charset="0"/>
                <a:cs typeface="Times New Roman" panose="02020603050405020304" pitchFamily="18" charset="0"/>
              </a:rPr>
              <a:t>характеристика</a:t>
            </a:r>
            <a:endParaRPr lang="ru-RU" sz="28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10</a:t>
            </a:fld>
            <a:endParaRPr lang="ru-RU"/>
          </a:p>
        </p:txBody>
      </p:sp>
      <p:graphicFrame>
        <p:nvGraphicFramePr>
          <p:cNvPr id="7" name="Таблица 6"/>
          <p:cNvGraphicFramePr>
            <a:graphicFrameLocks noGrp="1"/>
          </p:cNvGraphicFramePr>
          <p:nvPr>
            <p:extLst>
              <p:ext uri="{D42A27DB-BD31-4B8C-83A1-F6EECF244321}">
                <p14:modId xmlns:p14="http://schemas.microsoft.com/office/powerpoint/2010/main" val="949830802"/>
              </p:ext>
            </p:extLst>
          </p:nvPr>
        </p:nvGraphicFramePr>
        <p:xfrm>
          <a:off x="179512" y="404664"/>
          <a:ext cx="8712967" cy="6453203"/>
        </p:xfrm>
        <a:graphic>
          <a:graphicData uri="http://schemas.openxmlformats.org/drawingml/2006/table">
            <a:tbl>
              <a:tblPr>
                <a:tableStyleId>{5C22544A-7EE6-4342-B048-85BDC9FD1C3A}</a:tableStyleId>
              </a:tblPr>
              <a:tblGrid>
                <a:gridCol w="1728192"/>
                <a:gridCol w="4032448"/>
                <a:gridCol w="1080120"/>
                <a:gridCol w="1008112"/>
                <a:gridCol w="864095"/>
              </a:tblGrid>
              <a:tr h="139659">
                <a:tc rowSpan="2">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Признак</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Характеристики признака</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Применение признака для каждого типа учреждения</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139659">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казенное </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бюджетное</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автономное</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4196">
                <a:tc rowSpan="2">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Государственное (муниципальное) задание на оказание услуг (выполнение работ)</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Обязательность формирования для данного типа учреждений</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4196">
                <a:tc vMerge="1">
                  <a:txBody>
                    <a:bodyPr/>
                    <a:lstStyle/>
                    <a:p>
                      <a:endParaRPr lang="ru-RU"/>
                    </a:p>
                  </a:txBody>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Возможность формирования по решению учредителя (но не обязательно)</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7521">
                <a:tc rowSpan="2">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Финансовое обеспечение</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Бюджетная смета</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7521">
                <a:tc vMerge="1">
                  <a:txBody>
                    <a:bodyPr/>
                    <a:lstStyle/>
                    <a:p>
                      <a:endParaRPr lang="ru-RU"/>
                    </a:p>
                  </a:txBody>
                  <a:tcPr/>
                </a:tc>
                <a:tc>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Субсидия</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540">
                <a:tc rowSpan="2">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Открытие и ведение счетов (лицевых счетов)</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Обязательность лицевых счетов в Федеральном казначействе (ФК), финансовом органе (ФО) соответствующего публично-правового образования</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6465">
                <a:tc vMerge="1">
                  <a:txBody>
                    <a:bodyPr/>
                    <a:lstStyle/>
                    <a:p>
                      <a:endParaRPr lang="ru-RU"/>
                    </a:p>
                  </a:txBody>
                  <a:tcPr/>
                </a:tc>
                <a:tc>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Возможность открытия и ведения счетов в кредитной организации и /или в ФК (ФО)</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8733">
                <a:tc>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Принципы ведения бухгалтерского учета</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Применение единого плана счетов бухгалтерского учета государственных (муниципальных) учреждений</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p>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162н</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p>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174н</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p>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183н</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8733">
                <a:tc>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Требования к размещению информации о </a:t>
                      </a:r>
                      <a:r>
                        <a:rPr lang="ru-RU" sz="1000" dirty="0" smtClean="0">
                          <a:effectLst/>
                          <a:latin typeface="Times New Roman" panose="02020603050405020304" pitchFamily="18" charset="0"/>
                          <a:cs typeface="Times New Roman" panose="02020603050405020304" pitchFamily="18" charset="0"/>
                        </a:rPr>
                        <a:t>деятельности</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Обязательность размещения </a:t>
                      </a:r>
                      <a:r>
                        <a:rPr lang="ru-RU" sz="1000" dirty="0" smtClean="0">
                          <a:effectLst/>
                          <a:latin typeface="Times New Roman" panose="02020603050405020304" pitchFamily="18" charset="0"/>
                          <a:cs typeface="Times New Roman" panose="02020603050405020304" pitchFamily="18" charset="0"/>
                        </a:rPr>
                        <a:t>в открытом доступе</a:t>
                      </a:r>
                    </a:p>
                    <a:p>
                      <a:pPr>
                        <a:lnSpc>
                          <a:spcPct val="115000"/>
                        </a:lnSpc>
                        <a:spcAft>
                          <a:spcPts val="0"/>
                        </a:spcAft>
                      </a:pP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8685">
                <a:tc rowSpan="5">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Возможность распоряжения имуществом без согласия учредителя</a:t>
                      </a:r>
                      <a:endParaRPr lang="ru-RU" sz="1000" dirty="0">
                        <a:effectLst/>
                        <a:latin typeface="Times New Roman" panose="02020603050405020304" pitchFamily="18" charset="0"/>
                        <a:ea typeface="Times New Roman"/>
                        <a:cs typeface="Times New Roman" panose="02020603050405020304" pitchFamily="18" charset="0"/>
                      </a:endParaRPr>
                    </a:p>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 </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Недвижимым имуществом, закрепленным собственником, приобретенным за счет выделенных собственником средств</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1003">
                <a:tc vMerge="1">
                  <a:txBody>
                    <a:bodyPr/>
                    <a:lstStyle/>
                    <a:p>
                      <a:endParaRPr lang="ru-RU"/>
                    </a:p>
                  </a:txBody>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Недвижимым имуществом, приобретенным за счет доходов, полученных от приносящей доход деятельности</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985">
                <a:tc vMerge="1">
                  <a:txBody>
                    <a:bodyPr/>
                    <a:lstStyle/>
                    <a:p>
                      <a:pPr>
                        <a:lnSpc>
                          <a:spcPct val="115000"/>
                        </a:lnSpc>
                        <a:spcAft>
                          <a:spcPts val="0"/>
                        </a:spcAft>
                      </a:pP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Особо ценным движимым имуществом, закрепленным собственником, приобретенным за счет выделенных собственником средств</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2467">
                <a:tc vMerge="1">
                  <a:txBody>
                    <a:bodyPr/>
                    <a:lstStyle/>
                    <a:p>
                      <a:endParaRPr lang="ru-RU"/>
                    </a:p>
                  </a:txBody>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Особо ценным движимым имуществом, приобретенным за счет средств, полученных от приносящей доход деятельности</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7521">
                <a:tc vMerge="1">
                  <a:txBody>
                    <a:bodyPr/>
                    <a:lstStyle/>
                    <a:p>
                      <a:endParaRPr lang="ru-RU"/>
                    </a:p>
                  </a:txBody>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Иным имуществом</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4196">
                <a:tc rowSpan="2">
                  <a:txBody>
                    <a:bodyPr/>
                    <a:lstStyle/>
                    <a:p>
                      <a:pPr>
                        <a:lnSpc>
                          <a:spcPct val="115000"/>
                        </a:lnSpc>
                        <a:spcAft>
                          <a:spcPts val="0"/>
                        </a:spcAft>
                      </a:pPr>
                      <a:r>
                        <a:rPr lang="ru-RU" sz="1000" dirty="0">
                          <a:effectLst/>
                          <a:latin typeface="Times New Roman" panose="02020603050405020304" pitchFamily="18" charset="0"/>
                          <a:cs typeface="Times New Roman" panose="02020603050405020304" pitchFamily="18" charset="0"/>
                        </a:rPr>
                        <a:t>Возможность ведения приносящей доход деятельности в соответствии с уставом </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С зачислением доходов в соответствующий бюджет</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4196">
                <a:tc vMerge="1">
                  <a:txBody>
                    <a:bodyPr/>
                    <a:lstStyle/>
                    <a:p>
                      <a:endParaRPr lang="ru-RU"/>
                    </a:p>
                  </a:txBody>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С правом распоряжения полученными доходами</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1927">
                <a:tc rowSpan="2">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Органы управления государственным (муниципальным) учреждением</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Руководитель, назначаемый учредителем</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8733">
                <a:tc vMerge="1">
                  <a:txBody>
                    <a:bodyPr/>
                    <a:lstStyle/>
                    <a:p>
                      <a:endParaRPr lang="ru-RU"/>
                    </a:p>
                  </a:txBody>
                  <a:tcPr/>
                </a:tc>
                <a:tc>
                  <a:txBody>
                    <a:bodyPr/>
                    <a:lstStyle/>
                    <a:p>
                      <a:pPr>
                        <a:lnSpc>
                          <a:spcPct val="115000"/>
                        </a:lnSpc>
                        <a:spcAft>
                          <a:spcPts val="0"/>
                        </a:spcAft>
                      </a:pPr>
                      <a:r>
                        <a:rPr lang="ru-RU" sz="1000">
                          <a:effectLst/>
                          <a:latin typeface="Times New Roman" panose="02020603050405020304" pitchFamily="18" charset="0"/>
                          <a:cs typeface="Times New Roman" panose="02020603050405020304" pitchFamily="18" charset="0"/>
                        </a:rPr>
                        <a:t>Руководитель, назначенный учредителем и одобренный наблюдательным советом</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a:cs typeface="Times New Roman" panose="02020603050405020304" pitchFamily="18" charset="0"/>
                      </a:endParaRPr>
                    </a:p>
                  </a:txBody>
                  <a:tcPr marL="8994" marR="8994" marT="14796" marB="147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701368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4848" y="-99392"/>
            <a:ext cx="8229600" cy="1143000"/>
          </a:xfrm>
        </p:spPr>
        <p:txBody>
          <a:bodyPr>
            <a:normAutofit/>
          </a:bodyPr>
          <a:lstStyle/>
          <a:p>
            <a:r>
              <a:rPr lang="ru-RU" sz="4000" dirty="0" smtClean="0">
                <a:latin typeface="Times New Roman" panose="02020603050405020304" pitchFamily="18" charset="0"/>
                <a:cs typeface="Times New Roman" panose="02020603050405020304" pitchFamily="18" charset="0"/>
              </a:rPr>
              <a:t>Определения в области бюджета</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908720"/>
            <a:ext cx="8229600" cy="4525963"/>
          </a:xfrm>
        </p:spPr>
        <p:txBody>
          <a:bodyPr>
            <a:noAutofit/>
          </a:bodyPr>
          <a:lstStyle/>
          <a:p>
            <a:r>
              <a:rPr lang="ru-RU" sz="1600" b="1" dirty="0">
                <a:latin typeface="Times New Roman" panose="02020603050405020304" pitchFamily="18" charset="0"/>
                <a:cs typeface="Times New Roman" panose="02020603050405020304" pitchFamily="18" charset="0"/>
              </a:rPr>
              <a:t>главный распорядитель бюджетных средств </a:t>
            </a:r>
            <a:r>
              <a:rPr lang="ru-RU" sz="1600" dirty="0">
                <a:latin typeface="Times New Roman" panose="02020603050405020304" pitchFamily="18" charset="0"/>
                <a:cs typeface="Times New Roman" panose="02020603050405020304" pitchFamily="18" charset="0"/>
              </a:rPr>
              <a:t>(главный распорядитель средств соответствующего бюджета) </a:t>
            </a:r>
            <a:r>
              <a:rPr lang="ru-RU" sz="1600" b="1" dirty="0" smtClean="0">
                <a:latin typeface="Times New Roman" panose="02020603050405020304" pitchFamily="18" charset="0"/>
                <a:cs typeface="Times New Roman" panose="02020603050405020304" pitchFamily="18" charset="0"/>
              </a:rPr>
              <a:t>(ГРБС) </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а также наиболее значимое учреждение науки, образования, культуры и здравоохранения, указанное в ведомственной структуре расходов бюджета, </a:t>
            </a:r>
            <a:r>
              <a:rPr lang="ru-RU" sz="1600" b="1" dirty="0">
                <a:latin typeface="Times New Roman" panose="02020603050405020304" pitchFamily="18" charset="0"/>
                <a:cs typeface="Times New Roman" panose="02020603050405020304" pitchFamily="18" charset="0"/>
              </a:rPr>
              <a:t>имеющие право распределять бюджетные ассигнования и лимиты бюджетных обязательств между подведомственными распорядителями и (или) получателями бюджетных </a:t>
            </a:r>
            <a:r>
              <a:rPr lang="ru-RU" sz="1600" b="1" dirty="0" smtClean="0">
                <a:latin typeface="Times New Roman" panose="02020603050405020304" pitchFamily="18" charset="0"/>
                <a:cs typeface="Times New Roman" panose="02020603050405020304" pitchFamily="18" charset="0"/>
              </a:rPr>
              <a:t>средств</a:t>
            </a:r>
            <a:endParaRPr lang="ru-RU" sz="1600" dirty="0">
              <a:latin typeface="Times New Roman" panose="02020603050405020304" pitchFamily="18" charset="0"/>
              <a:cs typeface="Times New Roman" panose="02020603050405020304" pitchFamily="18" charset="0"/>
            </a:endParaRPr>
          </a:p>
          <a:p>
            <a:r>
              <a:rPr lang="ru-RU" sz="1600" b="1" dirty="0">
                <a:latin typeface="Times New Roman" panose="02020603050405020304" pitchFamily="18" charset="0"/>
                <a:cs typeface="Times New Roman" panose="02020603050405020304" pitchFamily="18" charset="0"/>
              </a:rPr>
              <a:t>распорядитель бюджетных средств</a:t>
            </a:r>
            <a:r>
              <a:rPr lang="ru-RU" sz="1600" dirty="0">
                <a:latin typeface="Times New Roman" panose="02020603050405020304" pitchFamily="18" charset="0"/>
                <a:cs typeface="Times New Roman" panose="02020603050405020304" pitchFamily="18" charset="0"/>
              </a:rPr>
              <a:t> (распорядитель средств соответствующего бюджета) </a:t>
            </a:r>
            <a:r>
              <a:rPr lang="ru-RU" sz="1600" b="1" dirty="0" smtClean="0">
                <a:latin typeface="Times New Roman" panose="02020603050405020304" pitchFamily="18" charset="0"/>
                <a:cs typeface="Times New Roman" panose="02020603050405020304" pitchFamily="18" charset="0"/>
              </a:rPr>
              <a:t>(РБС)</a:t>
            </a:r>
            <a:r>
              <a:rPr lang="ru-RU" sz="1600" dirty="0" smtClean="0">
                <a:latin typeface="Times New Roman" panose="02020603050405020304" pitchFamily="18" charset="0"/>
                <a:cs typeface="Times New Roman" panose="02020603050405020304" pitchFamily="18" charset="0"/>
              </a:rPr>
              <a:t> - </a:t>
            </a:r>
            <a:r>
              <a:rPr lang="ru-RU" sz="1600" dirty="0">
                <a:latin typeface="Times New Roman" panose="02020603050405020304" pitchFamily="18" charset="0"/>
                <a:cs typeface="Times New Roman" panose="02020603050405020304" pitchFamily="18" charset="0"/>
              </a:rPr>
              <a:t>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казенное учреждение, </a:t>
            </a:r>
            <a:r>
              <a:rPr lang="ru-RU" sz="1600" b="1" dirty="0">
                <a:latin typeface="Times New Roman" panose="02020603050405020304" pitchFamily="18" charset="0"/>
                <a:cs typeface="Times New Roman" panose="02020603050405020304" pitchFamily="18" charset="0"/>
              </a:rPr>
              <a:t>имеющие право распределять бюджетные ассигнования и лимиты бюджетных обязательств между подведомственными распорядителями и (или) получателями бюджетных </a:t>
            </a:r>
            <a:r>
              <a:rPr lang="ru-RU" sz="1600" b="1" dirty="0" smtClean="0">
                <a:latin typeface="Times New Roman" panose="02020603050405020304" pitchFamily="18" charset="0"/>
                <a:cs typeface="Times New Roman" panose="02020603050405020304" pitchFamily="18" charset="0"/>
              </a:rPr>
              <a:t>средств</a:t>
            </a:r>
            <a:endParaRPr lang="ru-RU" sz="1600" dirty="0">
              <a:latin typeface="Times New Roman" panose="02020603050405020304" pitchFamily="18" charset="0"/>
              <a:cs typeface="Times New Roman" panose="02020603050405020304" pitchFamily="18" charset="0"/>
            </a:endParaRPr>
          </a:p>
          <a:p>
            <a:r>
              <a:rPr lang="ru-RU" sz="1600" b="1" dirty="0" smtClean="0">
                <a:latin typeface="Times New Roman" panose="02020603050405020304" pitchFamily="18" charset="0"/>
                <a:cs typeface="Times New Roman" panose="02020603050405020304" pitchFamily="18" charset="0"/>
              </a:rPr>
              <a:t>получатель </a:t>
            </a:r>
            <a:r>
              <a:rPr lang="ru-RU" sz="1600" b="1" dirty="0">
                <a:latin typeface="Times New Roman" panose="02020603050405020304" pitchFamily="18" charset="0"/>
                <a:cs typeface="Times New Roman" panose="02020603050405020304" pitchFamily="18" charset="0"/>
              </a:rPr>
              <a:t>бюджетных средств </a:t>
            </a:r>
            <a:r>
              <a:rPr lang="ru-RU" sz="1600" dirty="0">
                <a:latin typeface="Times New Roman" panose="02020603050405020304" pitchFamily="18" charset="0"/>
                <a:cs typeface="Times New Roman" panose="02020603050405020304" pitchFamily="18" charset="0"/>
              </a:rPr>
              <a:t>(получатель средств соответствующего бюджета) </a:t>
            </a:r>
            <a:r>
              <a:rPr lang="ru-RU" sz="1600" b="1" dirty="0" smtClean="0">
                <a:latin typeface="Times New Roman" panose="02020603050405020304" pitchFamily="18" charset="0"/>
                <a:cs typeface="Times New Roman" panose="02020603050405020304" pitchFamily="18" charset="0"/>
              </a:rPr>
              <a:t>(ПБС)</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находящееся в ведении главного распорядителя (распорядителя) бюджетных средств казенное учреждение, </a:t>
            </a:r>
            <a:r>
              <a:rPr lang="ru-RU" sz="1600" b="1" dirty="0">
                <a:latin typeface="Times New Roman" panose="02020603050405020304" pitchFamily="18" charset="0"/>
                <a:cs typeface="Times New Roman" panose="02020603050405020304" pitchFamily="18" charset="0"/>
              </a:rPr>
              <a:t>имеющие право на принятие и (или) исполнение бюджетных обязательств от имени публично-правового образования за счет средств соответствующего </a:t>
            </a:r>
            <a:r>
              <a:rPr lang="ru-RU" sz="1600" b="1" dirty="0" smtClean="0">
                <a:latin typeface="Times New Roman" panose="02020603050405020304" pitchFamily="18" charset="0"/>
                <a:cs typeface="Times New Roman" panose="02020603050405020304" pitchFamily="18" charset="0"/>
              </a:rPr>
              <a:t>бюджета</a:t>
            </a:r>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11</a:t>
            </a:fld>
            <a:endParaRPr lang="ru-RU"/>
          </a:p>
        </p:txBody>
      </p:sp>
    </p:spTree>
    <p:extLst>
      <p:ext uri="{BB962C8B-B14F-4D97-AF65-F5344CB8AC3E}">
        <p14:creationId xmlns:p14="http://schemas.microsoft.com/office/powerpoint/2010/main" val="3104472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71400"/>
            <a:ext cx="8229600" cy="1143000"/>
          </a:xfrm>
        </p:spPr>
        <p:txBody>
          <a:bodyPr>
            <a:normAutofit/>
          </a:bodyPr>
          <a:lstStyle/>
          <a:p>
            <a:r>
              <a:rPr lang="ru-RU" sz="4000" dirty="0" smtClean="0">
                <a:latin typeface="Times New Roman" panose="02020603050405020304" pitchFamily="18" charset="0"/>
                <a:cs typeface="Times New Roman" panose="02020603050405020304" pitchFamily="18" charset="0"/>
              </a:rPr>
              <a:t>Определения в области бюджета</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919261"/>
            <a:ext cx="8229600" cy="5390059"/>
          </a:xfrm>
        </p:spPr>
        <p:txBody>
          <a:bodyPr>
            <a:noAutofit/>
          </a:bodyPr>
          <a:lstStyle/>
          <a:p>
            <a:r>
              <a:rPr lang="ru-RU" sz="1400" b="1" dirty="0">
                <a:latin typeface="Times New Roman" panose="02020603050405020304" pitchFamily="18" charset="0"/>
                <a:cs typeface="Times New Roman" panose="02020603050405020304" pitchFamily="18" charset="0"/>
              </a:rPr>
              <a:t>администратор доходов бюджета - </a:t>
            </a:r>
            <a:r>
              <a:rPr lang="ru-RU" sz="1400" dirty="0">
                <a:latin typeface="Times New Roman" panose="02020603050405020304" pitchFamily="18" charset="0"/>
                <a:cs typeface="Times New Roman" panose="02020603050405020304" pitchFamily="18" charset="0"/>
              </a:rPr>
              <a:t>орган государственной власти (государственный орган), орган местного самоуправления, орган местной администрации, орган управления государственным внебюджетным фондом, Центральный банк Российской Федерации, казенное учреждение, </a:t>
            </a:r>
            <a:r>
              <a:rPr lang="ru-RU" sz="1400" b="1" dirty="0">
                <a:latin typeface="Times New Roman" panose="02020603050405020304" pitchFamily="18" charset="0"/>
                <a:cs typeface="Times New Roman" panose="02020603050405020304" pitchFamily="18" charset="0"/>
              </a:rPr>
              <a:t>осуществляющие в соответствии с законодательством Российской Федерации контроль за правильностью исчисления, полнотой и своевременностью уплаты, начисление, учет, взыскание и принятие решений о возврате (зачете) излишне уплаченных (взысканных) платежей, пеней и штрафов по ним, являющихся доходами бюджетов бюджетной системы Российской </a:t>
            </a:r>
            <a:r>
              <a:rPr lang="ru-RU" sz="1400" b="1" dirty="0" smtClean="0">
                <a:latin typeface="Times New Roman" panose="02020603050405020304" pitchFamily="18" charset="0"/>
                <a:cs typeface="Times New Roman" panose="02020603050405020304" pitchFamily="18" charset="0"/>
              </a:rPr>
              <a:t>Федерации</a:t>
            </a:r>
          </a:p>
          <a:p>
            <a:r>
              <a:rPr lang="ru-RU" sz="1400" b="1" dirty="0" smtClean="0">
                <a:latin typeface="Times New Roman" panose="02020603050405020304" pitchFamily="18" charset="0"/>
                <a:cs typeface="Times New Roman" panose="02020603050405020304" pitchFamily="18" charset="0"/>
              </a:rPr>
              <a:t>главный </a:t>
            </a:r>
            <a:r>
              <a:rPr lang="ru-RU" sz="1400" b="1" dirty="0">
                <a:latin typeface="Times New Roman" panose="02020603050405020304" pitchFamily="18" charset="0"/>
                <a:cs typeface="Times New Roman" panose="02020603050405020304" pitchFamily="18" charset="0"/>
              </a:rPr>
              <a:t>администратор доходов бюджета - </a:t>
            </a:r>
            <a:r>
              <a:rPr lang="ru-RU" sz="1400" dirty="0">
                <a:latin typeface="Times New Roman" panose="02020603050405020304" pitchFamily="18" charset="0"/>
                <a:cs typeface="Times New Roman" panose="02020603050405020304" pitchFamily="18" charset="0"/>
              </a:rPr>
              <a:t>определенный законом (решением) о бюджете </a:t>
            </a:r>
            <a:r>
              <a:rPr lang="ru-RU" sz="1400" b="1" dirty="0">
                <a:latin typeface="Times New Roman" panose="02020603050405020304" pitchFamily="18" charset="0"/>
                <a:cs typeface="Times New Roman" panose="02020603050405020304" pitchFamily="18" charset="0"/>
              </a:rPr>
              <a:t>орган государственной власти </a:t>
            </a:r>
            <a:r>
              <a:rPr lang="ru-RU" sz="1400" dirty="0">
                <a:latin typeface="Times New Roman" panose="02020603050405020304" pitchFamily="18" charset="0"/>
                <a:cs typeface="Times New Roman" panose="02020603050405020304" pitchFamily="18" charset="0"/>
              </a:rPr>
              <a:t>(государственный орган), орган местного самоуправления, орган местной администрации, орган управления государственным внебюджетным фондом, Центральный банк Российской Федерации, иная организация, </a:t>
            </a:r>
            <a:r>
              <a:rPr lang="ru-RU" sz="1400" b="1" dirty="0">
                <a:latin typeface="Times New Roman" panose="02020603050405020304" pitchFamily="18" charset="0"/>
                <a:cs typeface="Times New Roman" panose="02020603050405020304" pitchFamily="18" charset="0"/>
              </a:rPr>
              <a:t>имеющие в своем ведении администраторов доходов бюджета </a:t>
            </a:r>
            <a:endParaRPr lang="ru-RU" sz="1400" b="1" dirty="0" smtClean="0">
              <a:latin typeface="Times New Roman" panose="02020603050405020304" pitchFamily="18" charset="0"/>
              <a:cs typeface="Times New Roman" panose="02020603050405020304" pitchFamily="18" charset="0"/>
            </a:endParaRPr>
          </a:p>
          <a:p>
            <a:r>
              <a:rPr lang="ru-RU" sz="1400" b="1" dirty="0" smtClean="0">
                <a:latin typeface="Times New Roman" panose="02020603050405020304" pitchFamily="18" charset="0"/>
                <a:cs typeface="Times New Roman" panose="02020603050405020304" pitchFamily="18" charset="0"/>
              </a:rPr>
              <a:t>администратор </a:t>
            </a:r>
            <a:r>
              <a:rPr lang="ru-RU" sz="1400" b="1" dirty="0">
                <a:latin typeface="Times New Roman" panose="02020603050405020304" pitchFamily="18" charset="0"/>
                <a:cs typeface="Times New Roman" panose="02020603050405020304" pitchFamily="18" charset="0"/>
              </a:rPr>
              <a:t>источников финансирования дефицита бюджета (администратор источников финансирования дефицита соответствующего бюджета) - орган государственной власти </a:t>
            </a:r>
            <a:r>
              <a:rPr lang="ru-RU" sz="1400" dirty="0">
                <a:latin typeface="Times New Roman" panose="02020603050405020304" pitchFamily="18" charset="0"/>
                <a:cs typeface="Times New Roman" panose="02020603050405020304" pitchFamily="18" charset="0"/>
              </a:rPr>
              <a:t>(государственный орган), орган местного самоуправления, орган местной администрации, орган управления государственным внебюджетным фондом, иная организация, </a:t>
            </a:r>
            <a:r>
              <a:rPr lang="ru-RU" sz="1400" b="1" dirty="0">
                <a:latin typeface="Times New Roman" panose="02020603050405020304" pitchFamily="18" charset="0"/>
                <a:cs typeface="Times New Roman" panose="02020603050405020304" pitchFamily="18" charset="0"/>
              </a:rPr>
              <a:t>имеющие право </a:t>
            </a:r>
            <a:r>
              <a:rPr lang="ru-RU" sz="1400" b="1" dirty="0" smtClean="0">
                <a:latin typeface="Times New Roman" panose="02020603050405020304" pitchFamily="18" charset="0"/>
                <a:cs typeface="Times New Roman" panose="02020603050405020304" pitchFamily="18" charset="0"/>
              </a:rPr>
              <a:t>осуществлять </a:t>
            </a:r>
            <a:r>
              <a:rPr lang="ru-RU" sz="1400" b="1" dirty="0">
                <a:latin typeface="Times New Roman" panose="02020603050405020304" pitchFamily="18" charset="0"/>
                <a:cs typeface="Times New Roman" panose="02020603050405020304" pitchFamily="18" charset="0"/>
              </a:rPr>
              <a:t>операции с источниками финансирования дефицита </a:t>
            </a:r>
            <a:r>
              <a:rPr lang="ru-RU" sz="1400" b="1" dirty="0" smtClean="0">
                <a:latin typeface="Times New Roman" panose="02020603050405020304" pitchFamily="18" charset="0"/>
                <a:cs typeface="Times New Roman" panose="02020603050405020304" pitchFamily="18" charset="0"/>
              </a:rPr>
              <a:t>бюджета</a:t>
            </a:r>
            <a:endParaRPr lang="ru-RU" sz="1400" b="1" dirty="0">
              <a:latin typeface="Times New Roman" panose="02020603050405020304" pitchFamily="18" charset="0"/>
              <a:cs typeface="Times New Roman" panose="02020603050405020304" pitchFamily="18" charset="0"/>
            </a:endParaRPr>
          </a:p>
          <a:p>
            <a:r>
              <a:rPr lang="ru-RU" sz="1400" b="1" dirty="0">
                <a:latin typeface="Times New Roman" panose="02020603050405020304" pitchFamily="18" charset="0"/>
                <a:cs typeface="Times New Roman" panose="02020603050405020304" pitchFamily="18" charset="0"/>
              </a:rPr>
              <a:t>главный администратор источников финансирования дефицита бюджета (главный администратор источников финансирования дефицита соответствующего бюджета) - </a:t>
            </a:r>
            <a:r>
              <a:rPr lang="ru-RU" sz="1400" b="1" dirty="0" smtClean="0">
                <a:latin typeface="Times New Roman" panose="02020603050405020304" pitchFamily="18" charset="0"/>
                <a:cs typeface="Times New Roman" panose="02020603050405020304" pitchFamily="18" charset="0"/>
              </a:rPr>
              <a:t>орган </a:t>
            </a:r>
            <a:r>
              <a:rPr lang="ru-RU" sz="1400" b="1" dirty="0">
                <a:latin typeface="Times New Roman" panose="02020603050405020304" pitchFamily="18" charset="0"/>
                <a:cs typeface="Times New Roman" panose="02020603050405020304" pitchFamily="18" charset="0"/>
              </a:rPr>
              <a:t>государственной власти (государственный орган), </a:t>
            </a:r>
            <a:r>
              <a:rPr lang="ru-RU" sz="1400" dirty="0">
                <a:latin typeface="Times New Roman" panose="02020603050405020304" pitchFamily="18" charset="0"/>
                <a:cs typeface="Times New Roman" panose="02020603050405020304" pitchFamily="18" charset="0"/>
              </a:rPr>
              <a:t>орган местного самоуправления, орган местной администрации, орган управления государственным внебюджетным фондом, иная организация, </a:t>
            </a:r>
            <a:r>
              <a:rPr lang="ru-RU" sz="1400" b="1" dirty="0">
                <a:latin typeface="Times New Roman" panose="02020603050405020304" pitchFamily="18" charset="0"/>
                <a:cs typeface="Times New Roman" panose="02020603050405020304" pitchFamily="18" charset="0"/>
              </a:rPr>
              <a:t>имеющие в своем ведении администраторов источников финансирования дефицита </a:t>
            </a:r>
            <a:r>
              <a:rPr lang="ru-RU" sz="1400" b="1" dirty="0" smtClean="0">
                <a:latin typeface="Times New Roman" panose="02020603050405020304" pitchFamily="18" charset="0"/>
                <a:cs typeface="Times New Roman" panose="02020603050405020304" pitchFamily="18" charset="0"/>
              </a:rPr>
              <a:t>бюджета</a:t>
            </a:r>
            <a:endParaRPr lang="ru-RU" sz="1400" b="1"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12</a:t>
            </a:fld>
            <a:endParaRPr lang="ru-RU"/>
          </a:p>
        </p:txBody>
      </p:sp>
    </p:spTree>
    <p:extLst>
      <p:ext uri="{BB962C8B-B14F-4D97-AF65-F5344CB8AC3E}">
        <p14:creationId xmlns:p14="http://schemas.microsoft.com/office/powerpoint/2010/main" val="311269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anose="02020603050405020304" pitchFamily="18" charset="0"/>
                <a:cs typeface="Times New Roman" panose="02020603050405020304" pitchFamily="18" charset="0"/>
              </a:rPr>
              <a:t>Бюджетный учет</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r>
              <a:rPr lang="ru-RU" sz="2800" dirty="0" smtClean="0">
                <a:latin typeface="Times New Roman" panose="02020603050405020304" pitchFamily="18" charset="0"/>
                <a:cs typeface="Times New Roman" panose="02020603050405020304" pitchFamily="18" charset="0"/>
              </a:rPr>
              <a:t>Упорядоченная система </a:t>
            </a:r>
            <a:r>
              <a:rPr lang="ru-RU" sz="2800" dirty="0">
                <a:latin typeface="Times New Roman" panose="02020603050405020304" pitchFamily="18" charset="0"/>
                <a:cs typeface="Times New Roman" panose="02020603050405020304" pitchFamily="18" charset="0"/>
              </a:rPr>
              <a:t>сбора, регистрации и обобщения информации в денежном выражении о состоянии финансовых и нефинансовых активов и обязательств Российской Федерации, субъектов Российской Федерации и муниципальных образований, а также об операциях, изменяющих указанные активы и обязательства</a:t>
            </a:r>
          </a:p>
        </p:txBody>
      </p:sp>
      <p:sp>
        <p:nvSpPr>
          <p:cNvPr id="4" name="Дата 3"/>
          <p:cNvSpPr>
            <a:spLocks noGrp="1"/>
          </p:cNvSpPr>
          <p:nvPr>
            <p:ph type="dt" sz="half" idx="10"/>
          </p:nvPr>
        </p:nvSpPr>
        <p:spPr/>
        <p:txBody>
          <a:bodyPr/>
          <a:lstStyle/>
          <a:p>
            <a:fld id="{1DAF0237-50E3-4F07-9059-3EAE5D70485F}"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13</a:t>
            </a:fld>
            <a:endParaRPr lang="ru-RU"/>
          </a:p>
        </p:txBody>
      </p:sp>
    </p:spTree>
    <p:extLst>
      <p:ext uri="{BB962C8B-B14F-4D97-AF65-F5344CB8AC3E}">
        <p14:creationId xmlns:p14="http://schemas.microsoft.com/office/powerpoint/2010/main" val="32103381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latin typeface="Times New Roman" panose="02020603050405020304" pitchFamily="18" charset="0"/>
                <a:cs typeface="Times New Roman" panose="02020603050405020304" pitchFamily="18" charset="0"/>
              </a:rPr>
              <a:t>Особенности бюджетного учета</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buNone/>
            </a:pPr>
            <a:r>
              <a:rPr lang="ru-RU" sz="2800" dirty="0">
                <a:latin typeface="Times New Roman" panose="02020603050405020304" pitchFamily="18" charset="0"/>
                <a:cs typeface="Times New Roman" panose="02020603050405020304" pitchFamily="18" charset="0"/>
              </a:rPr>
              <a:t>- организация учета в разрезе статей бюджетной классификации;</a:t>
            </a:r>
          </a:p>
          <a:p>
            <a:pPr marL="0" indent="0">
              <a:buNone/>
            </a:pPr>
            <a:r>
              <a:rPr lang="ru-RU" sz="2800" dirty="0">
                <a:latin typeface="Times New Roman" panose="02020603050405020304" pitchFamily="18" charset="0"/>
                <a:cs typeface="Times New Roman" panose="02020603050405020304" pitchFamily="18" charset="0"/>
              </a:rPr>
              <a:t>- контроль исполнения сметы доходов и расходов;</a:t>
            </a:r>
          </a:p>
          <a:p>
            <a:pPr marL="0" indent="0">
              <a:buNone/>
            </a:pPr>
            <a:r>
              <a:rPr lang="ru-RU" sz="2800" dirty="0">
                <a:latin typeface="Times New Roman" panose="02020603050405020304" pitchFamily="18" charset="0"/>
                <a:cs typeface="Times New Roman" panose="02020603050405020304" pitchFamily="18" charset="0"/>
              </a:rPr>
              <a:t>- выделение в учете кассовых и фактических расходов;</a:t>
            </a:r>
          </a:p>
          <a:p>
            <a:pPr marL="0" indent="0">
              <a:buNone/>
            </a:pPr>
            <a:r>
              <a:rPr lang="ru-RU" sz="2800" dirty="0">
                <a:latin typeface="Times New Roman" panose="02020603050405020304" pitchFamily="18" charset="0"/>
                <a:cs typeface="Times New Roman" panose="02020603050405020304" pitchFamily="18" charset="0"/>
              </a:rPr>
              <a:t>- отраслевые особенности учета в учреждениях бюджетной сферы (здравоохранения, образования, науки и др.).</a:t>
            </a:r>
          </a:p>
          <a:p>
            <a:pPr marL="0" indent="0">
              <a:buNone/>
            </a:pPr>
            <a:endParaRPr lang="ru-RU" sz="28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14</a:t>
            </a:fld>
            <a:endParaRPr lang="ru-RU"/>
          </a:p>
        </p:txBody>
      </p:sp>
    </p:spTree>
    <p:extLst>
      <p:ext uri="{BB962C8B-B14F-4D97-AF65-F5344CB8AC3E}">
        <p14:creationId xmlns:p14="http://schemas.microsoft.com/office/powerpoint/2010/main" val="1869071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latin typeface="Times New Roman" panose="02020603050405020304" pitchFamily="18" charset="0"/>
                <a:cs typeface="Times New Roman" panose="02020603050405020304" pitchFamily="18" charset="0"/>
              </a:rPr>
              <a:t>Задачи бюджетного учета</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buNone/>
            </a:pPr>
            <a:r>
              <a:rPr lang="ru-RU" sz="2200" dirty="0">
                <a:latin typeface="Times New Roman" panose="02020603050405020304" pitchFamily="18" charset="0"/>
                <a:cs typeface="Times New Roman" panose="02020603050405020304" pitchFamily="18" charset="0"/>
              </a:rPr>
              <a:t>- обеспечение своевременного, полного и достоверного отражения выполнения плана по доходам и расходам местных бюджетов, республиканского бюджета и в целом государственного бюджета страны;</a:t>
            </a:r>
          </a:p>
          <a:p>
            <a:pPr marL="0" indent="0">
              <a:buNone/>
            </a:pPr>
            <a:r>
              <a:rPr lang="ru-RU" sz="2200" dirty="0">
                <a:latin typeface="Times New Roman" panose="02020603050405020304" pitchFamily="18" charset="0"/>
                <a:cs typeface="Times New Roman" panose="02020603050405020304" pitchFamily="18" charset="0"/>
              </a:rPr>
              <a:t>- формирование на счетах бухгалтерского учета полных и достоверных данных о состоянии и движении активов, состояния имущественных прав и обязательств;</a:t>
            </a:r>
          </a:p>
          <a:p>
            <a:pPr marL="0" indent="0">
              <a:buNone/>
            </a:pPr>
            <a:r>
              <a:rPr lang="ru-RU" sz="2200" dirty="0">
                <a:latin typeface="Times New Roman" panose="02020603050405020304" pitchFamily="18" charset="0"/>
                <a:cs typeface="Times New Roman" panose="02020603050405020304" pitchFamily="18" charset="0"/>
              </a:rPr>
              <a:t>- обобщение данных бухгалтерского учета в целях эффективного управления государственными финансами;</a:t>
            </a:r>
          </a:p>
          <a:p>
            <a:pPr marL="0" indent="0">
              <a:buNone/>
            </a:pPr>
            <a:r>
              <a:rPr lang="ru-RU" sz="2200" dirty="0">
                <a:latin typeface="Times New Roman" panose="02020603050405020304" pitchFamily="18" charset="0"/>
                <a:cs typeface="Times New Roman" panose="02020603050405020304" pitchFamily="18" charset="0"/>
              </a:rPr>
              <a:t>- составление отчетов об исполнении бюджетов всех уровней, финансовой, налоговой и иной отчетности в органах, участвующих в исполнении государственного бюджета страны</a:t>
            </a:r>
            <a:r>
              <a:rPr lang="ru-RU"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15</a:t>
            </a:fld>
            <a:endParaRPr lang="ru-RU"/>
          </a:p>
        </p:txBody>
      </p:sp>
    </p:spTree>
    <p:extLst>
      <p:ext uri="{BB962C8B-B14F-4D97-AF65-F5344CB8AC3E}">
        <p14:creationId xmlns:p14="http://schemas.microsoft.com/office/powerpoint/2010/main" val="171072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latin typeface="Times New Roman" panose="02020603050405020304" pitchFamily="18" charset="0"/>
                <a:cs typeface="Times New Roman" panose="02020603050405020304" pitchFamily="18" charset="0"/>
              </a:rPr>
              <a:t>Задачи </a:t>
            </a:r>
            <a:r>
              <a:rPr lang="ru-RU" sz="3200" dirty="0">
                <a:latin typeface="Times New Roman" panose="02020603050405020304" pitchFamily="18" charset="0"/>
                <a:cs typeface="Times New Roman" panose="02020603050405020304" pitchFamily="18" charset="0"/>
              </a:rPr>
              <a:t>бухгалтерского учета в органах, участвующих в исполнении государственного бюджета </a:t>
            </a:r>
          </a:p>
        </p:txBody>
      </p:sp>
      <p:sp>
        <p:nvSpPr>
          <p:cNvPr id="3" name="Объект 2"/>
          <p:cNvSpPr>
            <a:spLocks noGrp="1"/>
          </p:cNvSpPr>
          <p:nvPr>
            <p:ph idx="1"/>
          </p:nvPr>
        </p:nvSpPr>
        <p:spPr>
          <a:xfrm>
            <a:off x="467544" y="1772816"/>
            <a:ext cx="8229600" cy="4525963"/>
          </a:xfrm>
        </p:spPr>
        <p:txBody>
          <a:bodyPr>
            <a:normAutofit/>
          </a:bodyPr>
          <a:lstStyle/>
          <a:p>
            <a:pPr marL="0" indent="0">
              <a:buNone/>
            </a:pPr>
            <a:r>
              <a:rPr lang="ru-RU" sz="2200" dirty="0">
                <a:latin typeface="Times New Roman" panose="02020603050405020304" pitchFamily="18" charset="0"/>
                <a:cs typeface="Times New Roman" panose="02020603050405020304" pitchFamily="18" charset="0"/>
              </a:rPr>
              <a:t>- обеспечение своевременного, полного и достоверного отражения выполнения плана по доходам и расходам местных </a:t>
            </a:r>
            <a:r>
              <a:rPr lang="ru-RU" sz="2200" dirty="0" smtClean="0">
                <a:latin typeface="Times New Roman" panose="02020603050405020304" pitchFamily="18" charset="0"/>
                <a:cs typeface="Times New Roman" panose="02020603050405020304" pitchFamily="18" charset="0"/>
              </a:rPr>
              <a:t>бюджетов и </a:t>
            </a:r>
            <a:r>
              <a:rPr lang="ru-RU" sz="2200" dirty="0">
                <a:latin typeface="Times New Roman" panose="02020603050405020304" pitchFamily="18" charset="0"/>
                <a:cs typeface="Times New Roman" panose="02020603050405020304" pitchFamily="18" charset="0"/>
              </a:rPr>
              <a:t>в целом государственного бюджета страны;</a:t>
            </a:r>
          </a:p>
          <a:p>
            <a:pPr marL="0" indent="0">
              <a:buNone/>
            </a:pPr>
            <a:r>
              <a:rPr lang="ru-RU" sz="2200" dirty="0">
                <a:latin typeface="Times New Roman" panose="02020603050405020304" pitchFamily="18" charset="0"/>
                <a:cs typeface="Times New Roman" panose="02020603050405020304" pitchFamily="18" charset="0"/>
              </a:rPr>
              <a:t>- формирование на счетах бухгалтерского учета полных и достоверных данных о состоянии и движении активов, состояния имущественных прав и обязательств;</a:t>
            </a:r>
          </a:p>
          <a:p>
            <a:pPr marL="0" indent="0">
              <a:buNone/>
            </a:pPr>
            <a:r>
              <a:rPr lang="ru-RU" sz="2200" dirty="0">
                <a:latin typeface="Times New Roman" panose="02020603050405020304" pitchFamily="18" charset="0"/>
                <a:cs typeface="Times New Roman" panose="02020603050405020304" pitchFamily="18" charset="0"/>
              </a:rPr>
              <a:t>- обобщение данных бухгалтерского учета в целях эффективного управления государственными финансами;</a:t>
            </a:r>
          </a:p>
          <a:p>
            <a:pPr marL="0" indent="0">
              <a:buNone/>
            </a:pPr>
            <a:r>
              <a:rPr lang="ru-RU" sz="2200" dirty="0">
                <a:latin typeface="Times New Roman" panose="02020603050405020304" pitchFamily="18" charset="0"/>
                <a:cs typeface="Times New Roman" panose="02020603050405020304" pitchFamily="18" charset="0"/>
              </a:rPr>
              <a:t>- составление отчетов об исполнении бюджетов всех уровней, финансовой, налоговой и иной отчетности в органах, участвующих в исполнении государственного бюджета страны</a:t>
            </a:r>
            <a:r>
              <a:rPr lang="ru-RU"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16</a:t>
            </a:fld>
            <a:endParaRPr lang="ru-RU"/>
          </a:p>
        </p:txBody>
      </p:sp>
    </p:spTree>
    <p:extLst>
      <p:ext uri="{BB962C8B-B14F-4D97-AF65-F5344CB8AC3E}">
        <p14:creationId xmlns:p14="http://schemas.microsoft.com/office/powerpoint/2010/main" val="1463953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980728"/>
            <a:ext cx="8229600" cy="4896544"/>
          </a:xfrm>
        </p:spPr>
        <p:txBody>
          <a:bodyPr>
            <a:noAutofit/>
          </a:bodyPr>
          <a:lstStyle/>
          <a:p>
            <a:r>
              <a:rPr lang="ru-RU" sz="2200" b="1" dirty="0" smtClean="0">
                <a:latin typeface="Times New Roman" panose="02020603050405020304" pitchFamily="18" charset="0"/>
                <a:cs typeface="Times New Roman" panose="02020603050405020304" pitchFamily="18" charset="0"/>
              </a:rPr>
              <a:t>Задача </a:t>
            </a:r>
            <a:r>
              <a:rPr lang="ru-RU" sz="2200" b="1" dirty="0">
                <a:latin typeface="Times New Roman" panose="02020603050405020304" pitchFamily="18" charset="0"/>
                <a:cs typeface="Times New Roman" panose="02020603050405020304" pitchFamily="18" charset="0"/>
              </a:rPr>
              <a:t>бухгалтерского учета в бюджетных организациях </a:t>
            </a:r>
            <a:r>
              <a:rPr lang="ru-RU" sz="2200" dirty="0" smtClean="0">
                <a:latin typeface="Times New Roman" panose="02020603050405020304" pitchFamily="18" charset="0"/>
                <a:cs typeface="Times New Roman" panose="02020603050405020304" pitchFamily="18" charset="0"/>
              </a:rPr>
              <a:t>- формирование </a:t>
            </a:r>
            <a:r>
              <a:rPr lang="ru-RU" sz="2200" dirty="0">
                <a:latin typeface="Times New Roman" panose="02020603050405020304" pitchFamily="18" charset="0"/>
                <a:cs typeface="Times New Roman" panose="02020603050405020304" pitchFamily="18" charset="0"/>
              </a:rPr>
              <a:t>на счетах бухгалтерского учета полных и достоверных данных о состоянии и движении активов, состоянии имущественных прав и обязательств; обобщение данных бухгалтерского учета в целях эффективного управления, а также составление финансовой, налоговой и иной отчетности</a:t>
            </a:r>
            <a:r>
              <a:rPr lang="ru-RU" sz="2200" dirty="0" smtClean="0">
                <a:latin typeface="Times New Roman" panose="02020603050405020304" pitchFamily="18" charset="0"/>
                <a:cs typeface="Times New Roman" panose="02020603050405020304" pitchFamily="18" charset="0"/>
              </a:rPr>
              <a:t>.</a:t>
            </a:r>
          </a:p>
          <a:p>
            <a:endParaRPr lang="ru-RU" sz="2200" dirty="0" smtClean="0">
              <a:latin typeface="Times New Roman" panose="02020603050405020304" pitchFamily="18" charset="0"/>
              <a:cs typeface="Times New Roman" panose="02020603050405020304" pitchFamily="18" charset="0"/>
            </a:endParaRPr>
          </a:p>
          <a:p>
            <a:r>
              <a:rPr lang="ru-RU" sz="2200" b="1" dirty="0" smtClean="0">
                <a:latin typeface="Times New Roman" panose="02020603050405020304" pitchFamily="18" charset="0"/>
                <a:cs typeface="Times New Roman" panose="02020603050405020304" pitchFamily="18" charset="0"/>
              </a:rPr>
              <a:t>Цель </a:t>
            </a:r>
            <a:r>
              <a:rPr lang="ru-RU" sz="2200" b="1" dirty="0">
                <a:latin typeface="Times New Roman" panose="02020603050405020304" pitchFamily="18" charset="0"/>
                <a:cs typeface="Times New Roman" panose="02020603050405020304" pitchFamily="18" charset="0"/>
              </a:rPr>
              <a:t>бухгалтерского учета в бюджетных организациях </a:t>
            </a:r>
            <a:r>
              <a:rPr lang="ru-RU" sz="2200" b="1" dirty="0" smtClean="0">
                <a:latin typeface="Times New Roman" panose="02020603050405020304" pitchFamily="18" charset="0"/>
                <a:cs typeface="Times New Roman" panose="02020603050405020304" pitchFamily="18" charset="0"/>
              </a:rPr>
              <a:t>-</a:t>
            </a:r>
            <a:r>
              <a:rPr lang="ru-RU" sz="2200" dirty="0" smtClean="0">
                <a:latin typeface="Times New Roman" panose="02020603050405020304" pitchFamily="18" charset="0"/>
                <a:cs typeface="Times New Roman" panose="02020603050405020304" pitchFamily="18" charset="0"/>
              </a:rPr>
              <a:t>обеспечение </a:t>
            </a:r>
            <a:r>
              <a:rPr lang="ru-RU" sz="2200" dirty="0">
                <a:latin typeface="Times New Roman" panose="02020603050405020304" pitchFamily="18" charset="0"/>
                <a:cs typeface="Times New Roman" panose="02020603050405020304" pitchFamily="18" charset="0"/>
              </a:rPr>
              <a:t>пользователей полной, достоверной, своевременной финансовой и другой бухгалтерской информацией о ходе исполнения сметы расходов, участвующих в </a:t>
            </a:r>
            <a:r>
              <a:rPr lang="ru-RU" sz="2200" dirty="0" smtClean="0">
                <a:latin typeface="Times New Roman" panose="02020603050405020304" pitchFamily="18" charset="0"/>
                <a:cs typeface="Times New Roman" panose="02020603050405020304" pitchFamily="18" charset="0"/>
              </a:rPr>
              <a:t>исполнении государственного </a:t>
            </a:r>
            <a:r>
              <a:rPr lang="ru-RU" sz="2200" dirty="0">
                <a:latin typeface="Times New Roman" panose="02020603050405020304" pitchFamily="18" charset="0"/>
                <a:cs typeface="Times New Roman" panose="02020603050405020304" pitchFamily="18" charset="0"/>
              </a:rPr>
              <a:t>бюджета.</a:t>
            </a: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17</a:t>
            </a:fld>
            <a:endParaRPr lang="ru-RU"/>
          </a:p>
        </p:txBody>
      </p:sp>
    </p:spTree>
    <p:extLst>
      <p:ext uri="{BB962C8B-B14F-4D97-AF65-F5344CB8AC3E}">
        <p14:creationId xmlns:p14="http://schemas.microsoft.com/office/powerpoint/2010/main" val="189604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latin typeface="Times New Roman" panose="02020603050405020304" pitchFamily="18" charset="0"/>
                <a:cs typeface="Times New Roman" panose="02020603050405020304" pitchFamily="18" charset="0"/>
              </a:rPr>
              <a:t>Субъекты бюджетного учета</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55000" lnSpcReduction="20000"/>
          </a:bodyPr>
          <a:lstStyle/>
          <a:p>
            <a:r>
              <a:rPr lang="ru-RU" dirty="0">
                <a:latin typeface="Times New Roman" panose="02020603050405020304" pitchFamily="18" charset="0"/>
                <a:cs typeface="Times New Roman" panose="02020603050405020304" pitchFamily="18" charset="0"/>
              </a:rPr>
              <a:t>государственные (муниципальные) бюджетные и автономные учреждения, иные организации государственного сектора, в том числе находящиеся за пределами Российской Федерации, осуществляющие согласно бюджетному законодательству Российской Федерации бюджетные полномочия по ведению бюджетного </a:t>
            </a:r>
            <a:r>
              <a:rPr lang="ru-RU" dirty="0" smtClean="0">
                <a:latin typeface="Times New Roman" panose="02020603050405020304" pitchFamily="18" charset="0"/>
                <a:cs typeface="Times New Roman" panose="02020603050405020304" pitchFamily="18" charset="0"/>
              </a:rPr>
              <a:t>учета;</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органы государственной власти, органы местного самоуправления, органы управления государственными внебюджетными фондами Российской Федерации, органы управления территориальными государственными внебюджетными фондами, осуществляющие составление и исполнение бюджетов бюджетной системы Российской </a:t>
            </a:r>
            <a:r>
              <a:rPr lang="ru-RU" dirty="0" smtClean="0">
                <a:latin typeface="Times New Roman" panose="02020603050405020304" pitchFamily="18" charset="0"/>
                <a:cs typeface="Times New Roman" panose="02020603050405020304" pitchFamily="18" charset="0"/>
              </a:rPr>
              <a:t>Федерации;</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органы государственной власти, органы местного самоуправления, осуществляющие кассовое обслуживание исполнения бюджетов бюджетной системы Российской Федерации, а также органы Федерального казначейства, финансовые органы субъектов Российской Федерации (муниципальных образований), осуществляющие открытие и ведение лицевых счетов государственных (муниципальных) бюджетных и (или) автономных </a:t>
            </a:r>
            <a:r>
              <a:rPr lang="ru-RU" dirty="0" smtClean="0">
                <a:latin typeface="Times New Roman" panose="02020603050405020304" pitchFamily="18" charset="0"/>
                <a:cs typeface="Times New Roman" panose="02020603050405020304" pitchFamily="18" charset="0"/>
              </a:rPr>
              <a:t>учреждений</a:t>
            </a:r>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18</a:t>
            </a:fld>
            <a:endParaRPr lang="ru-RU"/>
          </a:p>
        </p:txBody>
      </p:sp>
    </p:spTree>
    <p:extLst>
      <p:ext uri="{BB962C8B-B14F-4D97-AF65-F5344CB8AC3E}">
        <p14:creationId xmlns:p14="http://schemas.microsoft.com/office/powerpoint/2010/main" val="263009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4624"/>
            <a:ext cx="8229600" cy="1143000"/>
          </a:xfrm>
        </p:spPr>
        <p:txBody>
          <a:bodyPr>
            <a:normAutofit/>
          </a:bodyPr>
          <a:lstStyle/>
          <a:p>
            <a:r>
              <a:rPr lang="ru-RU" sz="3400" dirty="0" smtClean="0">
                <a:latin typeface="Times New Roman" panose="02020603050405020304" pitchFamily="18" charset="0"/>
                <a:cs typeface="Times New Roman" panose="02020603050405020304" pitchFamily="18" charset="0"/>
              </a:rPr>
              <a:t>Субъекты бухгалтерской (финансовой) отчетности</a:t>
            </a:r>
            <a:endParaRPr lang="ru-RU" sz="3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95536" y="980728"/>
            <a:ext cx="8229600" cy="5400600"/>
          </a:xfrm>
        </p:spPr>
        <p:txBody>
          <a:bodyPr>
            <a:noAutofit/>
          </a:bodyPr>
          <a:lstStyle/>
          <a:p>
            <a:r>
              <a:rPr lang="ru-RU" sz="1600" dirty="0">
                <a:latin typeface="Times New Roman" panose="02020603050405020304" pitchFamily="18" charset="0"/>
                <a:cs typeface="Times New Roman" panose="02020603050405020304" pitchFamily="18" charset="0"/>
              </a:rPr>
              <a:t>учреждения, финансовые органы, органы, осуществляющие кассовое обслуживание, составляющие на основе данных бухгалтерского учета индивидуальную бухгалтерскую (финансовую) отчетность;</a:t>
            </a:r>
          </a:p>
          <a:p>
            <a:r>
              <a:rPr lang="ru-RU" sz="1600" dirty="0">
                <a:latin typeface="Times New Roman" panose="02020603050405020304" pitchFamily="18" charset="0"/>
                <a:cs typeface="Times New Roman" panose="02020603050405020304" pitchFamily="18" charset="0"/>
              </a:rPr>
              <a:t>органы государственной власти (государственные органы), органы местного самоуправления, органы управления государственными внебюджетными фондами Российской Федерации, органы управления территориальными государственными внебюджетными фондами, наиболее значимые учреждения науки, образования, культуры и здравоохранения, указанные в ведомственной структуре расходов бюджетов бюджетной системы Российской Федерации, иные юридические лица, осуществляющие согласно бюджетному законодательству </a:t>
            </a:r>
            <a:r>
              <a:rPr lang="ru-RU" sz="1600" dirty="0" smtClean="0">
                <a:latin typeface="Times New Roman" panose="02020603050405020304" pitchFamily="18" charset="0"/>
                <a:cs typeface="Times New Roman" panose="02020603050405020304" pitchFamily="18" charset="0"/>
              </a:rPr>
              <a:t>бюджетные </a:t>
            </a:r>
            <a:r>
              <a:rPr lang="ru-RU" sz="1600" dirty="0">
                <a:latin typeface="Times New Roman" panose="02020603050405020304" pitchFamily="18" charset="0"/>
                <a:cs typeface="Times New Roman" panose="02020603050405020304" pitchFamily="18" charset="0"/>
              </a:rPr>
              <a:t>полномочия главного администратора доходов бюджета, главного администратора источников финансирования дефицита бюджета, главного распорядителя (распорядителя) бюджетных средств, формирующие бюджетную отчетность (консолидированную бюджетную отчетность), а также органы государственной власти (государственные органы), органы местного самоуправления, органы управления государственными внебюджетными фондами Российской Федерации, органы управления территориальными государственными внебюджетными фондами, государственные (муниципальные) учреждения, осуществляющие в отношении государственных (муниципальных) бюджетных и (или) автономных учреждений полномочия и функции учредителя и составляющие консолидированную бухгалтерскую (финансовую) отчетность государственных (муниципальных) бюджетных и (или) автономных учреждений </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19</a:t>
            </a:fld>
            <a:endParaRPr lang="ru-RU"/>
          </a:p>
        </p:txBody>
      </p:sp>
    </p:spTree>
    <p:extLst>
      <p:ext uri="{BB962C8B-B14F-4D97-AF65-F5344CB8AC3E}">
        <p14:creationId xmlns:p14="http://schemas.microsoft.com/office/powerpoint/2010/main" val="191092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latin typeface="Times New Roman" panose="02020603050405020304" pitchFamily="18" charset="0"/>
                <a:cs typeface="Times New Roman" panose="02020603050405020304" pitchFamily="18" charset="0"/>
              </a:rPr>
              <a:t>Объекты бюджетного учета</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92500"/>
          </a:bodyPr>
          <a:lstStyle/>
          <a:p>
            <a:pPr marL="0" indent="0">
              <a:buNone/>
            </a:pPr>
            <a:r>
              <a:rPr lang="ru-RU" dirty="0" smtClean="0">
                <a:latin typeface="Times New Roman" panose="02020603050405020304" pitchFamily="18" charset="0"/>
                <a:cs typeface="Times New Roman" panose="02020603050405020304" pitchFamily="18" charset="0"/>
              </a:rPr>
              <a:t>1) факты </a:t>
            </a:r>
            <a:r>
              <a:rPr lang="ru-RU" dirty="0">
                <a:latin typeface="Times New Roman" panose="02020603050405020304" pitchFamily="18" charset="0"/>
                <a:cs typeface="Times New Roman" panose="02020603050405020304" pitchFamily="18" charset="0"/>
              </a:rPr>
              <a:t>хозяйственной жизни;</a:t>
            </a:r>
          </a:p>
          <a:p>
            <a:pPr marL="0" indent="0">
              <a:buNone/>
            </a:pPr>
            <a:r>
              <a:rPr lang="ru-RU" dirty="0" smtClean="0">
                <a:latin typeface="Times New Roman" panose="02020603050405020304" pitchFamily="18" charset="0"/>
                <a:cs typeface="Times New Roman" panose="02020603050405020304" pitchFamily="18" charset="0"/>
              </a:rPr>
              <a:t>2) активы</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3</a:t>
            </a:r>
            <a:r>
              <a:rPr lang="ru-RU" dirty="0" smtClean="0">
                <a:latin typeface="Times New Roman" panose="02020603050405020304" pitchFamily="18" charset="0"/>
                <a:cs typeface="Times New Roman" panose="02020603050405020304" pitchFamily="18" charset="0"/>
              </a:rPr>
              <a:t>) обязательства</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4</a:t>
            </a:r>
            <a:r>
              <a:rPr lang="ru-RU" dirty="0" smtClean="0">
                <a:latin typeface="Times New Roman" panose="02020603050405020304" pitchFamily="18" charset="0"/>
                <a:cs typeface="Times New Roman" panose="02020603050405020304" pitchFamily="18" charset="0"/>
              </a:rPr>
              <a:t>) источники </a:t>
            </a:r>
            <a:r>
              <a:rPr lang="ru-RU" dirty="0">
                <a:latin typeface="Times New Roman" panose="02020603050405020304" pitchFamily="18" charset="0"/>
                <a:cs typeface="Times New Roman" panose="02020603050405020304" pitchFamily="18" charset="0"/>
              </a:rPr>
              <a:t>финансирования его деятельности;</a:t>
            </a:r>
          </a:p>
          <a:p>
            <a:pPr marL="0" indent="0">
              <a:buNone/>
            </a:pPr>
            <a:r>
              <a:rPr lang="ru-RU" dirty="0">
                <a:latin typeface="Times New Roman" panose="02020603050405020304" pitchFamily="18" charset="0"/>
                <a:cs typeface="Times New Roman" panose="02020603050405020304" pitchFamily="18" charset="0"/>
              </a:rPr>
              <a:t>5</a:t>
            </a:r>
            <a:r>
              <a:rPr lang="ru-RU" dirty="0" smtClean="0">
                <a:latin typeface="Times New Roman" panose="02020603050405020304" pitchFamily="18" charset="0"/>
                <a:cs typeface="Times New Roman" panose="02020603050405020304" pitchFamily="18" charset="0"/>
              </a:rPr>
              <a:t>) доходы</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6</a:t>
            </a:r>
            <a:r>
              <a:rPr lang="ru-RU" dirty="0" smtClean="0">
                <a:latin typeface="Times New Roman" panose="02020603050405020304" pitchFamily="18" charset="0"/>
                <a:cs typeface="Times New Roman" panose="02020603050405020304" pitchFamily="18" charset="0"/>
              </a:rPr>
              <a:t>) расходы</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7</a:t>
            </a:r>
            <a:r>
              <a:rPr lang="ru-RU" dirty="0" smtClean="0">
                <a:latin typeface="Times New Roman" panose="02020603050405020304" pitchFamily="18" charset="0"/>
                <a:cs typeface="Times New Roman" panose="02020603050405020304" pitchFamily="18" charset="0"/>
              </a:rPr>
              <a:t>) иные </a:t>
            </a:r>
            <a:r>
              <a:rPr lang="ru-RU" dirty="0">
                <a:latin typeface="Times New Roman" panose="02020603050405020304" pitchFamily="18" charset="0"/>
                <a:cs typeface="Times New Roman" panose="02020603050405020304" pitchFamily="18" charset="0"/>
              </a:rPr>
              <a:t>объекты в случае, если это установлено федеральными стандартами.</a:t>
            </a:r>
          </a:p>
          <a:p>
            <a:pPr marL="0" indent="0">
              <a:buNone/>
            </a:pPr>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20</a:t>
            </a:fld>
            <a:endParaRPr lang="ru-RU"/>
          </a:p>
        </p:txBody>
      </p:sp>
    </p:spTree>
    <p:extLst>
      <p:ext uri="{BB962C8B-B14F-4D97-AF65-F5344CB8AC3E}">
        <p14:creationId xmlns:p14="http://schemas.microsoft.com/office/powerpoint/2010/main" val="195287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8229600" cy="652934"/>
          </a:xfrm>
        </p:spPr>
        <p:txBody>
          <a:bodyPr>
            <a:normAutofit fontScale="90000"/>
          </a:bodyPr>
          <a:lstStyle/>
          <a:p>
            <a:r>
              <a:rPr lang="ru-RU" dirty="0" smtClean="0">
                <a:latin typeface="Times New Roman" panose="02020603050405020304" pitchFamily="18" charset="0"/>
                <a:cs typeface="Times New Roman" panose="02020603050405020304" pitchFamily="18" charset="0"/>
              </a:rPr>
              <a:t>Принципы бюджетного учета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1163885"/>
            <a:ext cx="8640960" cy="4857403"/>
          </a:xfrm>
        </p:spPr>
        <p:txBody>
          <a:bodyPr>
            <a:noAutofit/>
          </a:bodyPr>
          <a:lstStyle/>
          <a:p>
            <a:r>
              <a:rPr lang="ru-RU" sz="1600" dirty="0" smtClean="0">
                <a:latin typeface="Times New Roman" panose="02020603050405020304" pitchFamily="18" charset="0"/>
                <a:cs typeface="Times New Roman" panose="02020603050405020304" pitchFamily="18" charset="0"/>
              </a:rPr>
              <a:t>Использование метода двойной записи</a:t>
            </a:r>
            <a:endParaRPr lang="ru-RU" sz="1600" dirty="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Использование метода начисления </a:t>
            </a:r>
            <a:endParaRPr lang="ru-RU" sz="1600" dirty="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Бухгалтерский </a:t>
            </a:r>
            <a:r>
              <a:rPr lang="ru-RU" sz="1600" dirty="0">
                <a:latin typeface="Times New Roman" panose="02020603050405020304" pitchFamily="18" charset="0"/>
                <a:cs typeface="Times New Roman" panose="02020603050405020304" pitchFamily="18" charset="0"/>
              </a:rPr>
              <a:t>учет ведется </a:t>
            </a:r>
            <a:r>
              <a:rPr lang="ru-RU" sz="1600" dirty="0" smtClean="0">
                <a:latin typeface="Times New Roman" panose="02020603050405020304" pitchFamily="18" charset="0"/>
                <a:cs typeface="Times New Roman" panose="02020603050405020304" pitchFamily="18" charset="0"/>
              </a:rPr>
              <a:t>непрерывно</a:t>
            </a:r>
            <a:endParaRPr lang="ru-RU" sz="1600" dirty="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К </a:t>
            </a:r>
            <a:r>
              <a:rPr lang="ru-RU" sz="1600" dirty="0">
                <a:latin typeface="Times New Roman" panose="02020603050405020304" pitchFamily="18" charset="0"/>
                <a:cs typeface="Times New Roman" panose="02020603050405020304" pitchFamily="18" charset="0"/>
              </a:rPr>
              <a:t>бухгалтерскому учету принимаются первичные учетные документы, поступившие по результатам внутреннего </a:t>
            </a:r>
            <a:r>
              <a:rPr lang="ru-RU" sz="1600" dirty="0" smtClean="0">
                <a:latin typeface="Times New Roman" panose="02020603050405020304" pitchFamily="18" charset="0"/>
                <a:cs typeface="Times New Roman" panose="02020603050405020304" pitchFamily="18" charset="0"/>
              </a:rPr>
              <a:t>контроля</a:t>
            </a:r>
            <a:endParaRPr lang="ru-RU" sz="1600" dirty="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Данные </a:t>
            </a:r>
            <a:r>
              <a:rPr lang="ru-RU" sz="1600" dirty="0">
                <a:latin typeface="Times New Roman" panose="02020603050405020304" pitchFamily="18" charset="0"/>
                <a:cs typeface="Times New Roman" panose="02020603050405020304" pitchFamily="18" charset="0"/>
              </a:rPr>
              <a:t>бухгалтерского учета и сформированная на их основе отчетность субъектов учета формируются исходя из существенности событий после отчетной даты. </a:t>
            </a:r>
            <a:endParaRPr lang="ru-RU" sz="1600" dirty="0" smtClean="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Информация должна </a:t>
            </a:r>
            <a:r>
              <a:rPr lang="ru-RU" sz="1600" dirty="0">
                <a:latin typeface="Times New Roman" panose="02020603050405020304" pitchFamily="18" charset="0"/>
                <a:cs typeface="Times New Roman" panose="02020603050405020304" pitchFamily="18" charset="0"/>
              </a:rPr>
              <a:t>быть полной, с учетом существенности ее влияния на экономические (финансовые) решения учредителей учреждения (заинтересованных пользователей информации) и существенности затрат на ее формирование.</a:t>
            </a:r>
          </a:p>
          <a:p>
            <a:r>
              <a:rPr lang="ru-RU" sz="1600" dirty="0" smtClean="0">
                <a:latin typeface="Times New Roman" panose="02020603050405020304" pitchFamily="18" charset="0"/>
                <a:cs typeface="Times New Roman" panose="02020603050405020304" pitchFamily="18" charset="0"/>
              </a:rPr>
              <a:t>Информация </a:t>
            </a:r>
            <a:r>
              <a:rPr lang="ru-RU" sz="1600" dirty="0">
                <a:latin typeface="Times New Roman" panose="02020603050405020304" pitchFamily="18" charset="0"/>
                <a:cs typeface="Times New Roman" panose="02020603050405020304" pitchFamily="18" charset="0"/>
              </a:rPr>
              <a:t>об имуществе, обязательствах, и </a:t>
            </a:r>
            <a:r>
              <a:rPr lang="ru-RU" sz="1600" dirty="0" smtClean="0">
                <a:latin typeface="Times New Roman" panose="02020603050405020304" pitchFamily="18" charset="0"/>
                <a:cs typeface="Times New Roman" panose="02020603050405020304" pitchFamily="18" charset="0"/>
              </a:rPr>
              <a:t>операциях формируется </a:t>
            </a:r>
            <a:r>
              <a:rPr lang="ru-RU" sz="1600" dirty="0">
                <a:latin typeface="Times New Roman" panose="02020603050405020304" pitchFamily="18" charset="0"/>
                <a:cs typeface="Times New Roman" panose="02020603050405020304" pitchFamily="18" charset="0"/>
              </a:rPr>
              <a:t>на соответствующих счетах бухгалтерского учета с обеспечением аналитического учета </a:t>
            </a:r>
            <a:endParaRPr lang="ru-RU" sz="1600" dirty="0" smtClean="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Данные </a:t>
            </a:r>
            <a:r>
              <a:rPr lang="ru-RU" sz="1600" dirty="0">
                <a:latin typeface="Times New Roman" panose="02020603050405020304" pitchFamily="18" charset="0"/>
                <a:cs typeface="Times New Roman" panose="02020603050405020304" pitchFamily="18" charset="0"/>
              </a:rPr>
              <a:t>бухгалтерского учета и сформированная на их основе отчетность должны быть сопоставимы у государственного (муниципального) учреждения вне зависимости от его типа, в том числе за различные финансовые (отчетные) периоды его деятельности.</a:t>
            </a:r>
          </a:p>
          <a:p>
            <a:r>
              <a:rPr lang="ru-RU" sz="1600" dirty="0" smtClean="0">
                <a:latin typeface="Times New Roman" panose="02020603050405020304" pitchFamily="18" charset="0"/>
                <a:cs typeface="Times New Roman" panose="02020603050405020304" pitchFamily="18" charset="0"/>
              </a:rPr>
              <a:t>Рабочий </a:t>
            </a:r>
            <a:r>
              <a:rPr lang="ru-RU" sz="1600" dirty="0">
                <a:latin typeface="Times New Roman" panose="02020603050405020304" pitchFamily="18" charset="0"/>
                <a:cs typeface="Times New Roman" panose="02020603050405020304" pitchFamily="18" charset="0"/>
              </a:rPr>
              <a:t>план счетов, а также требования к структуре аналитического учета, утвержденные в рамках формирования учетной политики, применяются непрерывно и изменяются при условии обеспечения сопоставимости показателей </a:t>
            </a:r>
            <a:endParaRPr lang="ru-RU" sz="1600" dirty="0" smtClean="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21</a:t>
            </a:fld>
            <a:endParaRPr lang="ru-RU"/>
          </a:p>
        </p:txBody>
      </p:sp>
    </p:spTree>
    <p:extLst>
      <p:ext uri="{BB962C8B-B14F-4D97-AF65-F5344CB8AC3E}">
        <p14:creationId xmlns:p14="http://schemas.microsoft.com/office/powerpoint/2010/main" val="21619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8229600" cy="652934"/>
          </a:xfrm>
        </p:spPr>
        <p:txBody>
          <a:bodyPr>
            <a:normAutofit fontScale="90000"/>
          </a:bodyPr>
          <a:lstStyle/>
          <a:p>
            <a:r>
              <a:rPr lang="ru-RU" dirty="0" smtClean="0">
                <a:latin typeface="Times New Roman" panose="02020603050405020304" pitchFamily="18" charset="0"/>
                <a:cs typeface="Times New Roman" panose="02020603050405020304" pitchFamily="18" charset="0"/>
              </a:rPr>
              <a:t>Принципы бюджетного учета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1091877"/>
            <a:ext cx="8640960" cy="4857403"/>
          </a:xfrm>
        </p:spPr>
        <p:txBody>
          <a:bodyPr>
            <a:noAutofit/>
          </a:bodyPr>
          <a:lstStyle/>
          <a:p>
            <a:r>
              <a:rPr lang="ru-RU" sz="1600" dirty="0" smtClean="0">
                <a:latin typeface="Times New Roman" panose="02020603050405020304" pitchFamily="18" charset="0"/>
                <a:cs typeface="Times New Roman" panose="02020603050405020304" pitchFamily="18" charset="0"/>
              </a:rPr>
              <a:t>В </a:t>
            </a:r>
            <a:r>
              <a:rPr lang="ru-RU" sz="1600" dirty="0">
                <a:latin typeface="Times New Roman" panose="02020603050405020304" pitchFamily="18" charset="0"/>
                <a:cs typeface="Times New Roman" panose="02020603050405020304" pitchFamily="18" charset="0"/>
              </a:rPr>
              <a:t>бухгалтерском учете подлежит отражению информация, не содержащая существенных ошибок и искажений, позволяющая квалифицировать ее как правдивую. </a:t>
            </a:r>
          </a:p>
          <a:p>
            <a:r>
              <a:rPr lang="ru-RU" sz="1600" dirty="0" smtClean="0">
                <a:latin typeface="Times New Roman" panose="02020603050405020304" pitchFamily="18" charset="0"/>
                <a:cs typeface="Times New Roman" panose="02020603050405020304" pitchFamily="18" charset="0"/>
              </a:rPr>
              <a:t>Приоритет </a:t>
            </a:r>
            <a:r>
              <a:rPr lang="ru-RU" sz="1600" dirty="0">
                <a:latin typeface="Times New Roman" panose="02020603050405020304" pitchFamily="18" charset="0"/>
                <a:cs typeface="Times New Roman" panose="02020603050405020304" pitchFamily="18" charset="0"/>
              </a:rPr>
              <a:t>признания расходов и обязательств над признанием возможных доходов и активов (принцип осмотрительности).</a:t>
            </a:r>
          </a:p>
          <a:p>
            <a:r>
              <a:rPr lang="ru-RU" sz="1600" dirty="0" smtClean="0">
                <a:latin typeface="Times New Roman" panose="02020603050405020304" pitchFamily="18" charset="0"/>
                <a:cs typeface="Times New Roman" panose="02020603050405020304" pitchFamily="18" charset="0"/>
              </a:rPr>
              <a:t>Имущество</a:t>
            </a:r>
            <a:r>
              <a:rPr lang="ru-RU" sz="1600" dirty="0">
                <a:latin typeface="Times New Roman" panose="02020603050405020304" pitchFamily="18" charset="0"/>
                <a:cs typeface="Times New Roman" panose="02020603050405020304" pitchFamily="18" charset="0"/>
              </a:rPr>
              <a:t>, являющееся собственностью учредителя государственного (муниципального) учреждения, учитывается учреждением обособленно от иного имущества, находящегося у данного учреждения в пользовании.</a:t>
            </a:r>
          </a:p>
          <a:p>
            <a:r>
              <a:rPr lang="ru-RU" sz="1600" dirty="0" smtClean="0">
                <a:latin typeface="Times New Roman" panose="02020603050405020304" pitchFamily="18" charset="0"/>
                <a:cs typeface="Times New Roman" panose="02020603050405020304" pitchFamily="18" charset="0"/>
              </a:rPr>
              <a:t> Обязательства</a:t>
            </a:r>
            <a:r>
              <a:rPr lang="ru-RU" sz="1600" dirty="0">
                <a:latin typeface="Times New Roman" panose="02020603050405020304" pitchFamily="18" charset="0"/>
                <a:cs typeface="Times New Roman" panose="02020603050405020304" pitchFamily="18" charset="0"/>
              </a:rPr>
              <a:t>, по которым учреждение отвечает имуществом, находящимся у него на праве оперативного управления, а также указанное имущество учитываются в бухгалтерском учете обособленно от иных объектов учета.</a:t>
            </a:r>
          </a:p>
          <a:p>
            <a:r>
              <a:rPr lang="ru-RU" sz="1600" dirty="0" smtClean="0">
                <a:latin typeface="Times New Roman" panose="02020603050405020304" pitchFamily="18" charset="0"/>
                <a:cs typeface="Times New Roman" panose="02020603050405020304" pitchFamily="18" charset="0"/>
              </a:rPr>
              <a:t>Бухгалтерский </a:t>
            </a:r>
            <a:r>
              <a:rPr lang="ru-RU" sz="1600" dirty="0">
                <a:latin typeface="Times New Roman" panose="02020603050405020304" pitchFamily="18" charset="0"/>
                <a:cs typeface="Times New Roman" panose="02020603050405020304" pitchFamily="18" charset="0"/>
              </a:rPr>
              <a:t>учет ведется в валюте РФ - в рублях. Стоимость объектов учета, выраженная в иностранной валюте, подлежит пересчету в валюту РФ (рублевый эквивалент).</a:t>
            </a:r>
          </a:p>
          <a:p>
            <a:r>
              <a:rPr lang="ru-RU" sz="1600" dirty="0">
                <a:latin typeface="Times New Roman" panose="02020603050405020304" pitchFamily="18" charset="0"/>
                <a:cs typeface="Times New Roman" panose="02020603050405020304" pitchFamily="18" charset="0"/>
              </a:rPr>
              <a:t>Документирование операций с имуществом, обязательствами, а также иных фактов хозяйственной деятельности, ведение регистров бухгалтерского учета осуществляются на русском языке. Первичные учетные документы, составленные на иных языках, должны иметь построчный перевод на русский язык. </a:t>
            </a:r>
            <a:endParaRPr lang="ru-RU" sz="1600" dirty="0" smtClean="0">
              <a:latin typeface="Times New Roman" panose="02020603050405020304" pitchFamily="18" charset="0"/>
              <a:cs typeface="Times New Roman" panose="02020603050405020304" pitchFamily="18" charset="0"/>
            </a:endParaRPr>
          </a:p>
          <a:p>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22</a:t>
            </a:fld>
            <a:endParaRPr lang="ru-RU"/>
          </a:p>
        </p:txBody>
      </p:sp>
    </p:spTree>
    <p:extLst>
      <p:ext uri="{BB962C8B-B14F-4D97-AF65-F5344CB8AC3E}">
        <p14:creationId xmlns:p14="http://schemas.microsoft.com/office/powerpoint/2010/main" val="3107617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8229600" cy="652934"/>
          </a:xfrm>
        </p:spPr>
        <p:txBody>
          <a:bodyPr>
            <a:normAutofit fontScale="90000"/>
          </a:bodyPr>
          <a:lstStyle/>
          <a:p>
            <a:r>
              <a:rPr lang="ru-RU" dirty="0" smtClean="0">
                <a:latin typeface="Times New Roman" panose="02020603050405020304" pitchFamily="18" charset="0"/>
                <a:cs typeface="Times New Roman" panose="02020603050405020304" pitchFamily="18" charset="0"/>
              </a:rPr>
              <a:t>Принципы бюджетного учета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836712"/>
            <a:ext cx="8640960" cy="4857403"/>
          </a:xfrm>
        </p:spPr>
        <p:txBody>
          <a:bodyPr>
            <a:noAutofit/>
          </a:bodyPr>
          <a:lstStyle/>
          <a:p>
            <a:r>
              <a:rPr lang="ru-RU" sz="1600" dirty="0" smtClean="0">
                <a:latin typeface="Times New Roman" panose="02020603050405020304" pitchFamily="18" charset="0"/>
                <a:cs typeface="Times New Roman" panose="02020603050405020304" pitchFamily="18" charset="0"/>
              </a:rPr>
              <a:t>Первичные </a:t>
            </a:r>
            <a:r>
              <a:rPr lang="ru-RU" sz="1600" dirty="0">
                <a:latin typeface="Times New Roman" panose="02020603050405020304" pitchFamily="18" charset="0"/>
                <a:cs typeface="Times New Roman" panose="02020603050405020304" pitchFamily="18" charset="0"/>
              </a:rPr>
              <a:t>(сводные) учетные документы должны составляться в момент совершения фактов хозяйственной жизни, а если это не представляется возможным - непосредственно после окончания факта хозяйственной жизни.</a:t>
            </a:r>
          </a:p>
          <a:p>
            <a:r>
              <a:rPr lang="ru-RU" sz="1600" dirty="0" smtClean="0">
                <a:latin typeface="Times New Roman" panose="02020603050405020304" pitchFamily="18" charset="0"/>
                <a:cs typeface="Times New Roman" panose="02020603050405020304" pitchFamily="18" charset="0"/>
              </a:rPr>
              <a:t>Документы</a:t>
            </a:r>
            <a:r>
              <a:rPr lang="ru-RU" sz="1600" dirty="0">
                <a:latin typeface="Times New Roman" panose="02020603050405020304" pitchFamily="18" charset="0"/>
                <a:cs typeface="Times New Roman" panose="02020603050405020304" pitchFamily="18" charset="0"/>
              </a:rPr>
              <a:t>, формы которых не унифицированы, должны содержать следующие обязательные реквизиты:</a:t>
            </a: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наименование документа;</a:t>
            </a: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дату составления документа;</a:t>
            </a: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наименование субъекта учета, составившего документ;</a:t>
            </a: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содержание факта хозяйственной жизни;</a:t>
            </a: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величина натурального и (или) денежного измерения факта хозяйственной жизни с указанием единиц измерения;</a:t>
            </a: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информация, необходимая для представления субъектом учета (администратором доходов бюджетов бюджетной системы Российской Федерации) в Государственную информационную систему о государственных и муниципальных </a:t>
            </a:r>
            <a:r>
              <a:rPr lang="ru-RU" sz="1600" dirty="0" smtClean="0">
                <a:latin typeface="Times New Roman" panose="02020603050405020304" pitchFamily="18" charset="0"/>
                <a:cs typeface="Times New Roman" panose="02020603050405020304" pitchFamily="18" charset="0"/>
              </a:rPr>
              <a:t>платежах;</a:t>
            </a:r>
            <a:endParaRPr lang="ru-RU"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наименование должности лица (лиц), совершившего (совершивших) сделку, операцию и ответственного (ответственных) за правильность ее оформления, либо наименование должности лица (лиц), ответственного (ответственных) за оформление свершившегося события;</a:t>
            </a:r>
          </a:p>
          <a:p>
            <a:pPr>
              <a:buFont typeface="Wingdings" panose="05000000000000000000" pitchFamily="2" charset="2"/>
              <a:buChar char="Ø"/>
            </a:pPr>
            <a:r>
              <a:rPr lang="ru-RU" sz="1600" dirty="0">
                <a:latin typeface="Times New Roman" panose="02020603050405020304" pitchFamily="18" charset="0"/>
                <a:cs typeface="Times New Roman" panose="02020603050405020304" pitchFamily="18" charset="0"/>
              </a:rPr>
              <a:t>подписи лиц, предусмотренных в абзаце восьмом настоящего пункта, с указанием их фамилий и инициалов либо иных реквизитов, необходимых для идентификации этих лиц.</a:t>
            </a:r>
          </a:p>
          <a:p>
            <a:pPr>
              <a:buFont typeface="Wingdings" panose="05000000000000000000" pitchFamily="2" charset="2"/>
              <a:buChar char="Ø"/>
            </a:pPr>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23</a:t>
            </a:fld>
            <a:endParaRPr lang="ru-RU"/>
          </a:p>
        </p:txBody>
      </p:sp>
    </p:spTree>
    <p:extLst>
      <p:ext uri="{BB962C8B-B14F-4D97-AF65-F5344CB8AC3E}">
        <p14:creationId xmlns:p14="http://schemas.microsoft.com/office/powerpoint/2010/main" val="3289077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additive="base">
                                        <p:cTn id="4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 calcmode="lin" valueType="num">
                                      <p:cBhvr additive="base">
                                        <p:cTn id="5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9" end="9"/>
                                            </p:txEl>
                                          </p:spTgt>
                                        </p:tgtEl>
                                        <p:attrNameLst>
                                          <p:attrName>style.visibility</p:attrName>
                                        </p:attrNameLst>
                                      </p:cBhvr>
                                      <p:to>
                                        <p:strVal val="visible"/>
                                      </p:to>
                                    </p:set>
                                    <p:anim calcmode="lin" valueType="num">
                                      <p:cBhvr additive="base">
                                        <p:cTn id="5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dirty="0">
                <a:latin typeface="Times New Roman" panose="02020603050405020304" pitchFamily="18" charset="0"/>
                <a:cs typeface="Times New Roman" panose="02020603050405020304" pitchFamily="18" charset="0"/>
              </a:rPr>
              <a:t>При ведении бюджетного учета учреждение должно обеспечить</a:t>
            </a:r>
            <a:r>
              <a:rPr lang="ru-RU" sz="3600" dirty="0" smtClean="0">
                <a:latin typeface="Times New Roman" panose="02020603050405020304" pitchFamily="18" charset="0"/>
                <a:cs typeface="Times New Roman" panose="02020603050405020304" pitchFamily="18" charset="0"/>
              </a:rPr>
              <a:t>:</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buNone/>
            </a:pPr>
            <a:r>
              <a:rPr lang="ru-RU" sz="2000" dirty="0" smtClean="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формирование полной и достоверной информации о наличии государственного (муниципального) имущества и его использовании, о принятых учреждением обязательствах, полученных учреждением финансовых результатах;</a:t>
            </a:r>
          </a:p>
          <a:p>
            <a:pPr marL="0" indent="0">
              <a:buNone/>
            </a:pPr>
            <a:r>
              <a:rPr lang="ru-RU" sz="2000" dirty="0">
                <a:latin typeface="Times New Roman" panose="02020603050405020304" pitchFamily="18" charset="0"/>
                <a:cs typeface="Times New Roman" panose="02020603050405020304" pitchFamily="18" charset="0"/>
              </a:rPr>
              <a:t>•	формирование бюджетной (финансовой) отчетности;</a:t>
            </a:r>
          </a:p>
          <a:p>
            <a:pPr marL="0" indent="0">
              <a:buNone/>
            </a:pPr>
            <a:r>
              <a:rPr lang="ru-RU" sz="2000" dirty="0">
                <a:latin typeface="Times New Roman" panose="02020603050405020304" pitchFamily="18" charset="0"/>
                <a:cs typeface="Times New Roman" panose="02020603050405020304" pitchFamily="18" charset="0"/>
              </a:rPr>
              <a:t>•	предоставление информации, необходимой пользователям бюджетной (финансовой) отчетности для осуществления ими полномочий по внутреннему и внешнему финансовому контролю за соблюдением законодательства РФ при осуществлении учреждением фактов хозяйственной жизни и их целесообразностью, наличием и движением имущества и обязательств, использованием материальных, трудовых и финансовых ресурсов в соответствии с утвержденными нормами, нормативами.</a:t>
            </a:r>
          </a:p>
          <a:p>
            <a:pPr marL="0" indent="0">
              <a:buNone/>
            </a:pPr>
            <a:endParaRPr lang="ru-RU" sz="20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24</a:t>
            </a:fld>
            <a:endParaRPr lang="ru-RU"/>
          </a:p>
        </p:txBody>
      </p:sp>
    </p:spTree>
    <p:extLst>
      <p:ext uri="{BB962C8B-B14F-4D97-AF65-F5344CB8AC3E}">
        <p14:creationId xmlns:p14="http://schemas.microsoft.com/office/powerpoint/2010/main" val="421335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507288" cy="1143000"/>
          </a:xfrm>
        </p:spPr>
        <p:txBody>
          <a:bodyPr>
            <a:noAutofit/>
          </a:bodyPr>
          <a:lstStyle/>
          <a:p>
            <a:r>
              <a:rPr lang="ru-RU" sz="3600" dirty="0" smtClean="0">
                <a:latin typeface="Times New Roman" panose="02020603050405020304" pitchFamily="18" charset="0"/>
                <a:cs typeface="Times New Roman" panose="02020603050405020304" pitchFamily="18" charset="0"/>
              </a:rPr>
              <a:t>Полномочия </a:t>
            </a:r>
            <a:r>
              <a:rPr lang="ru-RU" sz="3600" dirty="0">
                <a:latin typeface="Times New Roman" panose="02020603050405020304" pitchFamily="18" charset="0"/>
                <a:cs typeface="Times New Roman" panose="02020603050405020304" pitchFamily="18" charset="0"/>
              </a:rPr>
              <a:t>по ведению бюджетного учета учреждение может </a:t>
            </a:r>
            <a:r>
              <a:rPr lang="ru-RU" sz="3600" dirty="0" smtClean="0">
                <a:latin typeface="Times New Roman" panose="02020603050405020304" pitchFamily="18" charset="0"/>
                <a:cs typeface="Times New Roman" panose="02020603050405020304" pitchFamily="18" charset="0"/>
              </a:rPr>
              <a:t>передать:</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buNone/>
            </a:pPr>
            <a:r>
              <a:rPr lang="ru-RU" sz="2200" dirty="0" smtClean="0">
                <a:latin typeface="Times New Roman" panose="02020603050405020304" pitchFamily="18" charset="0"/>
                <a:cs typeface="Times New Roman" panose="02020603050405020304" pitchFamily="18" charset="0"/>
              </a:rPr>
              <a:t>•</a:t>
            </a:r>
            <a:r>
              <a:rPr lang="ru-RU" sz="2200" dirty="0">
                <a:latin typeface="Times New Roman" panose="02020603050405020304" pitchFamily="18" charset="0"/>
                <a:cs typeface="Times New Roman" panose="02020603050405020304" pitchFamily="18" charset="0"/>
              </a:rPr>
              <a:t>	Федеральному казначейству, финансовому органу субъекта РФ или муниципального образования по решению соответственно Правительства РФ, высшего исполнительного органа </a:t>
            </a:r>
            <a:r>
              <a:rPr lang="ru-RU" sz="2200" dirty="0" err="1">
                <a:latin typeface="Times New Roman" panose="02020603050405020304" pitchFamily="18" charset="0"/>
                <a:cs typeface="Times New Roman" panose="02020603050405020304" pitchFamily="18" charset="0"/>
              </a:rPr>
              <a:t>госвласти</a:t>
            </a:r>
            <a:r>
              <a:rPr lang="ru-RU" sz="2200" dirty="0">
                <a:latin typeface="Times New Roman" panose="02020603050405020304" pitchFamily="18" charset="0"/>
                <a:cs typeface="Times New Roman" panose="02020603050405020304" pitchFamily="18" charset="0"/>
              </a:rPr>
              <a:t> субъекта РФ, местной администрации</a:t>
            </a:r>
            <a:r>
              <a:rPr lang="ru-RU"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a:p>
            <a:pPr marL="0" indent="0">
              <a:buNone/>
            </a:pPr>
            <a:r>
              <a:rPr lang="ru-RU" sz="2200" dirty="0">
                <a:latin typeface="Times New Roman" panose="02020603050405020304" pitchFamily="18" charset="0"/>
                <a:cs typeface="Times New Roman" panose="02020603050405020304" pitchFamily="18" charset="0"/>
              </a:rPr>
              <a:t>•	иному государственному (муниципальному) учреждению (централизованной бухгалтерии). Передача полномочий по ведению бюджетного учета в этом случае согласовывается с главным распорядителем бюджетных средств. </a:t>
            </a:r>
            <a:endParaRPr lang="ru-RU" sz="2200" dirty="0" smtClean="0">
              <a:latin typeface="Times New Roman" panose="02020603050405020304" pitchFamily="18" charset="0"/>
              <a:cs typeface="Times New Roman" panose="02020603050405020304" pitchFamily="18" charset="0"/>
            </a:endParaRPr>
          </a:p>
          <a:p>
            <a:pPr marL="0" indent="0">
              <a:buNone/>
            </a:pPr>
            <a:r>
              <a:rPr lang="ru-RU" sz="2200" b="1" dirty="0" smtClean="0">
                <a:latin typeface="Times New Roman" panose="02020603050405020304" pitchFamily="18" charset="0"/>
                <a:cs typeface="Times New Roman" panose="02020603050405020304" pitchFamily="18" charset="0"/>
              </a:rPr>
              <a:t>Передать </a:t>
            </a:r>
            <a:r>
              <a:rPr lang="ru-RU" sz="2200" b="1" dirty="0">
                <a:latin typeface="Times New Roman" panose="02020603050405020304" pitchFamily="18" charset="0"/>
                <a:cs typeface="Times New Roman" panose="02020603050405020304" pitchFamily="18" charset="0"/>
              </a:rPr>
              <a:t>полномочия по ведению бюджетного учета иному учреждению (централизованной бухгалтерии) можно при условии, что оно является участником бюджетного процесса (казенным учреждением) </a:t>
            </a:r>
          </a:p>
          <a:p>
            <a:pPr marL="0" indent="0">
              <a:buNone/>
            </a:pPr>
            <a:endParaRPr lang="ru-RU" sz="22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25</a:t>
            </a:fld>
            <a:endParaRPr lang="ru-RU"/>
          </a:p>
        </p:txBody>
      </p:sp>
    </p:spTree>
    <p:extLst>
      <p:ext uri="{BB962C8B-B14F-4D97-AF65-F5344CB8AC3E}">
        <p14:creationId xmlns:p14="http://schemas.microsoft.com/office/powerpoint/2010/main" val="235889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latin typeface="Times New Roman" panose="02020603050405020304" pitchFamily="18" charset="0"/>
                <a:cs typeface="Times New Roman" panose="02020603050405020304" pitchFamily="18" charset="0"/>
              </a:rPr>
              <a:t>Бюджетный учет в учреждении ведет:</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ru-RU" dirty="0">
                <a:latin typeface="Times New Roman" panose="02020603050405020304" pitchFamily="18" charset="0"/>
                <a:cs typeface="Times New Roman" panose="02020603050405020304" pitchFamily="18" charset="0"/>
              </a:rPr>
              <a:t>структурное подразделение, возглавляемое главным бухгалтером, или иное должностное лицо, на которое возложена такая обязанность </a:t>
            </a:r>
            <a:endParaRPr lang="ru-RU" dirty="0" smtClean="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26</a:t>
            </a:fld>
            <a:endParaRPr lang="ru-RU"/>
          </a:p>
        </p:txBody>
      </p:sp>
    </p:spTree>
    <p:extLst>
      <p:ext uri="{BB962C8B-B14F-4D97-AF65-F5344CB8AC3E}">
        <p14:creationId xmlns:p14="http://schemas.microsoft.com/office/powerpoint/2010/main" val="5492227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3408"/>
            <a:ext cx="8229600" cy="1143000"/>
          </a:xfrm>
        </p:spPr>
        <p:txBody>
          <a:bodyPr>
            <a:normAutofit/>
          </a:bodyPr>
          <a:lstStyle/>
          <a:p>
            <a:r>
              <a:rPr lang="ru-RU" sz="4000" dirty="0" smtClean="0">
                <a:latin typeface="Times New Roman" panose="02020603050405020304" pitchFamily="18" charset="0"/>
                <a:cs typeface="Times New Roman" panose="02020603050405020304" pitchFamily="18" charset="0"/>
              </a:rPr>
              <a:t>Обязанности бухгалтерии</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991269"/>
            <a:ext cx="8229600" cy="4525963"/>
          </a:xfrm>
        </p:spPr>
        <p:txBody>
          <a:bodyPr>
            <a:noAutofit/>
          </a:bodyPr>
          <a:lstStyle/>
          <a:p>
            <a:pPr marL="0" indent="0">
              <a:buNone/>
            </a:pPr>
            <a:r>
              <a:rPr lang="ru-RU" sz="1800" dirty="0" smtClean="0">
                <a:latin typeface="Times New Roman" panose="02020603050405020304" pitchFamily="18" charset="0"/>
                <a:cs typeface="Times New Roman" panose="02020603050405020304" pitchFamily="18" charset="0"/>
              </a:rPr>
              <a:t>- организация </a:t>
            </a:r>
            <a:r>
              <a:rPr lang="ru-RU" sz="1800" dirty="0">
                <a:latin typeface="Times New Roman" panose="02020603050405020304" pitchFamily="18" charset="0"/>
                <a:cs typeface="Times New Roman" panose="02020603050405020304" pitchFamily="18" charset="0"/>
              </a:rPr>
              <a:t>бухгалтерского учета в соответствии с действующим законодательством РФ;</a:t>
            </a:r>
          </a:p>
          <a:p>
            <a:pPr marL="0" indent="0">
              <a:buNone/>
            </a:pPr>
            <a:r>
              <a:rPr lang="ru-RU" sz="1800" dirty="0">
                <a:latin typeface="Times New Roman" panose="02020603050405020304" pitchFamily="18" charset="0"/>
                <a:cs typeface="Times New Roman" panose="02020603050405020304" pitchFamily="18" charset="0"/>
              </a:rPr>
              <a:t>- контроль за правильным оформлением первичных учетных документов и законностью совершаемых операций;</a:t>
            </a:r>
          </a:p>
          <a:p>
            <a:pPr marL="0" indent="0">
              <a:buNone/>
            </a:pPr>
            <a:r>
              <a:rPr lang="ru-RU" sz="1800" dirty="0">
                <a:latin typeface="Times New Roman" panose="02020603050405020304" pitchFamily="18" charset="0"/>
                <a:cs typeface="Times New Roman" panose="02020603050405020304" pitchFamily="18" charset="0"/>
              </a:rPr>
              <a:t>- контроль за расходами денежных средств в соответствии с целевым назначением в соответствии со сметами доходов и расходов;</a:t>
            </a:r>
          </a:p>
          <a:p>
            <a:pPr marL="0" indent="0">
              <a:buNone/>
            </a:pPr>
            <a:r>
              <a:rPr lang="ru-RU" sz="1800" dirty="0">
                <a:latin typeface="Times New Roman" panose="02020603050405020304" pitchFamily="18" charset="0"/>
                <a:cs typeface="Times New Roman" panose="02020603050405020304" pitchFamily="18" charset="0"/>
              </a:rPr>
              <a:t>- контроль за сохранностью денежных средств и материальных ценностей;</a:t>
            </a:r>
          </a:p>
          <a:p>
            <a:pPr marL="0" indent="0">
              <a:buNone/>
            </a:pPr>
            <a:r>
              <a:rPr lang="ru-RU" sz="1800" dirty="0">
                <a:latin typeface="Times New Roman" panose="02020603050405020304" pitchFamily="18" charset="0"/>
                <a:cs typeface="Times New Roman" panose="02020603050405020304" pitchFamily="18" charset="0"/>
              </a:rPr>
              <a:t>- начисление и своевременная выплата заработной платы сотрудникам;</a:t>
            </a:r>
          </a:p>
          <a:p>
            <a:pPr marL="0" indent="0">
              <a:buNone/>
            </a:pPr>
            <a:r>
              <a:rPr lang="ru-RU" sz="1800" dirty="0">
                <a:latin typeface="Times New Roman" panose="02020603050405020304" pitchFamily="18" charset="0"/>
                <a:cs typeface="Times New Roman" panose="02020603050405020304" pitchFamily="18" charset="0"/>
              </a:rPr>
              <a:t>- учет доходов и расходов по средствам, полученным за счет внебюджетных источников;</a:t>
            </a:r>
          </a:p>
          <a:p>
            <a:pPr marL="0" indent="0">
              <a:buNone/>
            </a:pPr>
            <a:r>
              <a:rPr lang="ru-RU" sz="1800" dirty="0">
                <a:latin typeface="Times New Roman" panose="02020603050405020304" pitchFamily="18" charset="0"/>
                <a:cs typeface="Times New Roman" panose="02020603050405020304" pitchFamily="18" charset="0"/>
              </a:rPr>
              <a:t>- проведение инвентаризации имущества и финансовых обязательств;</a:t>
            </a:r>
          </a:p>
          <a:p>
            <a:pPr marL="0" indent="0">
              <a:buNone/>
            </a:pPr>
            <a:r>
              <a:rPr lang="ru-RU" sz="1800" dirty="0">
                <a:latin typeface="Times New Roman" panose="02020603050405020304" pitchFamily="18" charset="0"/>
                <a:cs typeface="Times New Roman" panose="02020603050405020304" pitchFamily="18" charset="0"/>
              </a:rPr>
              <a:t>- составление и представление в установленном порядке и в предусмотренные сроки бухгалтерской отчетности;</a:t>
            </a:r>
          </a:p>
          <a:p>
            <a:pPr marL="0" indent="0">
              <a:buNone/>
            </a:pPr>
            <a:r>
              <a:rPr lang="ru-RU" sz="1800" dirty="0">
                <a:latin typeface="Times New Roman" panose="02020603050405020304" pitchFamily="18" charset="0"/>
                <a:cs typeface="Times New Roman" panose="02020603050405020304" pitchFamily="18" charset="0"/>
              </a:rPr>
              <a:t>- составление для утверждения руководителем учреждения смет доходов и расходов и расчетов;</a:t>
            </a:r>
          </a:p>
          <a:p>
            <a:pPr marL="0" indent="0">
              <a:buNone/>
            </a:pPr>
            <a:r>
              <a:rPr lang="ru-RU" sz="1800" dirty="0">
                <a:latin typeface="Times New Roman" panose="02020603050405020304" pitchFamily="18" charset="0"/>
                <a:cs typeface="Times New Roman" panose="02020603050405020304" pitchFamily="18" charset="0"/>
              </a:rPr>
              <a:t>- обеспечение хранения документации.</a:t>
            </a:r>
          </a:p>
          <a:p>
            <a:pPr marL="0" indent="0">
              <a:buNone/>
            </a:pPr>
            <a:endParaRPr lang="ru-RU" sz="18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27</a:t>
            </a:fld>
            <a:endParaRPr lang="ru-RU"/>
          </a:p>
        </p:txBody>
      </p:sp>
    </p:spTree>
    <p:extLst>
      <p:ext uri="{BB962C8B-B14F-4D97-AF65-F5344CB8AC3E}">
        <p14:creationId xmlns:p14="http://schemas.microsoft.com/office/powerpoint/2010/main" val="15433759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0264"/>
            <a:ext cx="8229600" cy="1143000"/>
          </a:xfrm>
        </p:spPr>
        <p:txBody>
          <a:bodyPr>
            <a:normAutofit/>
          </a:bodyPr>
          <a:lstStyle/>
          <a:p>
            <a:r>
              <a:rPr lang="ru-RU" sz="2200" b="1" dirty="0" smtClean="0">
                <a:latin typeface="Times New Roman" panose="02020603050405020304" pitchFamily="18" charset="0"/>
                <a:cs typeface="Times New Roman" panose="02020603050405020304" pitchFamily="18" charset="0"/>
              </a:rPr>
              <a:t>Основные документы, регламентирующие </a:t>
            </a:r>
            <a:r>
              <a:rPr lang="ru-RU" sz="2200" b="1" dirty="0">
                <a:latin typeface="Times New Roman" panose="02020603050405020304" pitchFamily="18" charset="0"/>
                <a:cs typeface="Times New Roman" panose="02020603050405020304" pitchFamily="18" charset="0"/>
              </a:rPr>
              <a:t>вопросы бюджетного </a:t>
            </a:r>
            <a:r>
              <a:rPr lang="ru-RU" sz="2200" b="1" dirty="0" smtClean="0">
                <a:latin typeface="Times New Roman" panose="02020603050405020304" pitchFamily="18" charset="0"/>
                <a:cs typeface="Times New Roman" panose="02020603050405020304" pitchFamily="18" charset="0"/>
              </a:rPr>
              <a:t>учета:</a:t>
            </a:r>
            <a:endParaRPr lang="ru-RU" sz="22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836712"/>
            <a:ext cx="8229600" cy="4392488"/>
          </a:xfrm>
        </p:spPr>
        <p:txBody>
          <a:bodyPr>
            <a:noAutofit/>
          </a:bodyPr>
          <a:lstStyle/>
          <a:p>
            <a:pPr marL="0" indent="0">
              <a:buNone/>
            </a:pPr>
            <a:r>
              <a:rPr lang="ru-RU" sz="1600" dirty="0" smtClean="0">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	Бюджетный кодекс РФ </a:t>
            </a:r>
            <a:r>
              <a:rPr lang="ru-RU" sz="1600" dirty="0" smtClean="0">
                <a:latin typeface="Times New Roman" panose="02020603050405020304" pitchFamily="18" charset="0"/>
                <a:cs typeface="Times New Roman" panose="02020603050405020304" pitchFamily="18" charset="0"/>
              </a:rPr>
              <a:t>;</a:t>
            </a:r>
          </a:p>
          <a:p>
            <a:r>
              <a:rPr lang="ru-RU" sz="1600" dirty="0" smtClean="0">
                <a:latin typeface="Times New Roman" panose="02020603050405020304" pitchFamily="18" charset="0"/>
                <a:cs typeface="Times New Roman" panose="02020603050405020304" pitchFamily="18" charset="0"/>
              </a:rPr>
              <a:t>Федеральный </a:t>
            </a:r>
            <a:r>
              <a:rPr lang="ru-RU" sz="1600" dirty="0">
                <a:latin typeface="Times New Roman" panose="02020603050405020304" pitchFamily="18" charset="0"/>
                <a:cs typeface="Times New Roman" panose="02020603050405020304" pitchFamily="18" charset="0"/>
              </a:rPr>
              <a:t>закон от 06.12.2011 N 402-ФЗ "О бухгалтерском учете" </a:t>
            </a:r>
          </a:p>
          <a:p>
            <a:pPr marL="0" indent="0">
              <a:buNone/>
            </a:pPr>
            <a:r>
              <a:rPr lang="ru-RU" sz="1600" dirty="0">
                <a:latin typeface="Times New Roman" panose="02020603050405020304" pitchFamily="18" charset="0"/>
                <a:cs typeface="Times New Roman" panose="02020603050405020304" pitchFamily="18" charset="0"/>
              </a:rPr>
              <a:t>•	Федеральные стандарты бухгалтерского учета для организаций государственного сектора</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31.12.2016 N 256н "Об утверждении Федерального стандарта бухгалтерского учета для организаций государственного сектора "Концептуальные основы бухгалтерского учета и отчетности организаций государственного сектора";</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31.12.2016 N 257н "Об утверждении Федерального стандарта бухгалтерского учета для организаций государственного сектора "Основные средства";</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31.12.2016 N 258н "Об утверждении Федерального стандарта бухгалтерского учета для организаций государственного сектора "Аренда";</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31.12.2016 N 259н "Об утверждении Федерального стандарта бухгалтерского учета для организаций государственного сектора "Обесценение активов";</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30.12.2017 N 274н "Об утверждении федерального стандарта бухгалтерского учета для организаций государственного сектора "Учетная политика, оценочные значения и ошибки";</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30.12.2017 N 275н "Об утверждении федерального стандарта бухгалтерского учета для организаций государственного сектора "События после отчетной даты</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28</a:t>
            </a:fld>
            <a:endParaRPr lang="ru-RU"/>
          </a:p>
        </p:txBody>
      </p:sp>
    </p:spTree>
    <p:extLst>
      <p:ext uri="{BB962C8B-B14F-4D97-AF65-F5344CB8AC3E}">
        <p14:creationId xmlns:p14="http://schemas.microsoft.com/office/powerpoint/2010/main" val="30506283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90264"/>
            <a:ext cx="8229600" cy="1143000"/>
          </a:xfrm>
        </p:spPr>
        <p:txBody>
          <a:bodyPr>
            <a:normAutofit/>
          </a:bodyPr>
          <a:lstStyle/>
          <a:p>
            <a:r>
              <a:rPr lang="ru-RU" sz="2000" b="1" dirty="0" smtClean="0">
                <a:latin typeface="Times New Roman" panose="02020603050405020304" pitchFamily="18" charset="0"/>
                <a:cs typeface="Times New Roman" panose="02020603050405020304" pitchFamily="18" charset="0"/>
              </a:rPr>
              <a:t>Основные документы, регламентирующие </a:t>
            </a:r>
            <a:r>
              <a:rPr lang="ru-RU" sz="2000" b="1" dirty="0">
                <a:latin typeface="Times New Roman" panose="02020603050405020304" pitchFamily="18" charset="0"/>
                <a:cs typeface="Times New Roman" panose="02020603050405020304" pitchFamily="18" charset="0"/>
              </a:rPr>
              <a:t>вопросы бюджетного </a:t>
            </a:r>
            <a:r>
              <a:rPr lang="ru-RU" sz="2000" b="1" dirty="0" smtClean="0">
                <a:latin typeface="Times New Roman" panose="02020603050405020304" pitchFamily="18" charset="0"/>
                <a:cs typeface="Times New Roman" panose="02020603050405020304" pitchFamily="18" charset="0"/>
              </a:rPr>
              <a:t>учета:</a:t>
            </a:r>
            <a:endParaRPr lang="ru-RU" sz="20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908720"/>
            <a:ext cx="8229600" cy="4929411"/>
          </a:xfrm>
        </p:spPr>
        <p:txBody>
          <a:bodyPr>
            <a:noAutofit/>
          </a:bodyPr>
          <a:lstStyle/>
          <a:p>
            <a:pPr marL="0" indent="0">
              <a:buNone/>
            </a:pPr>
            <a:r>
              <a:rPr lang="ru-RU" sz="1600" dirty="0" smtClean="0">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	Приказ Минфина России от 27.02.2018 N 32н "Об утверждении федерального стандарта бухгалтерского учета для организаций государственного сектора "Доходы";</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30.05.2018 N 122н "Об утверждении федерального стандарта бухгалтерского учета для организаций государственного сектора "Влияние изменений курсов иностранных валют";</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30.05.2018 N 124н "Об утверждении федерального стандарта бухгалтерского учета для организаций государственного сектора "Резервы. Раскрытие информации об условных обязательствах и условных активах";</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28.02.2018 N 34н "Об утверждении федерального стандарта бухгалтерского учета для организаций государственного сектора "Непроизведенные активы". Положения Стандарта применяются при ведении бюджетного учета с 1 января 2021 г. (п. 2 Приказа Минфина России от 28.02.2018 N 34н);</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29.06.2018 N 145н "Об утверждении федерального стандарта бухгалтерского учета для организаций государственного сектора "Долгосрочные договоры";</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07.12.2018 N 256н "Об утверждении федерального стандарта бухгалтерского учета для организаций государственного сектора "Запасы";</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29.06.2018 N 146н "Об утверждении федерального стандарта бухгалтерского учета для организаций государственного сектора "Концессионные соглашения";</a:t>
            </a:r>
          </a:p>
          <a:p>
            <a:pPr marL="0" indent="0">
              <a:buNone/>
            </a:pPr>
            <a:endParaRPr lang="ru-RU" sz="16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29</a:t>
            </a:fld>
            <a:endParaRPr lang="ru-RU"/>
          </a:p>
        </p:txBody>
      </p:sp>
    </p:spTree>
    <p:extLst>
      <p:ext uri="{BB962C8B-B14F-4D97-AF65-F5344CB8AC3E}">
        <p14:creationId xmlns:p14="http://schemas.microsoft.com/office/powerpoint/2010/main" val="15174709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0264"/>
            <a:ext cx="8229600" cy="1143000"/>
          </a:xfrm>
        </p:spPr>
        <p:txBody>
          <a:bodyPr>
            <a:normAutofit/>
          </a:bodyPr>
          <a:lstStyle/>
          <a:p>
            <a:r>
              <a:rPr lang="ru-RU" sz="2000" b="1" dirty="0" smtClean="0">
                <a:latin typeface="Times New Roman" panose="02020603050405020304" pitchFamily="18" charset="0"/>
                <a:cs typeface="Times New Roman" panose="02020603050405020304" pitchFamily="18" charset="0"/>
              </a:rPr>
              <a:t>Основные документы, регламентирующие </a:t>
            </a:r>
            <a:r>
              <a:rPr lang="ru-RU" sz="2000" b="1" dirty="0">
                <a:latin typeface="Times New Roman" panose="02020603050405020304" pitchFamily="18" charset="0"/>
                <a:cs typeface="Times New Roman" panose="02020603050405020304" pitchFamily="18" charset="0"/>
              </a:rPr>
              <a:t>вопросы бюджетного </a:t>
            </a:r>
            <a:r>
              <a:rPr lang="ru-RU" sz="2000" b="1" dirty="0" smtClean="0">
                <a:latin typeface="Times New Roman" panose="02020603050405020304" pitchFamily="18" charset="0"/>
                <a:cs typeface="Times New Roman" panose="02020603050405020304" pitchFamily="18" charset="0"/>
              </a:rPr>
              <a:t>учета:</a:t>
            </a:r>
            <a:endParaRPr lang="ru-RU" sz="20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836712"/>
            <a:ext cx="8229600" cy="4929411"/>
          </a:xfrm>
        </p:spPr>
        <p:txBody>
          <a:bodyPr>
            <a:noAutofit/>
          </a:bodyPr>
          <a:lstStyle/>
          <a:p>
            <a:pPr marL="0" indent="0">
              <a:buNone/>
            </a:pPr>
            <a:r>
              <a:rPr lang="ru-RU" sz="1600" dirty="0" smtClean="0">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	Приказ Минфина России от 01.12.2010 N 157н "Об утверждении Единого плана счетов бухгалтерского учета для органов государственной власти (государственных органов), органов местного самоуправления, органов управления государственными внебюджетными фондами, государственных академий наук, государственных (муниципальных) учреждений и Инструкции по его применению";</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06.12.2010 N 162н "Об утверждении Плана счетов бюджетного учета и Инструкции по его применению</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06.06.2019 N 85н "О Порядке формирования и применения кодов бюджетной классификации Российской Федерации, их структуре и принципах назначения</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29.11.2019 N 207н "Об утверждении кодов (перечней кодов) бюджетной классификации Российской Федерации, относящихся к федеральному бюджету и бюджетам государственных внебюджетных фондов Российской Федерации";</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29.11.2017 N 209н "Об утверждении Порядка применения классификации операций сектора государственного управления" ;</a:t>
            </a:r>
          </a:p>
          <a:p>
            <a:pPr marL="0" indent="0">
              <a:buNone/>
            </a:pPr>
            <a:r>
              <a:rPr lang="ru-RU" sz="1600" dirty="0">
                <a:latin typeface="Times New Roman" panose="02020603050405020304" pitchFamily="18" charset="0"/>
                <a:cs typeface="Times New Roman" panose="02020603050405020304" pitchFamily="18" charset="0"/>
              </a:rPr>
              <a:t>•	Приказ Минфина России от 30.03.2015 N 52н "Об утверждении форм первичных учетных документов и регистров бухгалтерского учета, применяемых органами государственной власти (государственными органами), органами местного самоуправления, органами управления государственными внебюджетными фондами, государственными (муниципальными) учреждениями, и методических указаний по их применению".</a:t>
            </a: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30</a:t>
            </a:fld>
            <a:endParaRPr lang="ru-RU"/>
          </a:p>
        </p:txBody>
      </p:sp>
    </p:spTree>
    <p:extLst>
      <p:ext uri="{BB962C8B-B14F-4D97-AF65-F5344CB8AC3E}">
        <p14:creationId xmlns:p14="http://schemas.microsoft.com/office/powerpoint/2010/main" val="1646043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latin typeface="Times New Roman" panose="02020603050405020304" pitchFamily="18" charset="0"/>
                <a:cs typeface="Times New Roman" panose="02020603050405020304" pitchFamily="18" charset="0"/>
              </a:rPr>
              <a:t>Инструкция 157н</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1600200"/>
            <a:ext cx="8229600" cy="4525963"/>
          </a:xfrm>
        </p:spPr>
        <p:txBody>
          <a:bodyPr>
            <a:normAutofit fontScale="92500" lnSpcReduction="20000"/>
          </a:bodyPr>
          <a:lstStyle/>
          <a:p>
            <a:r>
              <a:rPr lang="ru-RU" dirty="0">
                <a:latin typeface="Times New Roman" panose="02020603050405020304" pitchFamily="18" charset="0"/>
                <a:cs typeface="Times New Roman" panose="02020603050405020304" pitchFamily="18" charset="0"/>
              </a:rPr>
              <a:t>содержит обязательные общие требования к отражению в учете фактов хозяйственной жизни на счетах Единого плана счетов, а также общие способы и правила организации и ведения бюджетного учета путем сплошного, непрерывного и документального учета всех операций с активами и </a:t>
            </a:r>
            <a:r>
              <a:rPr lang="ru-RU" dirty="0" smtClean="0">
                <a:latin typeface="Times New Roman" panose="02020603050405020304" pitchFamily="18" charset="0"/>
                <a:cs typeface="Times New Roman" panose="02020603050405020304" pitchFamily="18" charset="0"/>
              </a:rPr>
              <a:t>обязательствами</a:t>
            </a:r>
          </a:p>
          <a:p>
            <a:r>
              <a:rPr lang="ru-RU" dirty="0" smtClean="0">
                <a:latin typeface="Times New Roman" panose="02020603050405020304" pitchFamily="18" charset="0"/>
                <a:cs typeface="Times New Roman" panose="02020603050405020304" pitchFamily="18" charset="0"/>
              </a:rPr>
              <a:t>То есть в нем счета для всех видов гос. учреждений, потом эта информация разделяется на соответствующие виды </a:t>
            </a:r>
            <a:r>
              <a:rPr lang="ru-RU" smtClean="0">
                <a:latin typeface="Times New Roman" panose="02020603050405020304" pitchFamily="18" charset="0"/>
                <a:cs typeface="Times New Roman" panose="02020603050405020304" pitchFamily="18" charset="0"/>
              </a:rPr>
              <a:t>и инструкции</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31</a:t>
            </a:fld>
            <a:endParaRPr lang="ru-RU"/>
          </a:p>
        </p:txBody>
      </p:sp>
    </p:spTree>
    <p:extLst>
      <p:ext uri="{BB962C8B-B14F-4D97-AF65-F5344CB8AC3E}">
        <p14:creationId xmlns:p14="http://schemas.microsoft.com/office/powerpoint/2010/main" val="37146397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anose="02020603050405020304" pitchFamily="18" charset="0"/>
                <a:cs typeface="Times New Roman" panose="02020603050405020304" pitchFamily="18" charset="0"/>
              </a:rPr>
              <a:t>Учетная политика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ru-RU" dirty="0" smtClean="0">
                <a:latin typeface="Times New Roman" panose="02020603050405020304" pitchFamily="18" charset="0"/>
                <a:cs typeface="Times New Roman" panose="02020603050405020304" pitchFamily="18" charset="0"/>
              </a:rPr>
              <a:t>Основной локальный акт, регламентирующий </a:t>
            </a:r>
            <a:r>
              <a:rPr lang="ru-RU" dirty="0">
                <a:latin typeface="Times New Roman" panose="02020603050405020304" pitchFamily="18" charset="0"/>
                <a:cs typeface="Times New Roman" panose="02020603050405020304" pitchFamily="18" charset="0"/>
              </a:rPr>
              <a:t>организацию и ведение бюджетного учета в конкретном </a:t>
            </a:r>
            <a:r>
              <a:rPr lang="ru-RU" dirty="0" smtClean="0">
                <a:latin typeface="Times New Roman" panose="02020603050405020304" pitchFamily="18" charset="0"/>
                <a:cs typeface="Times New Roman" panose="02020603050405020304" pitchFamily="18" charset="0"/>
              </a:rPr>
              <a:t>учреждении</a:t>
            </a:r>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32</a:t>
            </a:fld>
            <a:endParaRPr lang="ru-RU"/>
          </a:p>
        </p:txBody>
      </p:sp>
    </p:spTree>
    <p:extLst>
      <p:ext uri="{BB962C8B-B14F-4D97-AF65-F5344CB8AC3E}">
        <p14:creationId xmlns:p14="http://schemas.microsoft.com/office/powerpoint/2010/main" val="23441770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anose="02020603050405020304" pitchFamily="18" charset="0"/>
                <a:cs typeface="Times New Roman" panose="02020603050405020304" pitchFamily="18" charset="0"/>
              </a:rPr>
              <a:t>Учетная политика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ru-RU" dirty="0">
                <a:latin typeface="Times New Roman" panose="02020603050405020304" pitchFamily="18" charset="0"/>
                <a:cs typeface="Times New Roman" panose="02020603050405020304" pitchFamily="18" charset="0"/>
              </a:rPr>
              <a:t> Субъект учета формирует учетную политику исходя из особенностей своей структуры, отраслевых и иных особенностей деятельности, выполняемых им в соответствии с законодательством Российской Федерации</a:t>
            </a: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33</a:t>
            </a:fld>
            <a:endParaRPr lang="ru-RU"/>
          </a:p>
        </p:txBody>
      </p:sp>
    </p:spTree>
    <p:extLst>
      <p:ext uri="{BB962C8B-B14F-4D97-AF65-F5344CB8AC3E}">
        <p14:creationId xmlns:p14="http://schemas.microsoft.com/office/powerpoint/2010/main" val="21256724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anose="02020603050405020304" pitchFamily="18" charset="0"/>
                <a:cs typeface="Times New Roman" panose="02020603050405020304" pitchFamily="18" charset="0"/>
              </a:rPr>
              <a:t>Учетная политика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lnSpcReduction="10000"/>
          </a:bodyPr>
          <a:lstStyle/>
          <a:p>
            <a:r>
              <a:rPr lang="ru-RU" dirty="0">
                <a:latin typeface="Times New Roman" panose="02020603050405020304" pitchFamily="18" charset="0"/>
                <a:cs typeface="Times New Roman" panose="02020603050405020304" pitchFamily="18" charset="0"/>
              </a:rPr>
              <a:t>Ф</a:t>
            </a:r>
            <a:r>
              <a:rPr lang="ru-RU" dirty="0" smtClean="0">
                <a:latin typeface="Times New Roman" panose="02020603050405020304" pitchFamily="18" charset="0"/>
                <a:cs typeface="Times New Roman" panose="02020603050405020304" pitchFamily="18" charset="0"/>
              </a:rPr>
              <a:t>ормируется </a:t>
            </a:r>
            <a:r>
              <a:rPr lang="ru-RU" dirty="0">
                <a:latin typeface="Times New Roman" panose="02020603050405020304" pitchFamily="18" charset="0"/>
                <a:cs typeface="Times New Roman" panose="02020603050405020304" pitchFamily="18" charset="0"/>
              </a:rPr>
              <a:t>главным бухгалтером субъекта учета или иным физическим (юридическим) лицом, на которое возложено ведение бухгалтерского учета</a:t>
            </a:r>
          </a:p>
          <a:p>
            <a:r>
              <a:rPr lang="ru-RU" dirty="0">
                <a:latin typeface="Times New Roman" panose="02020603050405020304" pitchFamily="18" charset="0"/>
                <a:cs typeface="Times New Roman" panose="02020603050405020304" pitchFamily="18" charset="0"/>
              </a:rPr>
              <a:t>Акты, устанавливающие в целях организации и ведения бухгалтерского учета учетную политику субъекта учета, утверждаются руководителем субъекта учета</a:t>
            </a:r>
          </a:p>
          <a:p>
            <a:endParaRPr lang="ru-RU"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34</a:t>
            </a:fld>
            <a:endParaRPr lang="ru-RU"/>
          </a:p>
        </p:txBody>
      </p:sp>
    </p:spTree>
    <p:extLst>
      <p:ext uri="{BB962C8B-B14F-4D97-AF65-F5344CB8AC3E}">
        <p14:creationId xmlns:p14="http://schemas.microsoft.com/office/powerpoint/2010/main" val="33944261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0"/>
            <a:ext cx="8229600" cy="1143000"/>
          </a:xfrm>
        </p:spPr>
        <p:txBody>
          <a:bodyPr/>
          <a:lstStyle/>
          <a:p>
            <a:r>
              <a:rPr lang="ru-RU" dirty="0" smtClean="0">
                <a:latin typeface="Times New Roman" panose="02020603050405020304" pitchFamily="18" charset="0"/>
                <a:cs typeface="Times New Roman" panose="02020603050405020304" pitchFamily="18" charset="0"/>
              </a:rPr>
              <a:t>Учетная политика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1052736"/>
            <a:ext cx="8229600" cy="4968552"/>
          </a:xfrm>
        </p:spPr>
        <p:txBody>
          <a:bodyPr>
            <a:noAutofit/>
          </a:bodyPr>
          <a:lstStyle/>
          <a:p>
            <a:pPr marL="0" indent="0">
              <a:buNone/>
            </a:pPr>
            <a:r>
              <a:rPr lang="ru-RU" sz="1400" dirty="0" smtClean="0">
                <a:latin typeface="Times New Roman" panose="02020603050405020304" pitchFamily="18" charset="0"/>
                <a:cs typeface="Times New Roman" panose="02020603050405020304" pitchFamily="18" charset="0"/>
              </a:rPr>
              <a:t>а</a:t>
            </a:r>
            <a:r>
              <a:rPr lang="ru-RU" sz="1400" dirty="0">
                <a:latin typeface="Times New Roman" panose="02020603050405020304" pitchFamily="18" charset="0"/>
                <a:cs typeface="Times New Roman" panose="02020603050405020304" pitchFamily="18" charset="0"/>
              </a:rPr>
              <a:t>) методы оценки объектов бухгалтерского учета, порядок признания (постановки на учет) и прекращения признания (выбытия из учета) объектов бухгалтерского учета, и (или) раскрытия информации о них в бухгалтерской (финансовой) </a:t>
            </a:r>
            <a:r>
              <a:rPr lang="ru-RU" sz="1400" dirty="0" smtClean="0">
                <a:latin typeface="Times New Roman" panose="02020603050405020304" pitchFamily="18" charset="0"/>
                <a:cs typeface="Times New Roman" panose="02020603050405020304" pitchFamily="18" charset="0"/>
              </a:rPr>
              <a:t>отчетности;</a:t>
            </a:r>
            <a:endParaRPr lang="ru-RU" sz="1400" dirty="0">
              <a:latin typeface="Times New Roman" panose="02020603050405020304" pitchFamily="18" charset="0"/>
              <a:cs typeface="Times New Roman" panose="02020603050405020304" pitchFamily="18" charset="0"/>
            </a:endParaRPr>
          </a:p>
          <a:p>
            <a:pPr marL="0" indent="0">
              <a:buNone/>
            </a:pPr>
            <a:r>
              <a:rPr lang="ru-RU" sz="1400" dirty="0">
                <a:latin typeface="Times New Roman" panose="02020603050405020304" pitchFamily="18" charset="0"/>
                <a:cs typeface="Times New Roman" panose="02020603050405020304" pitchFamily="18" charset="0"/>
              </a:rPr>
              <a:t>б) Рабочий план счетов бухгалтерского </a:t>
            </a:r>
            <a:r>
              <a:rPr lang="ru-RU" sz="1400" dirty="0" smtClean="0">
                <a:latin typeface="Times New Roman" panose="02020603050405020304" pitchFamily="18" charset="0"/>
                <a:cs typeface="Times New Roman" panose="02020603050405020304" pitchFamily="18" charset="0"/>
              </a:rPr>
              <a:t>учета;</a:t>
            </a:r>
            <a:endParaRPr lang="ru-RU" sz="1400" dirty="0">
              <a:latin typeface="Times New Roman" panose="02020603050405020304" pitchFamily="18" charset="0"/>
              <a:cs typeface="Times New Roman" panose="02020603050405020304" pitchFamily="18" charset="0"/>
            </a:endParaRPr>
          </a:p>
          <a:p>
            <a:pPr marL="0" indent="0">
              <a:buNone/>
            </a:pPr>
            <a:r>
              <a:rPr lang="ru-RU" sz="1400" dirty="0">
                <a:latin typeface="Times New Roman" panose="02020603050405020304" pitchFamily="18" charset="0"/>
                <a:cs typeface="Times New Roman" panose="02020603050405020304" pitchFamily="18" charset="0"/>
              </a:rPr>
              <a:t>в) порядок проведения инвентаризации активов, имущества, учитываемого на </a:t>
            </a:r>
            <a:r>
              <a:rPr lang="ru-RU" sz="1400" dirty="0" err="1">
                <a:latin typeface="Times New Roman" panose="02020603050405020304" pitchFamily="18" charset="0"/>
                <a:cs typeface="Times New Roman" panose="02020603050405020304" pitchFamily="18" charset="0"/>
              </a:rPr>
              <a:t>забалансовых</a:t>
            </a:r>
            <a:r>
              <a:rPr lang="ru-RU" sz="1400" dirty="0">
                <a:latin typeface="Times New Roman" panose="02020603050405020304" pitchFamily="18" charset="0"/>
                <a:cs typeface="Times New Roman" panose="02020603050405020304" pitchFamily="18" charset="0"/>
              </a:rPr>
              <a:t> счетах, обязательств, иных объектов бухгалтерского учета;</a:t>
            </a:r>
          </a:p>
          <a:p>
            <a:pPr marL="0" indent="0">
              <a:buNone/>
            </a:pPr>
            <a:r>
              <a:rPr lang="ru-RU" sz="1400" dirty="0">
                <a:latin typeface="Times New Roman" panose="02020603050405020304" pitchFamily="18" charset="0"/>
                <a:cs typeface="Times New Roman" panose="02020603050405020304" pitchFamily="18" charset="0"/>
              </a:rPr>
              <a:t>г) формы первичных (сводных) учетных документов, регистров бухгалтерского учета, иных документов бухгалтерского учета, применяемых для оформления фактов хозяйственной жизни, ведения бухгалтерского учета, по которым законодательством Российской Федерации не предусмотрены обязательные для их оформления формы </a:t>
            </a:r>
            <a:r>
              <a:rPr lang="ru-RU" sz="1400" dirty="0" smtClean="0">
                <a:latin typeface="Times New Roman" panose="02020603050405020304" pitchFamily="18" charset="0"/>
                <a:cs typeface="Times New Roman" panose="02020603050405020304" pitchFamily="18" charset="0"/>
              </a:rPr>
              <a:t>документов;</a:t>
            </a:r>
            <a:endParaRPr lang="ru-RU" sz="1400" dirty="0">
              <a:latin typeface="Times New Roman" panose="02020603050405020304" pitchFamily="18" charset="0"/>
              <a:cs typeface="Times New Roman" panose="02020603050405020304" pitchFamily="18" charset="0"/>
            </a:endParaRPr>
          </a:p>
          <a:p>
            <a:pPr marL="0" indent="0">
              <a:buNone/>
            </a:pPr>
            <a:r>
              <a:rPr lang="ru-RU" sz="1400" dirty="0">
                <a:latin typeface="Times New Roman" panose="02020603050405020304" pitchFamily="18" charset="0"/>
                <a:cs typeface="Times New Roman" panose="02020603050405020304" pitchFamily="18" charset="0"/>
              </a:rPr>
              <a:t>д) правила документооборота и технология обработки учетной информации, в том числе порядок и сроки передачи первичных (сводных) учетных документов для отражения в бухгалтерском учете в соответствии с утвержденным графиком документооборота и (или) порядком взаимодействия структурных подразделений и (или) лиц, ответственных за оформление фактов хозяйственной жизни, по предоставлению первичных учетных документов для ведения бухгалтерского учета;</a:t>
            </a:r>
          </a:p>
          <a:p>
            <a:pPr marL="0" indent="0">
              <a:buNone/>
            </a:pPr>
            <a:r>
              <a:rPr lang="ru-RU" sz="1400" dirty="0" smtClean="0">
                <a:latin typeface="Times New Roman" panose="02020603050405020304" pitchFamily="18" charset="0"/>
                <a:cs typeface="Times New Roman" panose="02020603050405020304" pitchFamily="18" charset="0"/>
              </a:rPr>
              <a:t>е</a:t>
            </a:r>
            <a:r>
              <a:rPr lang="ru-RU" sz="1400" dirty="0">
                <a:latin typeface="Times New Roman" panose="02020603050405020304" pitchFamily="18" charset="0"/>
                <a:cs typeface="Times New Roman" panose="02020603050405020304" pitchFamily="18" charset="0"/>
              </a:rPr>
              <a:t>) порядок организации и обеспечения (осуществления) внутреннего контроля;</a:t>
            </a:r>
          </a:p>
          <a:p>
            <a:pPr marL="0" indent="0">
              <a:buNone/>
            </a:pPr>
            <a:r>
              <a:rPr lang="ru-RU" sz="1400" dirty="0">
                <a:latin typeface="Times New Roman" panose="02020603050405020304" pitchFamily="18" charset="0"/>
                <a:cs typeface="Times New Roman" panose="02020603050405020304" pitchFamily="18" charset="0"/>
              </a:rPr>
              <a:t>ж) порядок признания в бухгалтерском учете и раскрытия в бухгалтерской (финансовой) отчетности событий после отчетной даты;</a:t>
            </a:r>
          </a:p>
          <a:p>
            <a:pPr marL="0" indent="0">
              <a:buNone/>
            </a:pPr>
            <a:r>
              <a:rPr lang="ru-RU" sz="1400" dirty="0">
                <a:latin typeface="Times New Roman" panose="02020603050405020304" pitchFamily="18" charset="0"/>
                <a:cs typeface="Times New Roman" panose="02020603050405020304" pitchFamily="18" charset="0"/>
              </a:rPr>
              <a:t>з) иные способы ведения бухгалтерского учета, необходимые для организации ведения бухгалтерского учета и формирования бухгалтерской (финансовой) отчетности субъектом </a:t>
            </a:r>
            <a:r>
              <a:rPr lang="ru-RU" sz="1400" dirty="0" smtClean="0">
                <a:latin typeface="Times New Roman" panose="02020603050405020304" pitchFamily="18" charset="0"/>
                <a:cs typeface="Times New Roman" panose="02020603050405020304" pitchFamily="18" charset="0"/>
              </a:rPr>
              <a:t>учета</a:t>
            </a:r>
            <a:endParaRPr lang="ru-RU" sz="14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35</a:t>
            </a:fld>
            <a:endParaRPr lang="ru-RU"/>
          </a:p>
        </p:txBody>
      </p:sp>
    </p:spTree>
    <p:extLst>
      <p:ext uri="{BB962C8B-B14F-4D97-AF65-F5344CB8AC3E}">
        <p14:creationId xmlns:p14="http://schemas.microsoft.com/office/powerpoint/2010/main" val="272526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7648"/>
            <a:ext cx="8229600" cy="738336"/>
          </a:xfrm>
        </p:spPr>
        <p:txBody>
          <a:bodyPr>
            <a:normAutofit fontScale="90000"/>
          </a:bodyPr>
          <a:lstStyle/>
          <a:p>
            <a:r>
              <a:rPr lang="ru-RU" dirty="0" smtClean="0">
                <a:latin typeface="Times New Roman" panose="02020603050405020304" pitchFamily="18" charset="0"/>
                <a:cs typeface="Times New Roman" panose="02020603050405020304" pitchFamily="18" charset="0"/>
              </a:rPr>
              <a:t>Учетная политика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18864" y="476672"/>
            <a:ext cx="8229600" cy="6120680"/>
          </a:xfrm>
        </p:spPr>
        <p:txBody>
          <a:bodyPr>
            <a:noAutofit/>
          </a:bodyPr>
          <a:lstStyle/>
          <a:p>
            <a:pPr marL="0" indent="0">
              <a:buNone/>
            </a:pPr>
            <a:r>
              <a:rPr lang="ru-RU" sz="1400" dirty="0" smtClean="0">
                <a:latin typeface="Times New Roman" panose="02020603050405020304" pitchFamily="18" charset="0"/>
                <a:cs typeface="Times New Roman" panose="02020603050405020304" pitchFamily="18" charset="0"/>
              </a:rPr>
              <a:t>Учетная </a:t>
            </a:r>
            <a:r>
              <a:rPr lang="ru-RU" sz="1400" dirty="0">
                <a:latin typeface="Times New Roman" panose="02020603050405020304" pitchFamily="18" charset="0"/>
                <a:cs typeface="Times New Roman" panose="02020603050405020304" pitchFamily="18" charset="0"/>
              </a:rPr>
              <a:t>политика применяется последовательно из года в год</a:t>
            </a:r>
            <a:r>
              <a:rPr lang="ru-RU" sz="1400" dirty="0" smtClean="0">
                <a:latin typeface="Times New Roman" panose="02020603050405020304" pitchFamily="18" charset="0"/>
                <a:cs typeface="Times New Roman" panose="02020603050405020304" pitchFamily="18" charset="0"/>
              </a:rPr>
              <a:t>.</a:t>
            </a:r>
          </a:p>
          <a:p>
            <a:pPr marL="0" indent="0">
              <a:buNone/>
            </a:pPr>
            <a:endParaRPr lang="ru-RU" sz="1400" dirty="0">
              <a:latin typeface="Times New Roman" panose="02020603050405020304" pitchFamily="18" charset="0"/>
              <a:cs typeface="Times New Roman" panose="02020603050405020304" pitchFamily="18" charset="0"/>
            </a:endParaRPr>
          </a:p>
          <a:p>
            <a:pPr marL="0" indent="0">
              <a:buNone/>
            </a:pPr>
            <a:r>
              <a:rPr lang="ru-RU" sz="1400" dirty="0" smtClean="0">
                <a:latin typeface="Times New Roman" panose="02020603050405020304" pitchFamily="18" charset="0"/>
                <a:cs typeface="Times New Roman" panose="02020603050405020304" pitchFamily="18" charset="0"/>
              </a:rPr>
              <a:t>Изменение </a:t>
            </a:r>
            <a:r>
              <a:rPr lang="ru-RU" sz="1400" dirty="0">
                <a:latin typeface="Times New Roman" panose="02020603050405020304" pitchFamily="18" charset="0"/>
                <a:cs typeface="Times New Roman" panose="02020603050405020304" pitchFamily="18" charset="0"/>
              </a:rPr>
              <a:t>учетной политики производится в случаях:</a:t>
            </a:r>
          </a:p>
          <a:p>
            <a:pPr marL="0" indent="0">
              <a:buNone/>
            </a:pPr>
            <a:r>
              <a:rPr lang="ru-RU" sz="1400" dirty="0">
                <a:latin typeface="Times New Roman" panose="02020603050405020304" pitchFamily="18" charset="0"/>
                <a:cs typeface="Times New Roman" panose="02020603050405020304" pitchFamily="18" charset="0"/>
              </a:rPr>
              <a:t>а) изменения законодательства Российской Федерации о бухгалтерском учете, нормативных правовых актов, регулирующих ведение бухгалтерского учета и составление бухгалтерской (финансовой) отчетности;</a:t>
            </a:r>
          </a:p>
          <a:p>
            <a:pPr marL="0" indent="0">
              <a:buNone/>
            </a:pPr>
            <a:r>
              <a:rPr lang="ru-RU" sz="1400" dirty="0">
                <a:latin typeface="Times New Roman" panose="02020603050405020304" pitchFamily="18" charset="0"/>
                <a:cs typeface="Times New Roman" panose="02020603050405020304" pitchFamily="18" charset="0"/>
              </a:rPr>
              <a:t>б) формирования или утверждения субъектом учета новых правил (способов) ведения бухгалтерского учета, применение которых позволит представить в бухгалтерской (финансовой) отчетности релевантную и достоверную информацию;</a:t>
            </a:r>
          </a:p>
          <a:p>
            <a:pPr marL="0" indent="0">
              <a:buNone/>
            </a:pPr>
            <a:r>
              <a:rPr lang="ru-RU" sz="1400" dirty="0">
                <a:latin typeface="Times New Roman" panose="02020603050405020304" pitchFamily="18" charset="0"/>
                <a:cs typeface="Times New Roman" panose="02020603050405020304" pitchFamily="18" charset="0"/>
              </a:rPr>
              <a:t>в) существенного изменения условий деятельности субъекта учета, включая его реорганизацию, изменение возложенных на субъект учета полномочий и (или) выполняемых им функций</a:t>
            </a:r>
            <a:r>
              <a:rPr lang="ru-RU" sz="1400" dirty="0" smtClean="0">
                <a:latin typeface="Times New Roman" panose="02020603050405020304" pitchFamily="18" charset="0"/>
                <a:cs typeface="Times New Roman" panose="02020603050405020304" pitchFamily="18" charset="0"/>
              </a:rPr>
              <a:t>.</a:t>
            </a:r>
          </a:p>
          <a:p>
            <a:pPr marL="0" indent="0">
              <a:buNone/>
            </a:pPr>
            <a:endParaRPr lang="ru-RU" sz="1400" dirty="0">
              <a:latin typeface="Times New Roman" panose="02020603050405020304" pitchFamily="18" charset="0"/>
              <a:cs typeface="Times New Roman" panose="02020603050405020304" pitchFamily="18" charset="0"/>
            </a:endParaRPr>
          </a:p>
          <a:p>
            <a:pPr marL="0" indent="0">
              <a:buNone/>
            </a:pPr>
            <a:r>
              <a:rPr lang="ru-RU" sz="1400" dirty="0" smtClean="0">
                <a:latin typeface="Times New Roman" panose="02020603050405020304" pitchFamily="18" charset="0"/>
                <a:cs typeface="Times New Roman" panose="02020603050405020304" pitchFamily="18" charset="0"/>
              </a:rPr>
              <a:t>Различают перспективное и ретроспективное применение изменений учетной политики</a:t>
            </a:r>
          </a:p>
          <a:p>
            <a:pPr marL="0" indent="0">
              <a:buNone/>
            </a:pPr>
            <a:endParaRPr lang="ru-RU" sz="1400" dirty="0">
              <a:latin typeface="Times New Roman" panose="02020603050405020304" pitchFamily="18" charset="0"/>
              <a:cs typeface="Times New Roman" panose="02020603050405020304" pitchFamily="18" charset="0"/>
            </a:endParaRPr>
          </a:p>
          <a:p>
            <a:pPr marL="0" indent="0">
              <a:buNone/>
            </a:pPr>
            <a:r>
              <a:rPr lang="ru-RU" sz="1400" dirty="0">
                <a:latin typeface="Times New Roman" panose="02020603050405020304" pitchFamily="18" charset="0"/>
                <a:cs typeface="Times New Roman" panose="02020603050405020304" pitchFamily="18" charset="0"/>
              </a:rPr>
              <a:t>Основные положения учетной политики и (или) копии документов учетной политики подлежат публичному раскрытию на официальном сайте субъекта учета (централизованной бухгалтерии) в информационно-телекоммуникационной сети "Интернет</a:t>
            </a:r>
            <a:r>
              <a:rPr lang="ru-RU" sz="1400" dirty="0" smtClean="0">
                <a:latin typeface="Times New Roman" panose="02020603050405020304" pitchFamily="18" charset="0"/>
                <a:cs typeface="Times New Roman" panose="02020603050405020304" pitchFamily="18" charset="0"/>
              </a:rPr>
              <a:t>".</a:t>
            </a:r>
          </a:p>
          <a:p>
            <a:pPr marL="0" indent="0">
              <a:buNone/>
            </a:pPr>
            <a:endParaRPr lang="ru-RU" sz="1400" dirty="0">
              <a:latin typeface="Times New Roman" panose="02020603050405020304" pitchFamily="18" charset="0"/>
              <a:cs typeface="Times New Roman" panose="02020603050405020304" pitchFamily="18" charset="0"/>
            </a:endParaRPr>
          </a:p>
          <a:p>
            <a:pPr marL="0" indent="0">
              <a:buNone/>
            </a:pPr>
            <a:r>
              <a:rPr lang="ru-RU" sz="1400" dirty="0">
                <a:latin typeface="Times New Roman" panose="02020603050405020304" pitchFamily="18" charset="0"/>
                <a:cs typeface="Times New Roman" panose="02020603050405020304" pitchFamily="18" charset="0"/>
              </a:rPr>
              <a:t> Документы учетной политики, а также иные документы, </a:t>
            </a:r>
            <a:r>
              <a:rPr lang="ru-RU" sz="1400" dirty="0" smtClean="0">
                <a:latin typeface="Times New Roman" panose="02020603050405020304" pitchFamily="18" charset="0"/>
                <a:cs typeface="Times New Roman" panose="02020603050405020304" pitchFamily="18" charset="0"/>
              </a:rPr>
              <a:t>связанные </a:t>
            </a:r>
            <a:r>
              <a:rPr lang="ru-RU" sz="1400" dirty="0">
                <a:latin typeface="Times New Roman" panose="02020603050405020304" pitchFamily="18" charset="0"/>
                <a:cs typeface="Times New Roman" panose="02020603050405020304" pitchFamily="18" charset="0"/>
              </a:rPr>
              <a:t>с организацией и ведением бухгалтерского </a:t>
            </a:r>
            <a:r>
              <a:rPr lang="ru-RU" sz="1400" dirty="0" smtClean="0">
                <a:latin typeface="Times New Roman" panose="02020603050405020304" pitchFamily="18" charset="0"/>
                <a:cs typeface="Times New Roman" panose="02020603050405020304" pitchFamily="18" charset="0"/>
              </a:rPr>
              <a:t>учета подлежат </a:t>
            </a:r>
            <a:r>
              <a:rPr lang="ru-RU" sz="1400" dirty="0">
                <a:latin typeface="Times New Roman" panose="02020603050405020304" pitchFamily="18" charset="0"/>
                <a:cs typeface="Times New Roman" panose="02020603050405020304" pitchFamily="18" charset="0"/>
              </a:rPr>
              <a:t>хранению субъектом учета (централизованной бухгалтерией) не менее пяти лет после года, в котором они использовались для составления бухгалтерской (финансовой) отчетности в последний раз</a:t>
            </a:r>
            <a:r>
              <a:rPr lang="ru-RU" sz="1400" dirty="0" smtClean="0">
                <a:latin typeface="Times New Roman" panose="02020603050405020304" pitchFamily="18" charset="0"/>
                <a:cs typeface="Times New Roman" panose="02020603050405020304" pitchFamily="18" charset="0"/>
              </a:rPr>
              <a:t>.</a:t>
            </a:r>
          </a:p>
          <a:p>
            <a:pPr marL="0" indent="0">
              <a:buNone/>
            </a:pPr>
            <a:endParaRPr lang="ru-RU" sz="1400" dirty="0" smtClean="0">
              <a:latin typeface="Times New Roman" panose="02020603050405020304" pitchFamily="18" charset="0"/>
              <a:cs typeface="Times New Roman" panose="02020603050405020304" pitchFamily="18" charset="0"/>
            </a:endParaRPr>
          </a:p>
          <a:p>
            <a:pPr marL="0" indent="0">
              <a:buNone/>
            </a:pPr>
            <a:r>
              <a:rPr lang="ru-RU" sz="1400" dirty="0">
                <a:latin typeface="Times New Roman" panose="02020603050405020304" pitchFamily="18" charset="0"/>
                <a:cs typeface="Times New Roman" panose="02020603050405020304" pitchFamily="18" charset="0"/>
              </a:rPr>
              <a:t> Если полномочия по ведению бюджетного учета переданы другому государственному (муниципальному) органу и (или) учреждению (централизованной бухгалтерии), составляется единая учетная политика для всех учреждений, в отношении которых централизованная бухгалтерия ведет учет</a:t>
            </a:r>
          </a:p>
          <a:p>
            <a:pPr marL="0" indent="0">
              <a:buNone/>
            </a:pPr>
            <a:endParaRPr lang="ru-RU" sz="1400" dirty="0">
              <a:latin typeface="Times New Roman" panose="02020603050405020304" pitchFamily="18" charset="0"/>
              <a:cs typeface="Times New Roman" panose="02020603050405020304" pitchFamily="18" charset="0"/>
            </a:endParaRPr>
          </a:p>
          <a:p>
            <a:pPr marL="0" indent="0">
              <a:buNone/>
            </a:pPr>
            <a:endParaRPr lang="ru-RU" sz="1400" dirty="0">
              <a:latin typeface="Times New Roman" panose="02020603050405020304" pitchFamily="18" charset="0"/>
              <a:cs typeface="Times New Roman" panose="02020603050405020304" pitchFamily="18" charset="0"/>
            </a:endParaRPr>
          </a:p>
          <a:p>
            <a:pPr marL="0" indent="0">
              <a:buNone/>
            </a:pPr>
            <a:endParaRPr lang="ru-RU" sz="1400" dirty="0">
              <a:latin typeface="Times New Roman" panose="02020603050405020304" pitchFamily="18" charset="0"/>
              <a:cs typeface="Times New Roman" panose="02020603050405020304" pitchFamily="18" charset="0"/>
            </a:endParaRPr>
          </a:p>
        </p:txBody>
      </p:sp>
      <p:sp>
        <p:nvSpPr>
          <p:cNvPr id="4" name="Дата 3"/>
          <p:cNvSpPr>
            <a:spLocks noGrp="1"/>
          </p:cNvSpPr>
          <p:nvPr>
            <p:ph type="dt" sz="half" idx="10"/>
          </p:nvPr>
        </p:nvSpPr>
        <p:spPr/>
        <p:txBody>
          <a:bodyPr/>
          <a:lstStyle/>
          <a:p>
            <a:fld id="{DB7CBBCF-A473-4144-A56D-EE1E93451104}" type="datetime1">
              <a:rPr lang="ru-RU" smtClean="0"/>
              <a:pPr/>
              <a:t>22.12.2020</a:t>
            </a:fld>
            <a:endParaRPr lang="ru-RU" dirty="0"/>
          </a:p>
        </p:txBody>
      </p:sp>
      <p:sp>
        <p:nvSpPr>
          <p:cNvPr id="5" name="Нижний колонтитул 4"/>
          <p:cNvSpPr>
            <a:spLocks noGrp="1"/>
          </p:cNvSpPr>
          <p:nvPr>
            <p:ph type="ftr" sz="quarter" idx="11"/>
          </p:nvPr>
        </p:nvSpPr>
        <p:spPr/>
        <p:txBody>
          <a:bodyPr/>
          <a:lstStyle/>
          <a:p>
            <a:r>
              <a:rPr lang="ru-RU" smtClean="0"/>
              <a:t>Арнаут М.Н.</a:t>
            </a:r>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36</a:t>
            </a:fld>
            <a:endParaRPr lang="ru-RU"/>
          </a:p>
        </p:txBody>
      </p:sp>
    </p:spTree>
    <p:extLst>
      <p:ext uri="{BB962C8B-B14F-4D97-AF65-F5344CB8AC3E}">
        <p14:creationId xmlns:p14="http://schemas.microsoft.com/office/powerpoint/2010/main" val="404930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11" end="11"/>
                                            </p:txEl>
                                          </p:spTgt>
                                        </p:tgtEl>
                                        <p:attrNameLst>
                                          <p:attrName>style.visibility</p:attrName>
                                        </p:attrNameLst>
                                      </p:cBhvr>
                                      <p:to>
                                        <p:strVal val="visible"/>
                                      </p:to>
                                    </p:set>
                                    <p:animEffect transition="in" filter="fade">
                                      <p:cBhvr>
                                        <p:cTn id="36" dur="500"/>
                                        <p:tgtEl>
                                          <p:spTgt spid="3">
                                            <p:txEl>
                                              <p:pRg st="11" end="1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animEffect transition="in" filter="fade">
                                      <p:cBhvr>
                                        <p:cTn id="41"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3464</Words>
  <Application>Microsoft Office PowerPoint</Application>
  <PresentationFormat>Экран (4:3)</PresentationFormat>
  <Paragraphs>396</Paragraphs>
  <Slides>36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36</vt:i4>
      </vt:variant>
    </vt:vector>
  </HeadingPairs>
  <TitlesOfParts>
    <vt:vector size="37" baseType="lpstr">
      <vt:lpstr>Тема Office</vt:lpstr>
      <vt:lpstr>Тема 1: Организация бухгалтерского учета в организациях государственного сектора</vt:lpstr>
      <vt:lpstr>Статус государственного учреждения </vt:lpstr>
      <vt:lpstr>Принципы бюджетной системы РФ</vt:lpstr>
      <vt:lpstr>Типы государственных, муниципальных учреждений</vt:lpstr>
      <vt:lpstr>Бюджетное учреждение</vt:lpstr>
      <vt:lpstr>Бюджетное учреждение</vt:lpstr>
      <vt:lpstr>Бюджетное учреждение</vt:lpstr>
      <vt:lpstr>Автономное учреждение</vt:lpstr>
      <vt:lpstr>Казенное учреждение</vt:lpstr>
      <vt:lpstr>Сравнительная характеристика</vt:lpstr>
      <vt:lpstr>Определения в области бюджета</vt:lpstr>
      <vt:lpstr>Определения в области бюджета</vt:lpstr>
      <vt:lpstr>Бюджетный учет</vt:lpstr>
      <vt:lpstr>Особенности бюджетного учета</vt:lpstr>
      <vt:lpstr>Задачи бюджетного учета</vt:lpstr>
      <vt:lpstr>Задачи бухгалтерского учета в органах, участвующих в исполнении государственного бюджета </vt:lpstr>
      <vt:lpstr>Презентация PowerPoint</vt:lpstr>
      <vt:lpstr>Субъекты бюджетного учета</vt:lpstr>
      <vt:lpstr>Субъекты бухгалтерской (финансовой) отчетности</vt:lpstr>
      <vt:lpstr>Объекты бюджетного учета</vt:lpstr>
      <vt:lpstr>Принципы бюджетного учета</vt:lpstr>
      <vt:lpstr>Принципы бюджетного учета</vt:lpstr>
      <vt:lpstr>Принципы бюджетного учета</vt:lpstr>
      <vt:lpstr>При ведении бюджетного учета учреждение должно обеспечить:</vt:lpstr>
      <vt:lpstr>Полномочия по ведению бюджетного учета учреждение может передать:</vt:lpstr>
      <vt:lpstr>Бюджетный учет в учреждении ведет:</vt:lpstr>
      <vt:lpstr>Обязанности бухгалтерии</vt:lpstr>
      <vt:lpstr>Основные документы, регламентирующие вопросы бюджетного учета:</vt:lpstr>
      <vt:lpstr>Основные документы, регламентирующие вопросы бюджетного учета:</vt:lpstr>
      <vt:lpstr>Основные документы, регламентирующие вопросы бюджетного учета:</vt:lpstr>
      <vt:lpstr>Инструкция 157н</vt:lpstr>
      <vt:lpstr>Учетная политика</vt:lpstr>
      <vt:lpstr>Учетная политика</vt:lpstr>
      <vt:lpstr>Учетная политика</vt:lpstr>
      <vt:lpstr>Учетная политика</vt:lpstr>
      <vt:lpstr>Учетная политика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Дисциплина:  Бухгалтерский учет и анализ в бюджетных организациях (экзамен)  Преподаватель: Арнаут Марина Николаевна, кандидат экономических наук, доцент; доцент кафедры экономики и управления ВГУЭС  Аудитория: 1531 Телефон: 8(423) 2404227</dc:title>
  <dc:creator>Арнаут Марина</dc:creator>
  <cp:lastModifiedBy>Арнаут Марина</cp:lastModifiedBy>
  <cp:revision>32</cp:revision>
  <dcterms:created xsi:type="dcterms:W3CDTF">2020-08-25T00:10:58Z</dcterms:created>
  <dcterms:modified xsi:type="dcterms:W3CDTF">2020-12-22T02:33:26Z</dcterms:modified>
</cp:coreProperties>
</file>