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9" r:id="rId6"/>
    <p:sldId id="272" r:id="rId7"/>
    <p:sldId id="270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1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30EE-FBB1-4BCE-BAA5-45BCDD294E72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00BA-D7ED-455A-B13D-19E479CC2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30EE-FBB1-4BCE-BAA5-45BCDD294E72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00BA-D7ED-455A-B13D-19E479CC2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30EE-FBB1-4BCE-BAA5-45BCDD294E72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00BA-D7ED-455A-B13D-19E479CC2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30EE-FBB1-4BCE-BAA5-45BCDD294E72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00BA-D7ED-455A-B13D-19E479CC2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30EE-FBB1-4BCE-BAA5-45BCDD294E72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00BA-D7ED-455A-B13D-19E479CC2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30EE-FBB1-4BCE-BAA5-45BCDD294E72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00BA-D7ED-455A-B13D-19E479CC2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30EE-FBB1-4BCE-BAA5-45BCDD294E72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00BA-D7ED-455A-B13D-19E479CC2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30EE-FBB1-4BCE-BAA5-45BCDD294E72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00BA-D7ED-455A-B13D-19E479CC2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30EE-FBB1-4BCE-BAA5-45BCDD294E72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00BA-D7ED-455A-B13D-19E479CC2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30EE-FBB1-4BCE-BAA5-45BCDD294E72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00BA-D7ED-455A-B13D-19E479CC2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30EE-FBB1-4BCE-BAA5-45BCDD294E72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00BA-D7ED-455A-B13D-19E479CC2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B30EE-FBB1-4BCE-BAA5-45BCDD294E72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700BA-D7ED-455A-B13D-19E479CC2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//upload.wikimedia.org/wikipedia/ru/d/de/%D0%A1%D1%82%D1%80%D1%83%D0%BA%D1%82%D1%83%D1%80%D0%B0_%D0%BC%D0%B8%D1%80%D0%BE%D0%B2%D0%BE%D0%B3%D0%BE_%D0%B3%D1%80%D1%83%D0%B7%D0%BE-_%D0%B8_%D0%BF%D0%B0%D1%81%D1%81%D0%B0%D0%B6%D0%B8%D1%80%D0%BE%D0%BE%D0%B1%D0%BE%D1%80%D0%BE%D1%82%D0%B0.PN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ru.wikipedia.org/wiki/%D0%A4%D0%B0%D0%B9%D0%BB:ICE3-Einfahrt-Dortmund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ru.wikipedia.org/wiki/%D0%A4%D0%B0%D0%B9%D0%BB:Autoroute_A10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ru/imgres?imgurl=http://rapidmove.ru/wp-content/uploads/2010/11/Pumpspeicherwerk_Geesthacht_Rohre.jpg&amp;imgrefurl=http://rapidmove.ru/2010/11/21/transportirovka-truboprovodom/&amp;h=2348&amp;w=3648&amp;sz=2394&amp;tbnid=HqOIorrQa7ZGZM:&amp;tbnh=97&amp;tbnw=150&amp;prev=/search?q=%D1%82%D1%80%D1%83%D0%B1%D0%BE%D0%BF%D1%80%D0%BE%D0%B2%D0%BE%D0%B4&amp;tbm=isch&amp;tbo=u&amp;zoom=1&amp;q=%D1%82%D1%80%D1%83%D0%B1%D0%BE%D0%BF%D1%80%D0%BE%D0%B2%D0%BE%D0%B4&amp;hl=ru&amp;usg=__5TEMa1Z8MRMNcCFlbql1i72SXp4=&amp;sa=X&amp;ei=0h13TuPxCMiD-wbowNy8DA&amp;ved=0CBoQ9QEwA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ru.wikipedia.org/wiki/%D0%A4%D0%B0%D0%B9%D0%BB:Cruise_Ships_in_Juneau_Alaska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ru.wikipedia.org/wiki/%D0%A4%D0%B0%D0%B9%D0%BB:SchiffeMaxau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ru.wikipedia.org/wiki/%D0%A4%D0%B0%D0%B9%D0%BB:Airbus_A319-100LR_Privatair_D-APAD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7008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ТРАНСПОРТ в МИРОВОМ ХОЗЯЙСТВЕ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ЛЕКЦИЯ</a:t>
            </a: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en-US" dirty="0" smtClean="0"/>
              <a:t>14</a:t>
            </a:r>
            <a:r>
              <a:rPr lang="ru-RU" dirty="0" smtClean="0"/>
              <a:t>.</a:t>
            </a:r>
            <a:r>
              <a:rPr lang="en-US" dirty="0" smtClean="0"/>
              <a:t>11</a:t>
            </a:r>
            <a:r>
              <a:rPr lang="ru-RU" dirty="0" smtClean="0"/>
              <a:t>.201</a:t>
            </a:r>
            <a:r>
              <a:rPr lang="en-US" dirty="0" smtClean="0"/>
              <a:t>2</a:t>
            </a:r>
            <a:endParaRPr lang="ru-RU" dirty="0"/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ПОНЯТИЕ 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транспортных операций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b="1" dirty="0" smtClean="0"/>
              <a:t>Транспорт</a:t>
            </a:r>
            <a:r>
              <a:rPr lang="ru-RU" dirty="0" smtClean="0"/>
              <a:t> (от лат. </a:t>
            </a:r>
            <a:r>
              <a:rPr lang="ru-RU" i="1" dirty="0" err="1" smtClean="0"/>
              <a:t>trans</a:t>
            </a:r>
            <a:r>
              <a:rPr lang="ru-RU" dirty="0" smtClean="0"/>
              <a:t> — «через» и </a:t>
            </a:r>
            <a:r>
              <a:rPr lang="ru-RU" i="1" dirty="0" err="1" smtClean="0"/>
              <a:t>portare</a:t>
            </a:r>
            <a:r>
              <a:rPr lang="ru-RU" dirty="0" smtClean="0"/>
              <a:t> — «нести») — совокупность средств, предназначенных для перемещения людей, грузов из одного места в другое</a:t>
            </a:r>
          </a:p>
          <a:p>
            <a:pPr algn="just"/>
            <a:r>
              <a:rPr lang="ru-RU" dirty="0" smtClean="0"/>
              <a:t>Нередко под термином «транспорт» подразумевают всю совокупность инфраструктуры, управления, транспортных средств и транспортных предприятий, составляющие транспортную систему, либо </a:t>
            </a:r>
            <a:r>
              <a:rPr lang="ru-RU" b="1" i="1" dirty="0" smtClean="0"/>
              <a:t>отрасль</a:t>
            </a:r>
            <a:r>
              <a:rPr lang="ru-RU" dirty="0" smtClean="0"/>
              <a:t> экономики</a:t>
            </a:r>
            <a:endParaRPr lang="en-US" dirty="0" smtClean="0"/>
          </a:p>
          <a:p>
            <a:pPr algn="just"/>
            <a:r>
              <a:rPr lang="ru-RU" b="1" i="1" dirty="0" smtClean="0"/>
              <a:t>Отрасль</a:t>
            </a:r>
            <a:r>
              <a:rPr lang="ru-RU" dirty="0" smtClean="0"/>
              <a:t> – совокупность однородных предприятий…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КАТЕГОРИИ 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транспорта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Транспорт делится на три категории: </a:t>
            </a:r>
          </a:p>
          <a:p>
            <a:r>
              <a:rPr lang="ru-RU" i="1" dirty="0" smtClean="0"/>
              <a:t>транспорт общего пользования</a:t>
            </a:r>
          </a:p>
          <a:p>
            <a:r>
              <a:rPr lang="ru-RU" i="1" dirty="0" smtClean="0"/>
              <a:t>транспорт специального пользования</a:t>
            </a:r>
          </a:p>
          <a:p>
            <a:r>
              <a:rPr lang="ru-RU" i="1" dirty="0" smtClean="0"/>
              <a:t>личный или индивидуальный транспорт</a:t>
            </a:r>
          </a:p>
          <a:p>
            <a:pPr algn="just">
              <a:buNone/>
            </a:pPr>
            <a:r>
              <a:rPr lang="ru-RU" dirty="0" smtClean="0"/>
              <a:t>Транспорт общего пользования не следует путать с общественным транспортом (общественный транспорт является подкатегорией транспорта общего пользования). Транспорт общего пользования обслуживает торговлю (перевозит товары) и население (пассажирские перевозки). </a:t>
            </a:r>
          </a:p>
          <a:p>
            <a:pPr algn="just">
              <a:buNone/>
            </a:pPr>
            <a:r>
              <a:rPr lang="ru-RU" dirty="0" smtClean="0"/>
              <a:t>Транспорт специального пользования — внутрипроизводственный и внутриведомственный транспорт. </a:t>
            </a:r>
          </a:p>
          <a:p>
            <a:pPr algn="just">
              <a:buNone/>
            </a:pPr>
            <a:r>
              <a:rPr lang="ru-RU" dirty="0" smtClean="0"/>
              <a:t>Личный транспорт — это легковые автомобили, велосипеды, яхты, частные самолёты и т.п.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ВИДЫ (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подотрасли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транспорта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Сухопутный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- железнодорожный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- автомобильный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- трубопроводный (?)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Водный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- морской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- внутренний водный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Воздушный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Другие виды </a:t>
            </a:r>
            <a:r>
              <a:rPr lang="ru-RU" dirty="0" smtClean="0"/>
              <a:t>(гужевой, вьючный, электронный, вертикальный, космический)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Показатели работы транспорта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Количественными показателями транспортной системы являются:</a:t>
            </a:r>
          </a:p>
          <a:p>
            <a:r>
              <a:rPr lang="ru-RU" dirty="0" smtClean="0"/>
              <a:t>протяжённость путей сообщения </a:t>
            </a:r>
          </a:p>
          <a:p>
            <a:r>
              <a:rPr lang="ru-RU" dirty="0" smtClean="0"/>
              <a:t>численность занятых (б. 100 млн чел.)</a:t>
            </a:r>
          </a:p>
          <a:p>
            <a:r>
              <a:rPr lang="ru-RU" dirty="0" err="1" smtClean="0"/>
              <a:t>грузо</a:t>
            </a:r>
            <a:r>
              <a:rPr lang="ru-RU" dirty="0" smtClean="0"/>
              <a:t>- и пассажирооборот</a:t>
            </a:r>
          </a:p>
          <a:p>
            <a:r>
              <a:rPr lang="ru-RU" dirty="0" err="1" smtClean="0"/>
              <a:t>грузо</a:t>
            </a:r>
            <a:r>
              <a:rPr lang="ru-RU" dirty="0" smtClean="0"/>
              <a:t>- и пассажироперевозки</a:t>
            </a:r>
          </a:p>
          <a:p>
            <a:r>
              <a:rPr lang="ru-RU" dirty="0" smtClean="0"/>
              <a:t>дальность и скорость перевозки</a:t>
            </a:r>
          </a:p>
          <a:p>
            <a:r>
              <a:rPr lang="ru-RU" dirty="0" smtClean="0"/>
              <a:t>себестоимость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Структура мирового </a:t>
            </a:r>
            <a:r>
              <a:rPr lang="ru-RU" sz="3600" dirty="0" err="1" smtClean="0">
                <a:solidFill>
                  <a:srgbClr val="FF0000"/>
                </a:solidFill>
              </a:rPr>
              <a:t>грузо</a:t>
            </a:r>
            <a:r>
              <a:rPr lang="ru-RU" sz="3600" dirty="0" smtClean="0">
                <a:solidFill>
                  <a:srgbClr val="FF0000"/>
                </a:solidFill>
              </a:rPr>
              <a:t>- и пассажирооборота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Файл:Структура мирового грузо- и пассажирооборота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72816"/>
            <a:ext cx="8447131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Транспортная сеть мира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Общая длина транспортной сети мира </a:t>
            </a:r>
            <a:r>
              <a:rPr lang="ru-RU" i="1" dirty="0" smtClean="0">
                <a:solidFill>
                  <a:srgbClr val="0070C0"/>
                </a:solidFill>
              </a:rPr>
              <a:t>без морских путей</a:t>
            </a:r>
            <a:r>
              <a:rPr lang="ru-RU" i="1" dirty="0" smtClean="0"/>
              <a:t> </a:t>
            </a:r>
            <a:r>
              <a:rPr lang="ru-RU" dirty="0" smtClean="0"/>
              <a:t>превышает 37 млн км: протяжённость автомобильных дорог — 24 млн км, железнодорожных путей — 1,25 млн км, трубопроводов — 1,9 млн км, воздушных путей — 9,5 млн км, речных — 0,55 млн км. Длина транспортных сетей развитых стран составляет 78% общей длины мировой транспортной сети и на них приходится 74 % мирового грузооборота.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ЖЕЛЕЗНОДОРОЖНЫЙ 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ТРАНСПОРТ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/>
              <a:t>Железнодорожный транспорт был одновременно и продуктом, и мотором промышленной революции. Возникнув в начале XIX века (первый паровоз был построен в 1804 году), к середине того же века он стал самым важным транспортом промышленных стран того времени.</a:t>
            </a:r>
          </a:p>
          <a:p>
            <a:pPr algn="just"/>
            <a:r>
              <a:rPr lang="ru-RU" dirty="0" smtClean="0"/>
              <a:t>Преимущества (нет абсолютных)</a:t>
            </a:r>
          </a:p>
          <a:p>
            <a:pPr algn="just"/>
            <a:r>
              <a:rPr lang="ru-RU" dirty="0" smtClean="0"/>
              <a:t>Недостатки (нет абсолютных)</a:t>
            </a:r>
          </a:p>
          <a:p>
            <a:pPr algn="just"/>
            <a:r>
              <a:rPr lang="ru-RU" dirty="0" smtClean="0"/>
              <a:t>Перевозки любых грузов на длинные расстояния (в ср. до 1000 км.)</a:t>
            </a:r>
          </a:p>
          <a:p>
            <a:pPr algn="just"/>
            <a:r>
              <a:rPr lang="ru-RU" dirty="0" smtClean="0"/>
              <a:t>География: США (почти 300 тыс. км), ФРГ (плотность)</a:t>
            </a:r>
            <a:endParaRPr lang="ru-RU" dirty="0"/>
          </a:p>
        </p:txBody>
      </p:sp>
      <p:pic>
        <p:nvPicPr>
          <p:cNvPr id="3074" name="Picture 2" descr="http://upload.wikimedia.org/wikipedia/commons/thumb/6/64/ICE3-Einfahrt-Dortmund.jpg/160px-ICE3-Einfahrt-Dortmun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1928" y="0"/>
            <a:ext cx="2172072" cy="16290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590465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АВТОМОБИЛЬНЫЕ 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ПЕРЕВОЗКИ        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Автомобильный транспорт моложе железнодорожного и водного, первые автомобили появились в самом конце XIX века (1886 г. – </a:t>
            </a:r>
            <a:r>
              <a:rPr lang="ru-RU" dirty="0" err="1" smtClean="0"/>
              <a:t>Даймлер</a:t>
            </a:r>
            <a:r>
              <a:rPr lang="ru-RU" dirty="0" smtClean="0"/>
              <a:t> и </a:t>
            </a:r>
            <a:r>
              <a:rPr lang="ru-RU" dirty="0" err="1" smtClean="0"/>
              <a:t>Бенц</a:t>
            </a:r>
            <a:r>
              <a:rPr lang="ru-RU" dirty="0" smtClean="0"/>
              <a:t>)</a:t>
            </a:r>
          </a:p>
          <a:p>
            <a:pPr algn="just"/>
            <a:r>
              <a:rPr lang="ru-RU" dirty="0" smtClean="0"/>
              <a:t>Недостатки (сколько угодно)</a:t>
            </a:r>
          </a:p>
          <a:p>
            <a:pPr algn="just"/>
            <a:r>
              <a:rPr lang="ru-RU" dirty="0" smtClean="0"/>
              <a:t>Преимущества (маневренность! «</a:t>
            </a:r>
            <a:r>
              <a:rPr lang="en-US" dirty="0" smtClean="0"/>
              <a:t>door-to-door</a:t>
            </a:r>
            <a:r>
              <a:rPr lang="ru-RU" dirty="0" smtClean="0"/>
              <a:t>»)</a:t>
            </a:r>
          </a:p>
          <a:p>
            <a:pPr algn="just"/>
            <a:r>
              <a:rPr lang="ru-RU" dirty="0" smtClean="0"/>
              <a:t>Перевозки любых грузов на короткие расстояния (в ср. 20 км.)</a:t>
            </a:r>
          </a:p>
          <a:p>
            <a:pPr algn="just"/>
            <a:r>
              <a:rPr lang="ru-RU" dirty="0" smtClean="0"/>
              <a:t>География: США (6,4 млн. км), Индия (3,4)… РФ (500 тыс.)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pic>
        <p:nvPicPr>
          <p:cNvPr id="2050" name="Picture 2" descr="http://upload.wikimedia.org/wikipedia/commons/thumb/3/3b/Autoroute_A10.jpg/150px-Autoroute_A1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07076"/>
            <a:ext cx="2160240" cy="16273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03032" cy="1143000"/>
          </a:xfrm>
        </p:spPr>
        <p:txBody>
          <a:bodyPr/>
          <a:lstStyle/>
          <a:p>
            <a:r>
              <a:rPr lang="ru-RU" dirty="0" smtClean="0"/>
              <a:t>ТРУБОПРОВОДЫ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pPr algn="just"/>
            <a:r>
              <a:rPr lang="ru-RU" dirty="0" smtClean="0"/>
              <a:t>Преимущества – самое дешевое средство перевозки грузов по суше; относительно экологически чистый (хотя…)</a:t>
            </a:r>
          </a:p>
          <a:p>
            <a:pPr algn="just"/>
            <a:r>
              <a:rPr lang="ru-RU" dirty="0" smtClean="0"/>
              <a:t>Недостатки – скорость; географическая ограниченность </a:t>
            </a:r>
          </a:p>
          <a:p>
            <a:pPr algn="just"/>
            <a:r>
              <a:rPr lang="ru-RU" dirty="0" smtClean="0"/>
              <a:t>Основной тип грузов — жидкие (нефть, нефтепродукты) или газообразные + сыпучие вещества + водопровод, канализация, и даже молоко</a:t>
            </a:r>
          </a:p>
          <a:p>
            <a:pPr algn="just"/>
            <a:r>
              <a:rPr lang="ru-RU" dirty="0" smtClean="0"/>
              <a:t>По протяженности </a:t>
            </a:r>
            <a:r>
              <a:rPr lang="ru-RU" dirty="0" err="1" smtClean="0"/>
              <a:t>нефте</a:t>
            </a:r>
            <a:r>
              <a:rPr lang="ru-RU" dirty="0" smtClean="0"/>
              <a:t>- и газопроводов лидируют Северная Америка и Восточная Европа, по плотности – страны БСВ</a:t>
            </a:r>
          </a:p>
          <a:p>
            <a:pPr>
              <a:buNone/>
            </a:pP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  <p:pic>
        <p:nvPicPr>
          <p:cNvPr id="1026" name="Picture 2" descr="http://www.google.ru/images?q=tbn:ANd9GcQRXL6Atk6sFqBm_pyMoSdlzhPObPiy6VvsiawwhPSXeCez2nGey3FLW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46418"/>
            <a:ext cx="2448272" cy="15782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5915000" cy="11569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МОРСКИЕ </a:t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ПЕРЕВОЗКИ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Мировой океан – более 70</a:t>
            </a:r>
            <a:r>
              <a:rPr lang="en-US" dirty="0" smtClean="0"/>
              <a:t>% </a:t>
            </a:r>
            <a:r>
              <a:rPr lang="ru-RU" dirty="0" smtClean="0"/>
              <a:t>поверхности Земли</a:t>
            </a:r>
          </a:p>
          <a:p>
            <a:r>
              <a:rPr lang="ru-RU" dirty="0" smtClean="0"/>
              <a:t>Один из старейших видов (финикийцы, греки, египтяне…)</a:t>
            </a:r>
          </a:p>
          <a:p>
            <a:r>
              <a:rPr lang="ru-RU" dirty="0" smtClean="0"/>
              <a:t>Преимущества: грузоподъемность (550 тыс. т и более), дальность, себестоимость</a:t>
            </a:r>
          </a:p>
          <a:p>
            <a:r>
              <a:rPr lang="ru-RU" dirty="0" smtClean="0"/>
              <a:t>Недостатки: скорость, зависимость от погодных условий</a:t>
            </a:r>
          </a:p>
          <a:p>
            <a:r>
              <a:rPr lang="ru-RU" dirty="0" smtClean="0"/>
              <a:t>Основные грузы: наливные, насыпные, навалочные, генеральные</a:t>
            </a:r>
          </a:p>
          <a:p>
            <a:r>
              <a:rPr lang="ru-RU" dirty="0" smtClean="0"/>
              <a:t>География: 1 Панама 6 379 млн </a:t>
            </a:r>
            <a:r>
              <a:rPr lang="ru-RU" dirty="0" err="1" smtClean="0"/>
              <a:t>б.-р</a:t>
            </a:r>
            <a:r>
              <a:rPr lang="ru-RU" dirty="0" smtClean="0"/>
              <a:t> т 2 Либерия 3 Китай 4 Мальта 5 Гонконг 6 Сингапур…11 Россия 1 097</a:t>
            </a:r>
          </a:p>
          <a:p>
            <a:r>
              <a:rPr lang="ru-RU" dirty="0" smtClean="0"/>
              <a:t>География: </a:t>
            </a:r>
            <a:r>
              <a:rPr lang="ru-RU" i="1" u="sng" dirty="0" smtClean="0"/>
              <a:t>Топ-5 крупнейших контейнерных портов мира (</a:t>
            </a:r>
            <a:r>
              <a:rPr lang="ru-RU" i="1" u="sng" dirty="0" err="1" smtClean="0"/>
              <a:t>TEUs</a:t>
            </a:r>
            <a:r>
              <a:rPr lang="ru-RU" i="1" u="sng" dirty="0" smtClean="0"/>
              <a:t>):</a:t>
            </a:r>
            <a:r>
              <a:rPr lang="ru-RU" dirty="0" smtClean="0"/>
              <a:t> Сингапур – 24.792.400; Гонконг; Шанхай; </a:t>
            </a:r>
            <a:r>
              <a:rPr lang="ru-RU" dirty="0" err="1" smtClean="0"/>
              <a:t>Шэньчжэнь</a:t>
            </a:r>
            <a:r>
              <a:rPr lang="ru-RU" dirty="0" smtClean="0"/>
              <a:t> (Китай); </a:t>
            </a:r>
            <a:r>
              <a:rPr lang="ru-RU" dirty="0" err="1" smtClean="0"/>
              <a:t>Пусан</a:t>
            </a:r>
            <a:r>
              <a:rPr lang="ru-RU" dirty="0" smtClean="0"/>
              <a:t> (Южная Корея)</a:t>
            </a:r>
            <a:endParaRPr lang="ru-RU" dirty="0"/>
          </a:p>
        </p:txBody>
      </p:sp>
      <p:pic>
        <p:nvPicPr>
          <p:cNvPr id="21506" name="Picture 2" descr="http://upload.wikimedia.org/wikipedia/commons/thumb/8/87/Cruise_Ships_in_Juneau_Alaska.jpg/120px-Cruise_Ships_in_Juneau_Alask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40635"/>
            <a:ext cx="2007096" cy="1338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5554960" cy="10849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ВНУТРЕННИЙ ВОДНЫЙ </a:t>
            </a:r>
            <a:b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ТРАНСПОРТ</a:t>
            </a: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Перевозки по рекам, озерам, каналам, водохранилищам</a:t>
            </a:r>
          </a:p>
          <a:p>
            <a:r>
              <a:rPr lang="ru-RU" dirty="0" smtClean="0"/>
              <a:t>Недостатки: скорость, зависимость от погодных условий, </a:t>
            </a:r>
            <a:r>
              <a:rPr lang="ru-RU" dirty="0" err="1" smtClean="0"/>
              <a:t>региональность</a:t>
            </a:r>
            <a:r>
              <a:rPr lang="en-US" dirty="0" smtClean="0"/>
              <a:t> (</a:t>
            </a:r>
            <a:r>
              <a:rPr lang="ru-RU" dirty="0" smtClean="0"/>
              <a:t>Великие озера, </a:t>
            </a:r>
            <a:r>
              <a:rPr lang="ru-RU" dirty="0" err="1" smtClean="0"/>
              <a:t>Рейнско-Дунайская</a:t>
            </a:r>
            <a:r>
              <a:rPr lang="ru-RU" dirty="0" smtClean="0"/>
              <a:t> система, Волжско-Камский бассейн, бассейны рек Янцзы, Меконг, Амазонки…)</a:t>
            </a:r>
          </a:p>
          <a:p>
            <a:r>
              <a:rPr lang="ru-RU" dirty="0" smtClean="0"/>
              <a:t>Основные грузы: наливные, насыпные, навалочные</a:t>
            </a:r>
          </a:p>
          <a:p>
            <a:endParaRPr lang="ru-RU" dirty="0"/>
          </a:p>
        </p:txBody>
      </p:sp>
      <p:pic>
        <p:nvPicPr>
          <p:cNvPr id="20482" name="Picture 2" descr="http://upload.wikimedia.org/wikipedia/commons/thumb/7/7c/SchiffeMaxau.jpg/120px-SchiffeMaxau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09786"/>
            <a:ext cx="1872208" cy="14041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4978896" cy="11569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ВОЗДУШНЫЙ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ТРАНСПОРТ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Преимущества: скорость, дальность, сохранность груза</a:t>
            </a:r>
          </a:p>
          <a:p>
            <a:pPr algn="just"/>
            <a:r>
              <a:rPr lang="ru-RU" dirty="0" smtClean="0"/>
              <a:t>Недостатки: себестоимость, зависимость от погодных условий</a:t>
            </a:r>
          </a:p>
          <a:p>
            <a:pPr algn="just"/>
            <a:r>
              <a:rPr lang="ru-RU" dirty="0" smtClean="0"/>
              <a:t>Основная сфера применения воздушного транспорта — пассажирские перевозки на расстояниях свыше тысячи километров</a:t>
            </a:r>
          </a:p>
          <a:p>
            <a:pPr algn="just"/>
            <a:r>
              <a:rPr lang="ru-RU" dirty="0" smtClean="0"/>
              <a:t> Также осуществляются и грузовые перевозки, но их доля очень низка (0,4</a:t>
            </a:r>
            <a:r>
              <a:rPr lang="en-US" dirty="0" smtClean="0"/>
              <a:t>%)</a:t>
            </a:r>
            <a:r>
              <a:rPr lang="ru-RU" dirty="0" smtClean="0"/>
              <a:t>. В основном авиатранспортом перевозят скоропортящиеся продукты и особо ценные грузы, а также почту</a:t>
            </a:r>
          </a:p>
          <a:p>
            <a:pPr algn="just"/>
            <a:r>
              <a:rPr lang="ru-RU" i="1" u="sng" dirty="0" smtClean="0"/>
              <a:t>Топ-5 аэропортов по пассажирообороту:</a:t>
            </a:r>
            <a:r>
              <a:rPr lang="ru-RU" dirty="0" smtClean="0"/>
              <a:t> Атланта – 84.846.639 млн., Чикаго, Лондон, Токио, Лос-Анджелес 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3554" name="Picture 2" descr="http://upload.wikimedia.org/wikipedia/commons/thumb/2/28/Airbus_A319-100LR_Privatair_D-APAD.jpg/200px-Airbus_A319-100LR_Privatair_D-APA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6841" y="116632"/>
            <a:ext cx="2289615" cy="1362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Современные тенденции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На современном этапе мировая транспортная система характеризуется большой зависимостью от информационных технологий и развивается по следующим направлениям:</a:t>
            </a:r>
          </a:p>
          <a:p>
            <a:r>
              <a:rPr lang="ru-RU" dirty="0" smtClean="0"/>
              <a:t>увеличение пропускной способности транспортных путей</a:t>
            </a:r>
          </a:p>
          <a:p>
            <a:r>
              <a:rPr lang="ru-RU" dirty="0" smtClean="0"/>
              <a:t>повышение безопасности движения</a:t>
            </a:r>
          </a:p>
          <a:p>
            <a:r>
              <a:rPr lang="ru-RU" dirty="0" smtClean="0"/>
              <a:t>появление принципиально новых транспортных средств</a:t>
            </a:r>
          </a:p>
          <a:p>
            <a:r>
              <a:rPr lang="ru-RU" dirty="0" smtClean="0"/>
              <a:t>увеличение вместимости и грузоподъёмности транспортных средств</a:t>
            </a:r>
          </a:p>
          <a:p>
            <a:r>
              <a:rPr lang="ru-RU" dirty="0" smtClean="0"/>
              <a:t>увеличение скорости передвижения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МАТРИЦА ТРАНСПОРТНЫХ ОПЕРАЦИЙ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599" cy="4709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7273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Ж/Д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АВТОМ.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ТРУБОПР.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МОРСК.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РЕЧНОЙ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ВОЗДУШ.</a:t>
                      </a:r>
                      <a:endParaRPr lang="ru-RU" dirty="0"/>
                    </a:p>
                  </a:txBody>
                  <a:tcPr/>
                </a:tc>
              </a:tr>
              <a:tr h="672731">
                <a:tc>
                  <a:txBody>
                    <a:bodyPr/>
                    <a:lstStyle/>
                    <a:p>
                      <a:r>
                        <a:rPr lang="ru-RU" dirty="0" smtClean="0"/>
                        <a:t>дальность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2731">
                <a:tc>
                  <a:txBody>
                    <a:bodyPr/>
                    <a:lstStyle/>
                    <a:p>
                      <a:r>
                        <a:rPr lang="ru-RU" dirty="0" smtClean="0"/>
                        <a:t>скорость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2731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грузоп-ть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2731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операт-ть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2731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зав-ть</a:t>
                      </a:r>
                      <a:r>
                        <a:rPr lang="ru-RU" dirty="0" smtClean="0"/>
                        <a:t> от ПУ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2731">
                <a:tc>
                  <a:txBody>
                    <a:bodyPr/>
                    <a:lstStyle/>
                    <a:p>
                      <a:r>
                        <a:rPr lang="ru-RU" smtClean="0"/>
                        <a:t>себ-ть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557</Words>
  <Application>Microsoft Office PowerPoint</Application>
  <PresentationFormat>Экран (4:3)</PresentationFormat>
  <Paragraphs>97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ТРАНСПОРТ в МИРОВОМ ХОЗЯЙСТВЕ </vt:lpstr>
      <vt:lpstr>ПОНЯТИЕ  транспортных операций</vt:lpstr>
      <vt:lpstr>КАТЕГОРИИ  транспорта</vt:lpstr>
      <vt:lpstr>ВИДЫ (подотрасли) транспорта</vt:lpstr>
      <vt:lpstr>Показатели работы транспорта</vt:lpstr>
      <vt:lpstr>Структура мирового грузо- и пассажирооборота</vt:lpstr>
      <vt:lpstr>Транспортная сеть мира</vt:lpstr>
      <vt:lpstr>ЖЕЛЕЗНОДОРОЖНЫЙ  ТРАНСПОРТ</vt:lpstr>
      <vt:lpstr>АВТОМОБИЛЬНЫЕ  ПЕРЕВОЗКИ        </vt:lpstr>
      <vt:lpstr>ТРУБОПРОВОДЫ </vt:lpstr>
      <vt:lpstr>МОРСКИЕ  ПЕРЕВОЗКИ</vt:lpstr>
      <vt:lpstr>ВНУТРЕННИЙ ВОДНЫЙ  ТРАНСПОРТ</vt:lpstr>
      <vt:lpstr> ВОЗДУШНЫЙ  ТРАНСПОРТ </vt:lpstr>
      <vt:lpstr>Современные тенденции</vt:lpstr>
      <vt:lpstr>МАТРИЦА ТРАНСПОРТНЫХ ОПЕРАЦИЙ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Liliya</dc:creator>
  <cp:lastModifiedBy>Liliya</cp:lastModifiedBy>
  <cp:revision>26</cp:revision>
  <dcterms:created xsi:type="dcterms:W3CDTF">2011-09-19T07:26:53Z</dcterms:created>
  <dcterms:modified xsi:type="dcterms:W3CDTF">2012-11-13T07:08:15Z</dcterms:modified>
</cp:coreProperties>
</file>