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0" r:id="rId1"/>
  </p:sldMasterIdLst>
  <p:notesMasterIdLst>
    <p:notesMasterId r:id="rId57"/>
  </p:notesMasterIdLst>
  <p:sldIdLst>
    <p:sldId id="256" r:id="rId2"/>
    <p:sldId id="314" r:id="rId3"/>
    <p:sldId id="305" r:id="rId4"/>
    <p:sldId id="306" r:id="rId5"/>
    <p:sldId id="257" r:id="rId6"/>
    <p:sldId id="258" r:id="rId7"/>
    <p:sldId id="283" r:id="rId8"/>
    <p:sldId id="260" r:id="rId9"/>
    <p:sldId id="316" r:id="rId10"/>
    <p:sldId id="259" r:id="rId11"/>
    <p:sldId id="285" r:id="rId12"/>
    <p:sldId id="284" r:id="rId13"/>
    <p:sldId id="286" r:id="rId14"/>
    <p:sldId id="287" r:id="rId15"/>
    <p:sldId id="288" r:id="rId16"/>
    <p:sldId id="263" r:id="rId17"/>
    <p:sldId id="289" r:id="rId18"/>
    <p:sldId id="290" r:id="rId19"/>
    <p:sldId id="265" r:id="rId20"/>
    <p:sldId id="261" r:id="rId21"/>
    <p:sldId id="291" r:id="rId22"/>
    <p:sldId id="262" r:id="rId23"/>
    <p:sldId id="264" r:id="rId24"/>
    <p:sldId id="292" r:id="rId25"/>
    <p:sldId id="266" r:id="rId26"/>
    <p:sldId id="268" r:id="rId27"/>
    <p:sldId id="267" r:id="rId28"/>
    <p:sldId id="270" r:id="rId29"/>
    <p:sldId id="271" r:id="rId30"/>
    <p:sldId id="293" r:id="rId31"/>
    <p:sldId id="272" r:id="rId32"/>
    <p:sldId id="294" r:id="rId33"/>
    <p:sldId id="295" r:id="rId34"/>
    <p:sldId id="275" r:id="rId35"/>
    <p:sldId id="296" r:id="rId36"/>
    <p:sldId id="297" r:id="rId37"/>
    <p:sldId id="298" r:id="rId38"/>
    <p:sldId id="273" r:id="rId39"/>
    <p:sldId id="299" r:id="rId40"/>
    <p:sldId id="300" r:id="rId41"/>
    <p:sldId id="301" r:id="rId42"/>
    <p:sldId id="302" r:id="rId43"/>
    <p:sldId id="303" r:id="rId44"/>
    <p:sldId id="304" r:id="rId45"/>
    <p:sldId id="279" r:id="rId46"/>
    <p:sldId id="308" r:id="rId47"/>
    <p:sldId id="309" r:id="rId48"/>
    <p:sldId id="310" r:id="rId49"/>
    <p:sldId id="313" r:id="rId50"/>
    <p:sldId id="311" r:id="rId51"/>
    <p:sldId id="312" r:id="rId52"/>
    <p:sldId id="315" r:id="rId53"/>
    <p:sldId id="307" r:id="rId54"/>
    <p:sldId id="281" r:id="rId55"/>
    <p:sldId id="282" r:id="rId56"/>
  </p:sldIdLst>
  <p:sldSz cx="9144000" cy="5143500" type="screen16x9"/>
  <p:notesSz cx="6858000" cy="9144000"/>
  <p:embeddedFontLst>
    <p:embeddedFont>
      <p:font typeface="Aharoni" pitchFamily="2" charset="-79"/>
      <p:bold r:id="rId58"/>
    </p:embeddedFont>
    <p:embeddedFont>
      <p:font typeface="Tahoma" pitchFamily="34" charset="0"/>
      <p:regular r:id="rId59"/>
      <p:bold r:id="rId60"/>
    </p:embeddedFont>
    <p:embeddedFont>
      <p:font typeface="Calibri" pitchFamily="34" charset="0"/>
      <p:regular r:id="rId61"/>
      <p:bold r:id="rId62"/>
      <p:italic r:id="rId63"/>
      <p:boldItalic r:id="rId64"/>
    </p:embeddedFont>
    <p:embeddedFont>
      <p:font typeface="Barlow" charset="0"/>
      <p:regular r:id="rId65"/>
      <p:bold r:id="rId66"/>
      <p:italic r:id="rId67"/>
      <p:boldItalic r:id="rId68"/>
    </p:embeddedFont>
    <p:embeddedFont>
      <p:font typeface="Georgia" pitchFamily="18" charset="0"/>
      <p:regular r:id="rId69"/>
      <p:bold r:id="rId70"/>
      <p:italic r:id="rId71"/>
      <p:boldItalic r:id="rId72"/>
    </p:embeddedFont>
  </p:embeddedFontLst>
  <p:custDataLst>
    <p:tags r:id="rId73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9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111D7697-9E8E-452A-8E0F-5DF5FE7FD2E9}">
  <a:tblStyle styleId="{111D7697-9E8E-452A-8E0F-5DF5FE7FD2E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7" d="100"/>
          <a:sy n="67" d="100"/>
        </p:scale>
        <p:origin x="-787" y="-178"/>
      </p:cViewPr>
      <p:guideLst>
        <p:guide orient="horz" pos="159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6.fntdata"/><Relationship Id="rId68" Type="http://schemas.openxmlformats.org/officeDocument/2006/relationships/font" Target="fonts/font11.fntdata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1.fntdata"/><Relationship Id="rId66" Type="http://schemas.openxmlformats.org/officeDocument/2006/relationships/font" Target="fonts/font9.fntdata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73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7.fntdata"/><Relationship Id="rId69" Type="http://schemas.openxmlformats.org/officeDocument/2006/relationships/font" Target="fonts/font12.fntdata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2.fntdata"/><Relationship Id="rId67" Type="http://schemas.openxmlformats.org/officeDocument/2006/relationships/font" Target="fonts/font10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5.fntdata"/><Relationship Id="rId70" Type="http://schemas.openxmlformats.org/officeDocument/2006/relationships/font" Target="fonts/font13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8822368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917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917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2633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8903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78448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219015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643603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86721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86721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89615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96783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604827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44556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20473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81491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3093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74020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31008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052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81718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89297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224912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40401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19116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026448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562319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37615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33584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56617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043466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505886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483464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5ed75ccf_0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35ed75ccf_0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553119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746971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730135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318071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316782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5ed75ccf_0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35ed75ccf_0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345674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10014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5ed75ccf_0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35ed75ccf_0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475841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1352217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706628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270772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419242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562621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082674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919421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8740477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498758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35694cd56_0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35694cd56_0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865975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134fb1cf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7" name="Google Shape;677;g134fb1cf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8641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7872900" y="-75"/>
            <a:ext cx="1271100" cy="5143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85750" dist="190500" dir="108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241225" y="1310875"/>
            <a:ext cx="6509100" cy="25218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2710225" y="1310850"/>
            <a:ext cx="5476800" cy="25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3047925" y="-75"/>
            <a:ext cx="6096000" cy="5143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85750" dist="190500" dir="108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3"/>
          <p:cNvSpPr/>
          <p:nvPr/>
        </p:nvSpPr>
        <p:spPr>
          <a:xfrm>
            <a:off x="2241225" y="1770000"/>
            <a:ext cx="6509100" cy="16035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2935400" y="1846200"/>
            <a:ext cx="5814900" cy="910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2935400" y="2604625"/>
            <a:ext cx="5814900" cy="451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3047925" y="-75"/>
            <a:ext cx="6096000" cy="5143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85750" dist="190500" dir="108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2645075" y="393425"/>
            <a:ext cx="806700" cy="8067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8750300" y="4356125"/>
            <a:ext cx="393600" cy="3936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3731575" y="393525"/>
            <a:ext cx="4713000" cy="4356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4572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600"/>
              <a:buChar char="▪"/>
              <a:defRPr sz="3600" b="1"/>
            </a:lvl1pPr>
            <a:lvl2pPr marL="914400" lvl="1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Char char="▫"/>
              <a:defRPr sz="3600" b="1"/>
            </a:lvl2pPr>
            <a:lvl3pPr marL="1371600" lvl="2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Char char="▫"/>
              <a:defRPr sz="3600" b="1"/>
            </a:lvl3pPr>
            <a:lvl4pPr marL="1828800" lvl="3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Char char="▫"/>
              <a:defRPr sz="3600" b="1"/>
            </a:lvl4pPr>
            <a:lvl5pPr marL="2286000" lvl="4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 b="1"/>
            </a:lvl5pPr>
            <a:lvl6pPr marL="2743200" lvl="5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 b="1"/>
            </a:lvl6pPr>
            <a:lvl7pPr marL="3200400" lvl="6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 b="1"/>
            </a:lvl7pPr>
            <a:lvl8pPr marL="3657600" lvl="7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 b="1"/>
            </a:lvl8pPr>
            <a:lvl9pPr marL="4114800" lvl="8" indent="-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 b="1"/>
            </a:lvl9pPr>
          </a:lstStyle>
          <a:p>
            <a:endParaRPr/>
          </a:p>
        </p:txBody>
      </p:sp>
      <p:sp>
        <p:nvSpPr>
          <p:cNvPr id="23" name="Google Shape;23;p4"/>
          <p:cNvSpPr txBox="1"/>
          <p:nvPr/>
        </p:nvSpPr>
        <p:spPr>
          <a:xfrm>
            <a:off x="2654717" y="337850"/>
            <a:ext cx="78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b="1">
                <a:solidFill>
                  <a:srgbClr val="FFFFFF"/>
                </a:solidFill>
              </a:rPr>
              <a:t>“</a:t>
            </a:r>
            <a:endParaRPr sz="7200" b="1">
              <a:solidFill>
                <a:srgbClr val="FFFFFF"/>
              </a:solidFill>
            </a:endParaRPr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/>
          <p:nvPr/>
        </p:nvSpPr>
        <p:spPr>
          <a:xfrm>
            <a:off x="1271100" y="-75"/>
            <a:ext cx="7872900" cy="5143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85750" dist="190500" dir="108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5"/>
          <p:cNvSpPr/>
          <p:nvPr/>
        </p:nvSpPr>
        <p:spPr>
          <a:xfrm>
            <a:off x="8750300" y="4356125"/>
            <a:ext cx="393600" cy="3936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5"/>
          <p:cNvSpPr/>
          <p:nvPr/>
        </p:nvSpPr>
        <p:spPr>
          <a:xfrm>
            <a:off x="877500" y="393525"/>
            <a:ext cx="7872900" cy="8067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1"/>
          </p:nvPr>
        </p:nvSpPr>
        <p:spPr>
          <a:xfrm>
            <a:off x="1556331" y="1349141"/>
            <a:ext cx="7085700" cy="2938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SzPts val="2600"/>
              <a:buChar char="▪"/>
              <a:defRPr/>
            </a:lvl1pPr>
            <a:lvl2pPr marL="914400" lvl="1" indent="-393700">
              <a:spcBef>
                <a:spcPts val="0"/>
              </a:spcBef>
              <a:spcAft>
                <a:spcPts val="0"/>
              </a:spcAft>
              <a:buSzPts val="2600"/>
              <a:buChar char="▫"/>
              <a:defRPr/>
            </a:lvl2pPr>
            <a:lvl3pPr marL="1371600" lvl="2" indent="-393700">
              <a:spcBef>
                <a:spcPts val="0"/>
              </a:spcBef>
              <a:spcAft>
                <a:spcPts val="0"/>
              </a:spcAft>
              <a:buSzPts val="2600"/>
              <a:buChar char="▫"/>
              <a:defRPr/>
            </a:lvl3pPr>
            <a:lvl4pPr marL="1828800" lvl="3" indent="-393700">
              <a:spcBef>
                <a:spcPts val="0"/>
              </a:spcBef>
              <a:spcAft>
                <a:spcPts val="0"/>
              </a:spcAft>
              <a:buSzPts val="2600"/>
              <a:buChar char="▫"/>
              <a:defRPr/>
            </a:lvl4pPr>
            <a:lvl5pPr marL="2286000" lvl="4" indent="-393700">
              <a:spcBef>
                <a:spcPts val="0"/>
              </a:spcBef>
              <a:spcAft>
                <a:spcPts val="0"/>
              </a:spcAft>
              <a:buSzPts val="2600"/>
              <a:buChar char="○"/>
              <a:defRPr/>
            </a:lvl5pPr>
            <a:lvl6pPr marL="2743200" lvl="5" indent="-393700">
              <a:spcBef>
                <a:spcPts val="0"/>
              </a:spcBef>
              <a:spcAft>
                <a:spcPts val="0"/>
              </a:spcAft>
              <a:buSzPts val="2600"/>
              <a:buChar char="■"/>
              <a:defRPr/>
            </a:lvl6pPr>
            <a:lvl7pPr marL="3200400" lvl="6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/>
            </a:lvl7pPr>
            <a:lvl8pPr marL="3657600" lvl="7" indent="-393700">
              <a:spcBef>
                <a:spcPts val="0"/>
              </a:spcBef>
              <a:spcAft>
                <a:spcPts val="0"/>
              </a:spcAft>
              <a:buSzPts val="2600"/>
              <a:buChar char="○"/>
              <a:defRPr/>
            </a:lvl8pPr>
            <a:lvl9pPr marL="4114800" lvl="8" indent="-393700">
              <a:spcBef>
                <a:spcPts val="0"/>
              </a:spcBef>
              <a:spcAft>
                <a:spcPts val="0"/>
              </a:spcAft>
              <a:buSzPts val="26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" name="Google Shape;32;p5"/>
          <p:cNvSpPr/>
          <p:nvPr/>
        </p:nvSpPr>
        <p:spPr>
          <a:xfrm>
            <a:off x="7943750" y="393425"/>
            <a:ext cx="806700" cy="806700"/>
          </a:xfrm>
          <a:prstGeom prst="rect">
            <a:avLst/>
          </a:prstGeom>
          <a:solidFill>
            <a:srgbClr val="FFFFFF">
              <a:alpha val="526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half slide">
  <p:cSld name="TITLE_AND_BODY_1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85750" dist="190500" dir="108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6"/>
          <p:cNvSpPr/>
          <p:nvPr/>
        </p:nvSpPr>
        <p:spPr>
          <a:xfrm>
            <a:off x="8750300" y="4356125"/>
            <a:ext cx="393600" cy="3936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6"/>
          <p:cNvSpPr/>
          <p:nvPr/>
        </p:nvSpPr>
        <p:spPr>
          <a:xfrm>
            <a:off x="4178396" y="393525"/>
            <a:ext cx="4572000" cy="8067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4483099" y="393475"/>
            <a:ext cx="3460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4865550" y="1349150"/>
            <a:ext cx="3776400" cy="2938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68300" rtl="0">
              <a:spcBef>
                <a:spcPts val="600"/>
              </a:spcBef>
              <a:spcAft>
                <a:spcPts val="0"/>
              </a:spcAft>
              <a:buSzPts val="2200"/>
              <a:buChar char="▪"/>
              <a:defRPr sz="2200"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200"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200"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200"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" name="Google Shape;40;p6"/>
          <p:cNvSpPr/>
          <p:nvPr/>
        </p:nvSpPr>
        <p:spPr>
          <a:xfrm>
            <a:off x="7943750" y="393425"/>
            <a:ext cx="806700" cy="806700"/>
          </a:xfrm>
          <a:prstGeom prst="rect">
            <a:avLst/>
          </a:prstGeom>
          <a:solidFill>
            <a:srgbClr val="FFFFFF">
              <a:alpha val="526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/>
          <p:nvPr/>
        </p:nvSpPr>
        <p:spPr>
          <a:xfrm>
            <a:off x="1271100" y="-75"/>
            <a:ext cx="7872900" cy="5143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85750" dist="190500" dir="108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7"/>
          <p:cNvSpPr/>
          <p:nvPr/>
        </p:nvSpPr>
        <p:spPr>
          <a:xfrm>
            <a:off x="8750300" y="4356125"/>
            <a:ext cx="393600" cy="3936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7"/>
          <p:cNvSpPr/>
          <p:nvPr/>
        </p:nvSpPr>
        <p:spPr>
          <a:xfrm>
            <a:off x="877500" y="393525"/>
            <a:ext cx="7872900" cy="8067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1576275" y="1367175"/>
            <a:ext cx="3482400" cy="3382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▪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2"/>
          </p:nvPr>
        </p:nvSpPr>
        <p:spPr>
          <a:xfrm>
            <a:off x="5268071" y="1367175"/>
            <a:ext cx="3482400" cy="3382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▪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" name="Google Shape;49;p7"/>
          <p:cNvSpPr/>
          <p:nvPr/>
        </p:nvSpPr>
        <p:spPr>
          <a:xfrm>
            <a:off x="7943750" y="393425"/>
            <a:ext cx="806700" cy="806700"/>
          </a:xfrm>
          <a:prstGeom prst="rect">
            <a:avLst/>
          </a:prstGeom>
          <a:solidFill>
            <a:srgbClr val="FFFFFF">
              <a:alpha val="526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/>
          <p:nvPr/>
        </p:nvSpPr>
        <p:spPr>
          <a:xfrm>
            <a:off x="1271100" y="-75"/>
            <a:ext cx="7872900" cy="5143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85750" dist="190500" dir="108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8"/>
          <p:cNvSpPr/>
          <p:nvPr/>
        </p:nvSpPr>
        <p:spPr>
          <a:xfrm>
            <a:off x="8750300" y="4356125"/>
            <a:ext cx="393600" cy="3936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8"/>
          <p:cNvSpPr/>
          <p:nvPr/>
        </p:nvSpPr>
        <p:spPr>
          <a:xfrm>
            <a:off x="877500" y="393525"/>
            <a:ext cx="7872900" cy="8067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1"/>
          </p:nvPr>
        </p:nvSpPr>
        <p:spPr>
          <a:xfrm>
            <a:off x="1560175" y="1375225"/>
            <a:ext cx="2317500" cy="3374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body" idx="2"/>
          </p:nvPr>
        </p:nvSpPr>
        <p:spPr>
          <a:xfrm>
            <a:off x="3996525" y="1375225"/>
            <a:ext cx="2317500" cy="3374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body" idx="3"/>
          </p:nvPr>
        </p:nvSpPr>
        <p:spPr>
          <a:xfrm>
            <a:off x="6432874" y="1375225"/>
            <a:ext cx="2317500" cy="3374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9" name="Google Shape;59;p8"/>
          <p:cNvSpPr/>
          <p:nvPr/>
        </p:nvSpPr>
        <p:spPr>
          <a:xfrm>
            <a:off x="7943750" y="393425"/>
            <a:ext cx="806700" cy="806700"/>
          </a:xfrm>
          <a:prstGeom prst="rect">
            <a:avLst/>
          </a:prstGeom>
          <a:solidFill>
            <a:srgbClr val="FFFFFF">
              <a:alpha val="526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"/>
          <p:cNvSpPr/>
          <p:nvPr/>
        </p:nvSpPr>
        <p:spPr>
          <a:xfrm>
            <a:off x="1271100" y="-75"/>
            <a:ext cx="7872900" cy="5143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85750" dist="190500" dir="108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9"/>
          <p:cNvSpPr/>
          <p:nvPr/>
        </p:nvSpPr>
        <p:spPr>
          <a:xfrm>
            <a:off x="8750300" y="4356125"/>
            <a:ext cx="393600" cy="3936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9"/>
          <p:cNvSpPr/>
          <p:nvPr/>
        </p:nvSpPr>
        <p:spPr>
          <a:xfrm>
            <a:off x="877500" y="393525"/>
            <a:ext cx="7872900" cy="8067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" name="Google Shape;66;p9"/>
          <p:cNvSpPr/>
          <p:nvPr/>
        </p:nvSpPr>
        <p:spPr>
          <a:xfrm>
            <a:off x="7943750" y="393425"/>
            <a:ext cx="806700" cy="806700"/>
          </a:xfrm>
          <a:prstGeom prst="rect">
            <a:avLst/>
          </a:prstGeom>
          <a:solidFill>
            <a:srgbClr val="FFFFFF">
              <a:alpha val="526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/>
          <p:nvPr/>
        </p:nvSpPr>
        <p:spPr>
          <a:xfrm>
            <a:off x="1271100" y="-75"/>
            <a:ext cx="7872900" cy="5143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85750" dist="190500" dir="108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1"/>
          <p:cNvSpPr/>
          <p:nvPr/>
        </p:nvSpPr>
        <p:spPr>
          <a:xfrm>
            <a:off x="8750300" y="4356125"/>
            <a:ext cx="393600" cy="3936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ith icon space">
  <p:cSld name="BLANK_1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/>
          <p:nvPr/>
        </p:nvSpPr>
        <p:spPr>
          <a:xfrm>
            <a:off x="1271100" y="-75"/>
            <a:ext cx="7872900" cy="5143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85750" dist="190500" dir="108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2"/>
          <p:cNvSpPr/>
          <p:nvPr/>
        </p:nvSpPr>
        <p:spPr>
          <a:xfrm>
            <a:off x="8750300" y="4356125"/>
            <a:ext cx="393600" cy="3936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2" name="Google Shape;82;p12"/>
          <p:cNvSpPr/>
          <p:nvPr/>
        </p:nvSpPr>
        <p:spPr>
          <a:xfrm>
            <a:off x="867750" y="393425"/>
            <a:ext cx="806700" cy="8067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background image">
  <p:cSld name="BLANK_1_1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7872900" y="-75"/>
            <a:ext cx="1271100" cy="5143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85750" dist="190500" dir="108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3"/>
          <p:cNvSpPr/>
          <p:nvPr/>
        </p:nvSpPr>
        <p:spPr>
          <a:xfrm>
            <a:off x="8750300" y="4356125"/>
            <a:ext cx="393600" cy="3936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556331" y="1349141"/>
            <a:ext cx="7085700" cy="29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Char char="▪"/>
              <a:defRPr sz="26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9370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Char char="▫"/>
              <a:defRPr sz="26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9370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Char char="▫"/>
              <a:defRPr sz="26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9370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Char char="▫"/>
              <a:defRPr sz="26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9370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Char char="○"/>
              <a:defRPr sz="26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9370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Char char="■"/>
              <a:defRPr sz="26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9370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Char char="●"/>
              <a:defRPr sz="26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9370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Char char="○"/>
              <a:defRPr sz="26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9370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Char char="■"/>
              <a:defRPr sz="26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 sz="12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buNone/>
              <a:defRPr sz="12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lvl="2" algn="ctr">
              <a:buNone/>
              <a:defRPr sz="12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lvl="3" algn="ctr">
              <a:buNone/>
              <a:defRPr sz="12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lvl="4" algn="ctr">
              <a:buNone/>
              <a:defRPr sz="12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lvl="5" algn="ctr">
              <a:buNone/>
              <a:defRPr sz="12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lvl="6" algn="ctr">
              <a:buNone/>
              <a:defRPr sz="12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lvl="7" algn="ctr">
              <a:buNone/>
              <a:defRPr sz="12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lvl="8" algn="ctr">
              <a:buNone/>
              <a:defRPr sz="12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7" r:id="rId9"/>
    <p:sldLayoutId id="2147483658" r:id="rId10"/>
    <p:sldLayoutId id="2147483659" r:id="rId11"/>
  </p:sldLayoutIdLst>
  <p:transition>
    <p:fade thruBlk="1"/>
  </p:transition>
  <p:timing>
    <p:tnLst>
      <p:par>
        <p:cTn id="1" dur="indefinite" restart="never" nodeType="tmRoot"/>
      </p:par>
    </p:tnLst>
  </p:timing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nti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mentimeter.com/s/c8ddf39e9a68c85d0d1063684ac59ff6/d93846eb64b8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://mergers.ru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hyperlink" Target="http://mergers.ru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5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6.jp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1.png"/><Relationship Id="rId4" Type="http://schemas.openxmlformats.org/officeDocument/2006/relationships/image" Target="../media/image2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6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7" Type="http://schemas.openxmlformats.org/officeDocument/2006/relationships/image" Target="../media/image32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package" Target="../embeddings/_________Microsoft_Word1.docx"/><Relationship Id="rId5" Type="http://schemas.openxmlformats.org/officeDocument/2006/relationships/image" Target="../media/image33.png"/><Relationship Id="rId4" Type="http://schemas.openxmlformats.org/officeDocument/2006/relationships/image" Target="../media/image22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7" Type="http://schemas.openxmlformats.org/officeDocument/2006/relationships/image" Target="../media/image34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6" Type="http://schemas.openxmlformats.org/officeDocument/2006/relationships/package" Target="../embeddings/_________Microsoft_Word2.docx"/><Relationship Id="rId5" Type="http://schemas.openxmlformats.org/officeDocument/2006/relationships/image" Target="../media/image33.png"/><Relationship Id="rId4" Type="http://schemas.openxmlformats.org/officeDocument/2006/relationships/image" Target="../media/image22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googledocs/status/730087240156643328" TargetMode="Externa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ctrTitle"/>
          </p:nvPr>
        </p:nvSpPr>
        <p:spPr>
          <a:xfrm>
            <a:off x="2710225" y="1310850"/>
            <a:ext cx="5476800" cy="25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dirty="0"/>
              <a:t>Динамические методы оценки инвестиционных </a:t>
            </a:r>
            <a:r>
              <a:rPr lang="ru-RU" dirty="0" smtClean="0"/>
              <a:t>проектов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ctrTitle"/>
          </p:nvPr>
        </p:nvSpPr>
        <p:spPr>
          <a:xfrm>
            <a:off x="1686296" y="1310850"/>
            <a:ext cx="6994566" cy="25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6000" dirty="0" smtClean="0">
                <a:solidFill>
                  <a:schemeClr val="accent5">
                    <a:lumMod val="75000"/>
                  </a:schemeClr>
                </a:solidFill>
                <a:hlinkClick r:id="rId3"/>
              </a:rPr>
              <a:t>www.Menti.com</a:t>
            </a:r>
            <a:r>
              <a:rPr lang="en-US" sz="60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sz="60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  <a:t>14312513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  <a:t>90788882</a:t>
            </a:r>
            <a:b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  <a:t>92217187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sz="1800" dirty="0">
                <a:solidFill>
                  <a:schemeClr val="accent5">
                    <a:lumMod val="75000"/>
                  </a:schemeClr>
                </a:solidFill>
                <a:hlinkClick r:id="rId4"/>
              </a:rPr>
              <a:t>https://</a:t>
            </a:r>
            <a:r>
              <a:rPr lang="en-US" sz="1800" dirty="0" smtClean="0">
                <a:solidFill>
                  <a:schemeClr val="accent5">
                    <a:lumMod val="75000"/>
                  </a:schemeClr>
                </a:solidFill>
                <a:hlinkClick r:id="rId4"/>
              </a:rPr>
              <a:t>www.mentimeter.com/s/c8ddf39e9a68c85d0d1063684ac59ff6/d93846eb64b8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1800" dirty="0" err="1" smtClean="0">
                <a:solidFill>
                  <a:schemeClr val="accent5">
                    <a:lumMod val="75000"/>
                  </a:schemeClr>
                </a:solidFill>
              </a:rPr>
              <a:t>авторизац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  <a:t> через </a:t>
            </a:r>
            <a:r>
              <a:rPr lang="en-US" sz="1800" dirty="0" err="1" smtClean="0">
                <a:solidFill>
                  <a:schemeClr val="accent5">
                    <a:lumMod val="75000"/>
                  </a:schemeClr>
                </a:solidFill>
              </a:rPr>
              <a:t>Googl</a:t>
            </a:r>
            <a:r>
              <a:rPr lang="en-US" sz="18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  <a:t>аккаунт</a:t>
            </a:r>
            <a:endParaRPr sz="18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08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04997" y="2322189"/>
            <a:ext cx="6370355" cy="910800"/>
          </a:xfrm>
        </p:spPr>
        <p:txBody>
          <a:bodyPr/>
          <a:lstStyle/>
          <a:p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Цель: </a:t>
            </a:r>
            <a:r>
              <a:rPr lang="ru-RU" sz="1800" b="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1800" b="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Разобраться 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с </a:t>
            </a: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формами  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и </a:t>
            </a: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особенностями 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реального инвестирования. </a:t>
            </a:r>
            <a:br>
              <a:rPr lang="ru-RU" sz="18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Понять 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сущность и освоить порядок расчета показателей эффективности инвестиционных проектов.</a:t>
            </a:r>
          </a:p>
        </p:txBody>
      </p:sp>
    </p:spTree>
    <p:extLst>
      <p:ext uri="{BB962C8B-B14F-4D97-AF65-F5344CB8AC3E}">
        <p14:creationId xmlns:p14="http://schemas.microsoft.com/office/powerpoint/2010/main" val="276284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1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grpSp>
        <p:nvGrpSpPr>
          <p:cNvPr id="165" name="Google Shape;165;p21"/>
          <p:cNvGrpSpPr/>
          <p:nvPr/>
        </p:nvGrpSpPr>
        <p:grpSpPr>
          <a:xfrm>
            <a:off x="8247163" y="629034"/>
            <a:ext cx="205851" cy="335576"/>
            <a:chOff x="6730350" y="2315900"/>
            <a:chExt cx="257700" cy="420100"/>
          </a:xfrm>
        </p:grpSpPr>
        <p:sp>
          <p:nvSpPr>
            <p:cNvPr id="166" name="Google Shape;166;p21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1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1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l" t="t" r="r" b="b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1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l" t="t" r="r" b="b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1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l" t="t" r="r" b="b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335962"/>
              </p:ext>
            </p:extLst>
          </p:nvPr>
        </p:nvGraphicFramePr>
        <p:xfrm>
          <a:off x="1252602" y="1584166"/>
          <a:ext cx="7741085" cy="3169920"/>
        </p:xfrm>
        <a:graphic>
          <a:graphicData uri="http://schemas.openxmlformats.org/drawingml/2006/table">
            <a:tbl>
              <a:tblPr firstRow="1" firstCol="1" bandRow="1"/>
              <a:tblGrid>
                <a:gridCol w="2109802"/>
                <a:gridCol w="5631283"/>
              </a:tblGrid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Образовательный 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 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indent="581660"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08305" algn="l"/>
                        </a:tabLst>
                      </a:pP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 знаю, в каких формах делают инвестиции в реальном секторе экономики. Могу прокомментировать особенности каждой из этих форм, привести примеры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 знаю, что такое 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NPV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PI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IRR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DPP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Могу сделать выбор инвестиционного проекта по результатам рейтинговой оценки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 могу сделать расчеты по конкретному инвестиционному проекту и объяснить смысл показателей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эффективности инвестиций.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892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dirty="0"/>
              <a:t>М</a:t>
            </a:r>
            <a:r>
              <a:rPr lang="ru-RU" dirty="0" smtClean="0"/>
              <a:t>етоды </a:t>
            </a:r>
            <a:r>
              <a:rPr lang="ru-RU" dirty="0"/>
              <a:t>оценки инвестиционных </a:t>
            </a:r>
            <a:r>
              <a:rPr lang="ru-RU" dirty="0" smtClean="0"/>
              <a:t>проектов</a:t>
            </a:r>
            <a:endParaRPr dirty="0"/>
          </a:p>
        </p:txBody>
      </p:sp>
      <p:sp>
        <p:nvSpPr>
          <p:cNvPr id="97" name="Google Shape;97;p15"/>
          <p:cNvSpPr txBox="1">
            <a:spLocks noGrp="1"/>
          </p:cNvSpPr>
          <p:nvPr>
            <p:ph type="body" idx="2"/>
          </p:nvPr>
        </p:nvSpPr>
        <p:spPr>
          <a:xfrm>
            <a:off x="4706112" y="1397700"/>
            <a:ext cx="4044359" cy="260127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sz="1800" dirty="0" smtClean="0"/>
              <a:t>Динамические</a:t>
            </a:r>
            <a:r>
              <a:rPr lang="ru-RU" sz="1800" dirty="0"/>
              <a:t>:</a:t>
            </a:r>
          </a:p>
          <a:p>
            <a:pPr marL="171450" indent="-171450"/>
            <a:r>
              <a:rPr lang="ru-RU" sz="1600" b="1" dirty="0" smtClean="0"/>
              <a:t>чистый </a:t>
            </a:r>
            <a:r>
              <a:rPr lang="ru-RU" sz="1600" b="1" dirty="0"/>
              <a:t>дисконтированный доход или </a:t>
            </a:r>
            <a:r>
              <a:rPr lang="ru-RU" sz="1600" b="1" dirty="0" smtClean="0"/>
              <a:t>    чистая </a:t>
            </a:r>
            <a:r>
              <a:rPr lang="ru-RU" sz="1600" b="1" dirty="0"/>
              <a:t>текущая стоимость;</a:t>
            </a:r>
          </a:p>
          <a:p>
            <a:pPr marL="171450" indent="-171450"/>
            <a:r>
              <a:rPr lang="ru-RU" sz="1600" b="1" dirty="0" smtClean="0"/>
              <a:t>индекс </a:t>
            </a:r>
            <a:r>
              <a:rPr lang="ru-RU" sz="1600" b="1" dirty="0"/>
              <a:t>рентабельности инвестиций;</a:t>
            </a:r>
          </a:p>
          <a:p>
            <a:pPr marL="171450" indent="-171450"/>
            <a:r>
              <a:rPr lang="ru-RU" sz="1600" b="1" dirty="0" smtClean="0"/>
              <a:t>внутренняя </a:t>
            </a:r>
            <a:r>
              <a:rPr lang="ru-RU" sz="1600" b="1" dirty="0"/>
              <a:t>норма рентабельности;</a:t>
            </a:r>
          </a:p>
          <a:p>
            <a:pPr marL="171450" indent="-171450"/>
            <a:r>
              <a:rPr lang="ru-RU" sz="1600" b="1" dirty="0" smtClean="0"/>
              <a:t>модифицированная </a:t>
            </a:r>
            <a:r>
              <a:rPr lang="ru-RU" sz="1600" b="1" dirty="0"/>
              <a:t>норма рентабельности;</a:t>
            </a:r>
          </a:p>
          <a:p>
            <a:pPr marL="171450" indent="-171450"/>
            <a:r>
              <a:rPr lang="ru-RU" sz="1600" b="1" dirty="0" smtClean="0"/>
              <a:t>дисконтированный </a:t>
            </a:r>
            <a:r>
              <a:rPr lang="ru-RU" sz="1600" b="1" dirty="0"/>
              <a:t>срок окупаемости.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ru-RU" sz="1200" b="1" dirty="0" smtClean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ru-RU" sz="1200" b="1" dirty="0"/>
          </a:p>
        </p:txBody>
      </p:sp>
      <p:sp>
        <p:nvSpPr>
          <p:cNvPr id="98" name="Google Shape;98;p15"/>
          <p:cNvSpPr txBox="1">
            <a:spLocks noGrp="1"/>
          </p:cNvSpPr>
          <p:nvPr>
            <p:ph type="body" idx="1"/>
          </p:nvPr>
        </p:nvSpPr>
        <p:spPr>
          <a:xfrm>
            <a:off x="1576275" y="1397700"/>
            <a:ext cx="2800653" cy="21745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ru-RU" sz="2000" dirty="0" smtClean="0"/>
              <a:t>Статические</a:t>
            </a:r>
            <a:r>
              <a:rPr lang="ru-RU" sz="2000" dirty="0"/>
              <a:t>:</a:t>
            </a:r>
          </a:p>
          <a:p>
            <a:pPr marL="285750" indent="-285750">
              <a:buClr>
                <a:schemeClr val="dk1"/>
              </a:buClr>
              <a:buSzPts val="1100"/>
            </a:pPr>
            <a:r>
              <a:rPr lang="ru-RU" sz="1600" b="1" dirty="0" smtClean="0"/>
              <a:t>срок </a:t>
            </a:r>
            <a:r>
              <a:rPr lang="ru-RU" sz="1600" b="1" dirty="0"/>
              <a:t>окупаемости инвестиций</a:t>
            </a:r>
            <a:r>
              <a:rPr lang="ru-RU" sz="1600" b="1" dirty="0" smtClean="0"/>
              <a:t>;</a:t>
            </a:r>
          </a:p>
          <a:p>
            <a:pPr marL="285750" indent="-285750">
              <a:buClr>
                <a:schemeClr val="dk1"/>
              </a:buClr>
              <a:buSzPts val="1100"/>
            </a:pPr>
            <a:r>
              <a:rPr lang="ru-RU" sz="1600" b="1" dirty="0" smtClean="0"/>
              <a:t>коэффициент </a:t>
            </a:r>
            <a:r>
              <a:rPr lang="ru-RU" sz="1600" b="1" dirty="0"/>
              <a:t>эффективности инвестиций. </a:t>
            </a:r>
            <a:endParaRPr sz="1600" dirty="0"/>
          </a:p>
        </p:txBody>
      </p:sp>
      <p:sp>
        <p:nvSpPr>
          <p:cNvPr id="100" name="Google Shape;100;p15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grpSp>
        <p:nvGrpSpPr>
          <p:cNvPr id="101" name="Google Shape;101;p15"/>
          <p:cNvGrpSpPr/>
          <p:nvPr/>
        </p:nvGrpSpPr>
        <p:grpSpPr>
          <a:xfrm>
            <a:off x="8160827" y="631951"/>
            <a:ext cx="390214" cy="329725"/>
            <a:chOff x="3918650" y="293075"/>
            <a:chExt cx="488500" cy="412775"/>
          </a:xfrm>
        </p:grpSpPr>
        <p:sp>
          <p:nvSpPr>
            <p:cNvPr id="102" name="Google Shape;102;p15"/>
            <p:cNvSpPr/>
            <p:nvPr/>
          </p:nvSpPr>
          <p:spPr>
            <a:xfrm>
              <a:off x="4085350" y="293675"/>
              <a:ext cx="154500" cy="412175"/>
            </a:xfrm>
            <a:custGeom>
              <a:avLst/>
              <a:gdLst/>
              <a:ahLst/>
              <a:cxnLst/>
              <a:rect l="l" t="t" r="r" b="b"/>
              <a:pathLst>
                <a:path w="6180" h="16487" extrusionOk="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5"/>
            <p:cNvSpPr/>
            <p:nvPr/>
          </p:nvSpPr>
          <p:spPr>
            <a:xfrm>
              <a:off x="3918650" y="293075"/>
              <a:ext cx="153900" cy="407275"/>
            </a:xfrm>
            <a:custGeom>
              <a:avLst/>
              <a:gdLst/>
              <a:ahLst/>
              <a:cxnLst/>
              <a:rect l="l" t="t" r="r" b="b"/>
              <a:pathLst>
                <a:path w="6156" h="16291" extrusionOk="0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5"/>
            <p:cNvSpPr/>
            <p:nvPr/>
          </p:nvSpPr>
          <p:spPr>
            <a:xfrm>
              <a:off x="4253250" y="298550"/>
              <a:ext cx="153900" cy="406675"/>
            </a:xfrm>
            <a:custGeom>
              <a:avLst/>
              <a:gdLst/>
              <a:ahLst/>
              <a:cxnLst/>
              <a:rect l="l" t="t" r="r" b="b"/>
              <a:pathLst>
                <a:path w="6156" h="16267" extrusionOk="0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6"/>
          <p:cNvSpPr txBox="1">
            <a:spLocks noGrp="1"/>
          </p:cNvSpPr>
          <p:nvPr>
            <p:ph type="ctrTitle" idx="4294967295"/>
          </p:nvPr>
        </p:nvSpPr>
        <p:spPr>
          <a:xfrm>
            <a:off x="1550946" y="364586"/>
            <a:ext cx="72456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 smtClean="0">
                <a:solidFill>
                  <a:srgbClr val="FFB000"/>
                </a:solidFill>
              </a:rPr>
              <a:t>План</a:t>
            </a:r>
            <a:endParaRPr sz="3200" dirty="0">
              <a:solidFill>
                <a:srgbClr val="FFB000"/>
              </a:solidFill>
            </a:endParaRPr>
          </a:p>
        </p:txBody>
      </p:sp>
      <p:sp>
        <p:nvSpPr>
          <p:cNvPr id="110" name="Google Shape;110;p16"/>
          <p:cNvSpPr txBox="1">
            <a:spLocks noGrp="1"/>
          </p:cNvSpPr>
          <p:nvPr>
            <p:ph type="subTitle" idx="4294967295"/>
          </p:nvPr>
        </p:nvSpPr>
        <p:spPr>
          <a:xfrm>
            <a:off x="1558077" y="1423532"/>
            <a:ext cx="7192200" cy="34898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14350" lvl="0" indent="-514350">
              <a:buClr>
                <a:schemeClr val="accent4">
                  <a:lumMod val="75000"/>
                </a:schemeClr>
              </a:buClr>
              <a:buFont typeface="+mj-lt"/>
              <a:buAutoNum type="arabicPeriod"/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Формы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реальных инвестиций и особенности управления ими.</a:t>
            </a:r>
          </a:p>
          <a:p>
            <a:pPr marL="514350" lvl="0" indent="-514350">
              <a:buClr>
                <a:schemeClr val="accent4">
                  <a:lumMod val="50000"/>
                </a:schemeClr>
              </a:buClr>
              <a:buFont typeface="+mj-lt"/>
              <a:buAutoNum type="arabicPeriod"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Чистый дисконтированный доход.</a:t>
            </a:r>
          </a:p>
          <a:p>
            <a:pPr marL="514350" lvl="0" indent="-514350">
              <a:buClr>
                <a:schemeClr val="accent4">
                  <a:lumMod val="50000"/>
                </a:schemeClr>
              </a:buClr>
              <a:buFont typeface="+mj-lt"/>
              <a:buAutoNum type="arabicPeriod"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Индекс рентабельности инвестиций.</a:t>
            </a:r>
          </a:p>
          <a:p>
            <a:pPr marL="514350" lvl="0" indent="-514350">
              <a:buClr>
                <a:schemeClr val="accent4">
                  <a:lumMod val="50000"/>
                </a:schemeClr>
              </a:buClr>
              <a:buFont typeface="+mj-lt"/>
              <a:buAutoNum type="arabicPeriod"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Внутренняя норма рентабельности.</a:t>
            </a:r>
          </a:p>
          <a:p>
            <a:pPr marL="514350" lvl="0" indent="-514350">
              <a:buClr>
                <a:schemeClr val="accent4">
                  <a:lumMod val="50000"/>
                </a:schemeClr>
              </a:buClr>
              <a:buFont typeface="+mj-lt"/>
              <a:buAutoNum type="arabicPeriod"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Дисконтированный срок окупаемости инвестиций.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b="1" dirty="0"/>
          </a:p>
        </p:txBody>
      </p:sp>
      <p:sp>
        <p:nvSpPr>
          <p:cNvPr id="111" name="Google Shape;111;p16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4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7</a:t>
            </a:fld>
            <a:endParaRPr/>
          </a:p>
        </p:txBody>
      </p:sp>
      <p:sp>
        <p:nvSpPr>
          <p:cNvPr id="196" name="Google Shape;196;p24"/>
          <p:cNvSpPr/>
          <p:nvPr/>
        </p:nvSpPr>
        <p:spPr>
          <a:xfrm>
            <a:off x="0" y="0"/>
            <a:ext cx="2953412" cy="1360668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100"/>
            </a:pPr>
            <a:r>
              <a:rPr lang="ru-RU" sz="2200" dirty="0" smtClean="0">
                <a:latin typeface="Barlow" panose="020B0604020202020204" charset="0"/>
              </a:rPr>
              <a:t>1. ФОРМЫ РЕАЛЬНОГО ИНВЕСТИРОВАНИЯ</a:t>
            </a:r>
            <a:endParaRPr lang="en-US" sz="2200" dirty="0">
              <a:latin typeface="Barlow" panose="020B060402020202020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40" y="3048"/>
            <a:ext cx="2310584" cy="185318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465472" y="115824"/>
            <a:ext cx="2286000" cy="1627632"/>
          </a:xfrm>
          <a:prstGeom prst="rect">
            <a:avLst/>
          </a:prstGeom>
          <a:solidFill>
            <a:srgbClr val="008AE8">
              <a:lumMod val="20000"/>
              <a:lumOff val="80000"/>
            </a:srgbClr>
          </a:solidFill>
          <a:ln w="25400" cap="flat" cmpd="sng" algn="ctr">
            <a:solidFill>
              <a:srgbClr val="009999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8AE">
                    <a:lumMod val="75000"/>
                  </a:srgbClr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2. Инвестирование прироста запасов материальных оборотных активов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616800" y="1946668"/>
            <a:ext cx="2286000" cy="1597152"/>
          </a:xfrm>
          <a:prstGeom prst="rect">
            <a:avLst/>
          </a:prstGeom>
          <a:solidFill>
            <a:srgbClr val="008AE8">
              <a:lumMod val="20000"/>
              <a:lumOff val="80000"/>
            </a:srgbClr>
          </a:solidFill>
          <a:ln w="25400" cap="flat" cmpd="sng" algn="ctr">
            <a:solidFill>
              <a:srgbClr val="009999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8AE">
                    <a:lumMod val="75000"/>
                  </a:srgbClr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3. Инновационное инвестирование в нематериальные активы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803392" y="3747033"/>
            <a:ext cx="2286000" cy="1002792"/>
          </a:xfrm>
          <a:prstGeom prst="rect">
            <a:avLst/>
          </a:prstGeom>
          <a:solidFill>
            <a:srgbClr val="008AE8">
              <a:lumMod val="20000"/>
              <a:lumOff val="80000"/>
            </a:srgbClr>
          </a:solidFill>
          <a:ln w="25400" cap="flat" cmpd="sng" algn="ctr">
            <a:solidFill>
              <a:srgbClr val="009999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8AE">
                    <a:lumMod val="75000"/>
                  </a:srgbClr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4. Новое строительство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96616" y="3747033"/>
            <a:ext cx="2286000" cy="1002792"/>
          </a:xfrm>
          <a:prstGeom prst="rect">
            <a:avLst/>
          </a:prstGeom>
          <a:solidFill>
            <a:srgbClr val="008AE8">
              <a:lumMod val="20000"/>
              <a:lumOff val="80000"/>
            </a:srgbClr>
          </a:solidFill>
          <a:ln w="25400" cap="flat" cmpd="sng" algn="ctr">
            <a:solidFill>
              <a:srgbClr val="009999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8AE">
                    <a:lumMod val="75000"/>
                  </a:srgbClr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5. Реконструкция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89840" y="3763277"/>
            <a:ext cx="2286000" cy="986548"/>
          </a:xfrm>
          <a:prstGeom prst="rect">
            <a:avLst/>
          </a:prstGeom>
          <a:solidFill>
            <a:srgbClr val="008AE8">
              <a:lumMod val="20000"/>
              <a:lumOff val="80000"/>
            </a:srgbClr>
          </a:solidFill>
          <a:ln w="25400" cap="flat" cmpd="sng" algn="ctr">
            <a:solidFill>
              <a:srgbClr val="009999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8AE">
                    <a:lumMod val="75000"/>
                  </a:srgbClr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6. Модернизация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0016" y="1715708"/>
            <a:ext cx="5712031" cy="203132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  <a:t>Что означает данная форма реального инвестирования?</a:t>
            </a:r>
          </a:p>
          <a:p>
            <a:endParaRPr lang="ru-RU" sz="18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  <a:t>В каких случаях компании применяют данную форму реального инвестирования?</a:t>
            </a:r>
          </a:p>
          <a:p>
            <a:endParaRPr lang="ru-RU" sz="18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  <a:t>Приведите примеры.</a:t>
            </a:r>
            <a:endParaRPr lang="ru-RU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906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"/>
          <p:cNvSpPr txBox="1">
            <a:spLocks noGrp="1"/>
          </p:cNvSpPr>
          <p:nvPr>
            <p:ph type="body" idx="1"/>
          </p:nvPr>
        </p:nvSpPr>
        <p:spPr>
          <a:xfrm>
            <a:off x="2771040" y="572429"/>
            <a:ext cx="6372960" cy="10329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2400" dirty="0" smtClean="0"/>
              <a:t>Приобретение целостных имущественных комплексов</a:t>
            </a:r>
            <a:endParaRPr sz="2400" dirty="0"/>
          </a:p>
        </p:txBody>
      </p:sp>
      <p:sp>
        <p:nvSpPr>
          <p:cNvPr id="123" name="Google Shape;123;p18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1036320" y="1600200"/>
            <a:ext cx="7498080" cy="3693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ru-RU" sz="1800" kern="1200" dirty="0" smtClean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  <a:ea typeface="+mn-ea"/>
                <a:cs typeface="+mn-cs"/>
              </a:rPr>
              <a:t>        Это инвестиционные операции крупных предприятий, обеспечивающие отраслевую, товарную или региональную диверсификацию их деятельности. Такая форма реальных инвестиций обеспечивает обычно "эффект синергизма", который заключается в возрастании совокупной стоимости активов обоих предприятий (в сравнении с их балансовой стоимостью) за счет возможностей более эффективного использования их общего финансового потенциала, </a:t>
            </a:r>
            <a:r>
              <a:rPr lang="ru-RU" altLang="ru-RU" sz="1800" kern="1200" dirty="0" err="1" smtClean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  <a:ea typeface="+mn-ea"/>
                <a:cs typeface="+mn-cs"/>
              </a:rPr>
              <a:t>взаимодополнения</a:t>
            </a:r>
            <a:r>
              <a:rPr lang="ru-RU" altLang="ru-RU" sz="1800" kern="1200" dirty="0" smtClean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  <a:ea typeface="+mn-ea"/>
                <a:cs typeface="+mn-cs"/>
              </a:rPr>
              <a:t> технологий и номенклатуры выпускаемой продукции, возможностей снижения уровня операционных затрат, совместного использования сбытовой сети на различных региональных рынках и других аналогич­ных факторов</a:t>
            </a:r>
            <a:r>
              <a:rPr lang="ru-RU" altLang="ru-RU" sz="1800" kern="1200" dirty="0" smtClean="0">
                <a:solidFill>
                  <a:srgbClr val="FFFFFF"/>
                </a:solidFill>
                <a:latin typeface="Georgia" panose="02040502050405020303" pitchFamily="18" charset="0"/>
                <a:ea typeface="+mn-ea"/>
                <a:cs typeface="+mn-cs"/>
              </a:rPr>
              <a:t>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ru-RU" altLang="ru-RU" sz="1800" kern="1200" dirty="0" smtClean="0">
              <a:solidFill>
                <a:srgbClr val="FFFFFF"/>
              </a:solidFill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7"/>
          <p:cNvSpPr txBox="1">
            <a:spLocks noGrp="1"/>
          </p:cNvSpPr>
          <p:nvPr>
            <p:ph type="ctrTitle"/>
          </p:nvPr>
        </p:nvSpPr>
        <p:spPr>
          <a:xfrm>
            <a:off x="2350184" y="2079838"/>
            <a:ext cx="5814900" cy="91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Приведите примеры:</a:t>
            </a:r>
            <a:br>
              <a:rPr lang="ru-RU" dirty="0" smtClean="0"/>
            </a:br>
            <a:endParaRPr dirty="0"/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2438400" y="2413318"/>
            <a:ext cx="5726684" cy="451800"/>
          </a:xfrm>
        </p:spPr>
        <p:txBody>
          <a:bodyPr/>
          <a:lstStyle/>
          <a:p>
            <a:r>
              <a:rPr lang="ru-RU" dirty="0" smtClean="0">
                <a:hlinkClick r:id="rId4"/>
              </a:rPr>
              <a:t>База сделок слияния и поглощения в России. Электронный ресурс. Режим доступа.  </a:t>
            </a:r>
            <a:r>
              <a:rPr lang="en-US" b="1" dirty="0" smtClean="0">
                <a:hlinkClick r:id="rId4"/>
              </a:rPr>
              <a:t>http</a:t>
            </a:r>
            <a:r>
              <a:rPr lang="en-US" b="1" dirty="0">
                <a:hlinkClick r:id="rId4"/>
              </a:rPr>
              <a:t>://mergers.ru</a:t>
            </a:r>
            <a:r>
              <a:rPr lang="en-US" b="1" dirty="0" smtClean="0">
                <a:hlinkClick r:id="rId4"/>
              </a:rPr>
              <a:t>/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63296" y="219456"/>
            <a:ext cx="8412480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fontAlgn="base"/>
            <a:r>
              <a:rPr lang="ru-RU" b="1" dirty="0">
                <a:solidFill>
                  <a:srgbClr val="434343"/>
                </a:solidFill>
                <a:latin typeface="Tahoma" panose="020B0604030504040204" pitchFamily="34" charset="0"/>
              </a:rPr>
              <a:t>Российский рынок слияний и поглощений продемонстрировал в первой половине 2020 года противоречивые показатели. Совокупный объем сделок составил $43,2 млрд, что на 28% превысило аналогичные данные за прошлый период. Однако такой внушительный объем обеспечен всего одной крупной сделкой — в феврале 2020 года правительство РФ потратило $39,6 млрд на выкуп пакета акций Сбербанка у ЦБ.</a:t>
            </a:r>
            <a:endParaRPr lang="ru-RU" b="1" dirty="0" smtClean="0">
              <a:solidFill>
                <a:srgbClr val="434343"/>
              </a:solidFill>
              <a:latin typeface="Tahoma" panose="020B0604030504040204" pitchFamily="34" charset="0"/>
            </a:endParaRPr>
          </a:p>
          <a:p>
            <a:pPr fontAlgn="base"/>
            <a:endParaRPr lang="ru-RU" b="1" dirty="0">
              <a:solidFill>
                <a:srgbClr val="434343"/>
              </a:solidFill>
              <a:latin typeface="Tahoma" panose="020B0604030504040204" pitchFamily="34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1376550"/>
            <a:ext cx="6704076" cy="3621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8960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7"/>
          <p:cNvSpPr txBox="1">
            <a:spLocks noGrp="1"/>
          </p:cNvSpPr>
          <p:nvPr>
            <p:ph type="ctrTitle"/>
          </p:nvPr>
        </p:nvSpPr>
        <p:spPr>
          <a:xfrm>
            <a:off x="2350184" y="2079838"/>
            <a:ext cx="5814900" cy="91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Приведите примеры:</a:t>
            </a:r>
            <a:br>
              <a:rPr lang="ru-RU" dirty="0" smtClean="0"/>
            </a:br>
            <a:endParaRPr dirty="0"/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2438400" y="2413318"/>
            <a:ext cx="5726684" cy="451800"/>
          </a:xfrm>
        </p:spPr>
        <p:txBody>
          <a:bodyPr/>
          <a:lstStyle/>
          <a:p>
            <a:r>
              <a:rPr lang="ru-RU" dirty="0" smtClean="0">
                <a:hlinkClick r:id="rId4"/>
              </a:rPr>
              <a:t>База сделок слияния и поглощения в России. Электронный ресурс. Режим доступа.  </a:t>
            </a:r>
            <a:r>
              <a:rPr lang="en-US" b="1" dirty="0" smtClean="0">
                <a:hlinkClick r:id="rId4"/>
              </a:rPr>
              <a:t>http</a:t>
            </a:r>
            <a:r>
              <a:rPr lang="en-US" b="1" dirty="0">
                <a:hlinkClick r:id="rId4"/>
              </a:rPr>
              <a:t>://mergers.ru</a:t>
            </a:r>
            <a:r>
              <a:rPr lang="en-US" b="1" dirty="0" smtClean="0">
                <a:hlinkClick r:id="rId4"/>
              </a:rPr>
              <a:t>/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51510" y="2960370"/>
            <a:ext cx="7395210" cy="20313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«Квадрат-С» расширяет производство</a:t>
            </a:r>
          </a:p>
          <a:p>
            <a:r>
              <a:rPr lang="ru-RU" dirty="0"/>
              <a:t>На фармацевтическом рынке главной была сделка с участием компании «Квадрат-С», которой достались активы «</a:t>
            </a:r>
            <a:r>
              <a:rPr lang="ru-RU" dirty="0" err="1"/>
              <a:t>Новосибхимфарма</a:t>
            </a:r>
            <a:r>
              <a:rPr lang="ru-RU" dirty="0"/>
              <a:t>» — корпуса площадью 20 тыс. га и более 60 регистрационных удостоверений на выпуск лекарственных средств. Сделку в «Квадрат-С» объяснили острой необходимостью в расширении производства, которое позволит фирме упрочить положение в России и странах СНГ. «</a:t>
            </a:r>
            <a:r>
              <a:rPr lang="ru-RU" dirty="0" err="1"/>
              <a:t>Новосибхимфарм</a:t>
            </a:r>
            <a:r>
              <a:rPr lang="ru-RU" dirty="0"/>
              <a:t>» специализировался на выпуске лейкопластырей и ампул, однако новые владельцы намерены установить линию по производству лекарств в форме таблеток.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1" y="0"/>
            <a:ext cx="2857499" cy="1904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"/>
          <p:cNvSpPr txBox="1">
            <a:spLocks noGrp="1"/>
          </p:cNvSpPr>
          <p:nvPr>
            <p:ph type="body" idx="1"/>
          </p:nvPr>
        </p:nvSpPr>
        <p:spPr>
          <a:xfrm>
            <a:off x="2771040" y="572429"/>
            <a:ext cx="6372960" cy="103293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2400" kern="1200" dirty="0">
                <a:solidFill>
                  <a:srgbClr val="FFFFFF"/>
                </a:solidFill>
                <a:latin typeface="Georgia" panose="02040502050405020303" pitchFamily="18" charset="0"/>
                <a:ea typeface="+mn-ea"/>
                <a:cs typeface="+mn-cs"/>
              </a:rPr>
              <a:t>2. Инвестирование прироста запасов материальных оборотных активов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123" name="Google Shape;123;p18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55800" cy="2517866"/>
          </a:xfrm>
          <a:prstGeom prst="rect">
            <a:avLst/>
          </a:prstGeom>
        </p:spPr>
      </p:pic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1645920" y="1688135"/>
            <a:ext cx="7498080" cy="2585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 eaLnBrk="1" fontAlgn="base" hangingPunct="1">
              <a:spcBef>
                <a:spcPct val="0"/>
              </a:spcBef>
              <a:spcAft>
                <a:spcPct val="0"/>
              </a:spcAft>
              <a:buClrTx/>
            </a:pPr>
            <a:r>
              <a:rPr lang="ru-RU" altLang="ru-RU" sz="1800" kern="1200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  <a:ea typeface="+mn-ea"/>
                <a:cs typeface="+mn-cs"/>
              </a:rPr>
              <a:t>Необходимость этой формы инвестирования связана с тем, что расширение производственного потенциала, обеспечиваемое ранее рассмотренными формами реального инвестирования, определяет возможность выпуска дополнительного объема продукции. Однако эта возможность </a:t>
            </a:r>
            <a:r>
              <a:rPr lang="ru-RU" altLang="ru-RU" sz="1800" b="1" kern="1200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  <a:ea typeface="+mn-ea"/>
                <a:cs typeface="+mn-cs"/>
              </a:rPr>
              <a:t>может </a:t>
            </a:r>
            <a:r>
              <a:rPr lang="ru-RU" altLang="ru-RU" sz="1800" kern="1200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  <a:ea typeface="+mn-ea"/>
                <a:cs typeface="+mn-cs"/>
              </a:rPr>
              <a:t>быть реализована только при соответствующем  расширении объема использования материальных оборотных активов отдельных видов (запасов сырья, материалов, полуфабрикатов, товарно-материальных ценностей и т.п.).</a:t>
            </a:r>
          </a:p>
        </p:txBody>
      </p:sp>
    </p:spTree>
    <p:extLst>
      <p:ext uri="{BB962C8B-B14F-4D97-AF65-F5344CB8AC3E}">
        <p14:creationId xmlns:p14="http://schemas.microsoft.com/office/powerpoint/2010/main" val="107073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"/>
          <p:cNvSpPr txBox="1">
            <a:spLocks noGrp="1"/>
          </p:cNvSpPr>
          <p:nvPr>
            <p:ph type="body" idx="1"/>
          </p:nvPr>
        </p:nvSpPr>
        <p:spPr>
          <a:xfrm>
            <a:off x="2771040" y="572429"/>
            <a:ext cx="6372960" cy="103293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ru-RU" sz="2400" kern="1200" dirty="0" smtClean="0">
                <a:solidFill>
                  <a:srgbClr val="FFFFFF"/>
                </a:solidFill>
                <a:latin typeface="Georgia" panose="02040502050405020303" pitchFamily="18" charset="0"/>
                <a:ea typeface="+mn-ea"/>
                <a:cs typeface="+mn-cs"/>
              </a:rPr>
              <a:t>3. </a:t>
            </a:r>
            <a:r>
              <a:rPr lang="ru-RU" altLang="ru-RU" sz="2400" dirty="0" smtClean="0">
                <a:latin typeface="Georgia" panose="02040502050405020303" pitchFamily="18" charset="0"/>
              </a:rPr>
              <a:t>Инновационное </a:t>
            </a:r>
            <a:r>
              <a:rPr lang="ru-RU" altLang="ru-RU" sz="2400" dirty="0">
                <a:latin typeface="Georgia" panose="02040502050405020303" pitchFamily="18" charset="0"/>
              </a:rPr>
              <a:t>инвестирование в нематериальные активы</a:t>
            </a: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altLang="ru-RU" sz="2400" kern="1200" dirty="0">
              <a:solidFill>
                <a:srgbClr val="FFFFFF"/>
              </a:solidFill>
              <a:latin typeface="Georgia" panose="02040502050405020303" pitchFamily="18" charset="0"/>
              <a:ea typeface="+mn-ea"/>
              <a:cs typeface="+mn-c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123" name="Google Shape;123;p18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959" cy="2365453"/>
          </a:xfrm>
          <a:prstGeom prst="rect">
            <a:avLst/>
          </a:prstGeom>
        </p:spPr>
      </p:pic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1645920" y="1688135"/>
            <a:ext cx="7498080" cy="3416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lvl="0" indent="-342900" algn="just" eaLnBrk="1" fontAlgn="base" hangingPunct="1">
              <a:spcBef>
                <a:spcPct val="0"/>
              </a:spcBef>
              <a:spcAft>
                <a:spcPct val="0"/>
              </a:spcAft>
              <a:buClrTx/>
              <a:buAutoNum type="arabicParenR"/>
            </a:pPr>
            <a:r>
              <a:rPr lang="ru-RU" altLang="ru-RU" sz="1800" kern="1200" dirty="0" smtClean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  <a:ea typeface="+mn-ea"/>
                <a:cs typeface="+mn-cs"/>
              </a:rPr>
              <a:t>путем </a:t>
            </a:r>
            <a:r>
              <a:rPr lang="ru-RU" altLang="ru-RU" sz="1800" kern="1200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  <a:ea typeface="+mn-ea"/>
                <a:cs typeface="+mn-cs"/>
              </a:rPr>
              <a:t>приобретения готовой научно-технических проектов и других прав (приобретение патентов на науч­ные открытия, изобретения, промышленные образцы и товарные знаки; приобретение ноу-хау; приобретение лицензий на франчайзинг и т.п.); </a:t>
            </a:r>
            <a:endParaRPr lang="en-US" altLang="ru-RU" sz="1800" kern="1200" dirty="0" smtClean="0">
              <a:solidFill>
                <a:schemeClr val="accent4">
                  <a:lumMod val="50000"/>
                </a:schemeClr>
              </a:solidFill>
              <a:latin typeface="Georgia" panose="02040502050405020303" pitchFamily="18" charset="0"/>
              <a:ea typeface="+mn-ea"/>
              <a:cs typeface="+mn-cs"/>
            </a:endParaRPr>
          </a:p>
          <a:p>
            <a:pPr marL="342900" lvl="0" indent="-342900" algn="just" eaLnBrk="1" fontAlgn="base" hangingPunct="1">
              <a:spcBef>
                <a:spcPct val="0"/>
              </a:spcBef>
              <a:spcAft>
                <a:spcPct val="0"/>
              </a:spcAft>
              <a:buClrTx/>
              <a:buAutoNum type="arabicParenR"/>
            </a:pPr>
            <a:r>
              <a:rPr lang="ru-RU" altLang="ru-RU" sz="1800" kern="1200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  <a:ea typeface="+mn-ea"/>
                <a:cs typeface="+mn-cs"/>
              </a:rPr>
              <a:t>путем разработки новой научно-технической продукции (в инновационных компаниях). </a:t>
            </a:r>
          </a:p>
          <a:p>
            <a:pPr lvl="0" algn="just" eaLnBrk="1" fontAlgn="base" hangingPunct="1">
              <a:spcBef>
                <a:spcPct val="0"/>
              </a:spcBef>
              <a:spcAft>
                <a:spcPct val="0"/>
              </a:spcAft>
              <a:buClrTx/>
            </a:pPr>
            <a:r>
              <a:rPr lang="ru-RU" altLang="ru-RU" sz="1800" kern="1200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  <a:ea typeface="+mn-ea"/>
                <a:cs typeface="+mn-cs"/>
              </a:rPr>
              <a:t>Осуществление ин­новационного инвестирования в нематериальные активы позволяет существенно повысить технологический потенциал предприятия во всех сферах его хозяйственной деятельности.</a:t>
            </a:r>
          </a:p>
          <a:p>
            <a:pPr marL="342900" lvl="0" indent="-342900" algn="just" eaLnBrk="1" fontAlgn="base" hangingPunct="1">
              <a:spcBef>
                <a:spcPct val="0"/>
              </a:spcBef>
              <a:spcAft>
                <a:spcPct val="0"/>
              </a:spcAft>
              <a:buClrTx/>
              <a:buAutoNum type="arabicParenR"/>
            </a:pPr>
            <a:endParaRPr lang="ru-RU" altLang="ru-RU" sz="1800" kern="1200" dirty="0">
              <a:solidFill>
                <a:schemeClr val="accent4">
                  <a:lumMod val="50000"/>
                </a:schemeClr>
              </a:solidFill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033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8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1645920" y="1688135"/>
            <a:ext cx="7498080" cy="23083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 eaLnBrk="1" fontAlgn="base" hangingPunct="1">
              <a:spcBef>
                <a:spcPct val="0"/>
              </a:spcBef>
              <a:spcAft>
                <a:spcPct val="0"/>
              </a:spcAft>
              <a:buClrTx/>
            </a:pPr>
            <a:r>
              <a:rPr lang="ru-RU" altLang="ru-RU" sz="1800" kern="1200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  <a:ea typeface="+mn-ea"/>
                <a:cs typeface="+mn-cs"/>
              </a:rPr>
              <a:t>Представляет собой инвестиционную операцию, связанную со строительством нового объекта с законченным технологическим циклом по индивидуально разработанному или типовому проекту на специально отводимых территориях. К новому строительству предприятие прибегает при кардинальном увеличении объемов своей операционной деятельности в предстоящем периоде, ее отраслевой, товарной или региональной диверсификации (создании филиалов, до­черних предприятий и т.п.).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200677" cy="1371719"/>
          </a:xfrm>
          <a:prstGeom prst="rect">
            <a:avLst/>
          </a:prstGeom>
        </p:spPr>
      </p:pic>
      <p:sp>
        <p:nvSpPr>
          <p:cNvPr id="122" name="Google Shape;122;p18"/>
          <p:cNvSpPr txBox="1">
            <a:spLocks noGrp="1"/>
          </p:cNvSpPr>
          <p:nvPr>
            <p:ph type="body" idx="1"/>
          </p:nvPr>
        </p:nvSpPr>
        <p:spPr>
          <a:xfrm>
            <a:off x="2771040" y="572429"/>
            <a:ext cx="6372960" cy="103293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ru-RU" sz="2400" kern="1200" dirty="0">
                <a:solidFill>
                  <a:srgbClr val="FFFFFF"/>
                </a:solidFill>
                <a:latin typeface="Georgia" panose="02040502050405020303" pitchFamily="18" charset="0"/>
                <a:ea typeface="+mn-ea"/>
                <a:cs typeface="+mn-cs"/>
              </a:rPr>
              <a:t>4</a:t>
            </a:r>
            <a:r>
              <a:rPr lang="en-US" altLang="ru-RU" sz="2400" kern="1200" dirty="0" smtClean="0">
                <a:solidFill>
                  <a:srgbClr val="FFFFFF"/>
                </a:solidFill>
                <a:latin typeface="Georgia" panose="02040502050405020303" pitchFamily="18" charset="0"/>
                <a:ea typeface="+mn-ea"/>
                <a:cs typeface="+mn-cs"/>
              </a:rPr>
              <a:t>. </a:t>
            </a:r>
            <a:r>
              <a:rPr lang="ru-RU" altLang="ru-RU" sz="2400" kern="1200" dirty="0">
                <a:solidFill>
                  <a:srgbClr val="FFFFFF"/>
                </a:solidFill>
                <a:latin typeface="Georgia" panose="02040502050405020303" pitchFamily="18" charset="0"/>
                <a:ea typeface="+mn-ea"/>
                <a:cs typeface="+mn-cs"/>
              </a:rPr>
              <a:t>Новое </a:t>
            </a:r>
            <a:r>
              <a:rPr lang="ru-RU" altLang="ru-RU" sz="2400" kern="1200" dirty="0" smtClean="0">
                <a:solidFill>
                  <a:srgbClr val="FFFFFF"/>
                </a:solidFill>
                <a:latin typeface="Georgia" panose="02040502050405020303" pitchFamily="18" charset="0"/>
                <a:ea typeface="+mn-ea"/>
                <a:cs typeface="+mn-cs"/>
              </a:rPr>
              <a:t>строительство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377897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8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122" name="Google Shape;122;p18"/>
          <p:cNvSpPr txBox="1">
            <a:spLocks noGrp="1"/>
          </p:cNvSpPr>
          <p:nvPr>
            <p:ph type="body" idx="1"/>
          </p:nvPr>
        </p:nvSpPr>
        <p:spPr>
          <a:xfrm>
            <a:off x="2771040" y="572429"/>
            <a:ext cx="6372960" cy="103293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ru-RU" sz="2400" kern="1200" dirty="0" smtClean="0">
                <a:solidFill>
                  <a:srgbClr val="FFFFFF"/>
                </a:solidFill>
                <a:latin typeface="Georgia" panose="02040502050405020303" pitchFamily="18" charset="0"/>
                <a:ea typeface="+mn-ea"/>
                <a:cs typeface="+mn-cs"/>
              </a:rPr>
              <a:t>5. </a:t>
            </a:r>
            <a:r>
              <a:rPr lang="ru-RU" altLang="ru-RU" sz="2400" kern="1200" dirty="0" smtClean="0">
                <a:solidFill>
                  <a:srgbClr val="FFFFFF"/>
                </a:solidFill>
                <a:latin typeface="Georgia" panose="02040502050405020303" pitchFamily="18" charset="0"/>
                <a:ea typeface="+mn-ea"/>
                <a:cs typeface="+mn-cs"/>
              </a:rPr>
              <a:t>Реконструкция</a:t>
            </a:r>
            <a:endParaRPr lang="ru-RU" altLang="ru-RU" sz="2400" kern="1200" dirty="0">
              <a:solidFill>
                <a:srgbClr val="FFFFFF"/>
              </a:solidFill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286198" cy="2578832"/>
          </a:xfrm>
          <a:prstGeom prst="rect">
            <a:avLst/>
          </a:prstGeom>
        </p:spPr>
      </p:pic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1645920" y="1688135"/>
            <a:ext cx="7498080" cy="2031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 eaLnBrk="1" fontAlgn="base" hangingPunct="1">
              <a:spcBef>
                <a:spcPct val="0"/>
              </a:spcBef>
              <a:spcAft>
                <a:spcPct val="0"/>
              </a:spcAft>
              <a:buClrTx/>
            </a:pPr>
            <a:r>
              <a:rPr lang="ru-RU" altLang="ru-RU" sz="1800" kern="1200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  <a:ea typeface="+mn-ea"/>
                <a:cs typeface="+mn-cs"/>
              </a:rPr>
              <a:t>Инвестиционная операция, связанная с существенным преобразованием всего производственного процесса на основе современных научно-технических достижений. Ее осуществляют в соответствии с комплексным планом реконструкции предприятия в целях радикального увеличения его производственного потенциала, существенного повышения качества выпускаемой продукции, внедрения ресурсосберегающих технологий и т.п. </a:t>
            </a:r>
          </a:p>
        </p:txBody>
      </p:sp>
    </p:spTree>
    <p:extLst>
      <p:ext uri="{BB962C8B-B14F-4D97-AF65-F5344CB8AC3E}">
        <p14:creationId xmlns:p14="http://schemas.microsoft.com/office/powerpoint/2010/main" val="194535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8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122" name="Google Shape;122;p18"/>
          <p:cNvSpPr txBox="1">
            <a:spLocks noGrp="1"/>
          </p:cNvSpPr>
          <p:nvPr>
            <p:ph type="body" idx="1"/>
          </p:nvPr>
        </p:nvSpPr>
        <p:spPr>
          <a:xfrm>
            <a:off x="2771040" y="572429"/>
            <a:ext cx="6372960" cy="103293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ru-RU" sz="2400" kern="1200" dirty="0" smtClean="0">
                <a:solidFill>
                  <a:srgbClr val="FFFFFF"/>
                </a:solidFill>
                <a:latin typeface="Georgia" panose="02040502050405020303" pitchFamily="18" charset="0"/>
                <a:ea typeface="+mn-ea"/>
                <a:cs typeface="+mn-cs"/>
              </a:rPr>
              <a:t>5. </a:t>
            </a:r>
            <a:r>
              <a:rPr lang="ru-RU" altLang="ru-RU" sz="2400" kern="1200" dirty="0">
                <a:solidFill>
                  <a:srgbClr val="FFFFFF"/>
                </a:solidFill>
                <a:latin typeface="Georgia" panose="02040502050405020303" pitchFamily="18" charset="0"/>
                <a:ea typeface="+mn-ea"/>
                <a:cs typeface="+mn-cs"/>
              </a:rPr>
              <a:t>Модернизация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altLang="ru-RU" sz="2400" kern="1200" dirty="0">
              <a:solidFill>
                <a:srgbClr val="FFFFFF"/>
              </a:solidFill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959" cy="2213040"/>
          </a:xfrm>
          <a:prstGeom prst="rect">
            <a:avLst/>
          </a:prstGeom>
        </p:spPr>
      </p:pic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1645920" y="1688135"/>
            <a:ext cx="7498080" cy="2031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 eaLnBrk="1" fontAlgn="base" hangingPunct="1">
              <a:spcBef>
                <a:spcPct val="0"/>
              </a:spcBef>
              <a:spcAft>
                <a:spcPct val="0"/>
              </a:spcAft>
              <a:buClrTx/>
            </a:pPr>
            <a:r>
              <a:rPr lang="ru-RU" altLang="ru-RU" sz="1800" kern="1200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  <a:ea typeface="+mn-ea"/>
                <a:cs typeface="+mn-cs"/>
              </a:rPr>
              <a:t>Инвестиционная операция, связанная с совершенствованием и приведением активной части производственных основных средств в состояние, соответствующее современному уровню осуществления технологических процессов, путем конструктивных изменений основного парка машин, механизмов и оборудования, используемых предприятием в процессе операционной деятельности.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8245" y="3443410"/>
            <a:ext cx="1542422" cy="157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71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"/>
          <p:cNvSpPr txBox="1">
            <a:spLocks noGrp="1"/>
          </p:cNvSpPr>
          <p:nvPr>
            <p:ph type="body" idx="1"/>
          </p:nvPr>
        </p:nvSpPr>
        <p:spPr>
          <a:xfrm>
            <a:off x="1371600" y="1200176"/>
            <a:ext cx="3687075" cy="3689876"/>
          </a:xfrm>
          <a:prstGeom prst="rect">
            <a:avLst/>
          </a:prstGeom>
          <a:solidFill>
            <a:srgbClr val="FF0000">
              <a:alpha val="13000"/>
            </a:srgb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sz="1800" b="1" kern="1200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  <a:ea typeface="+mn-ea"/>
                <a:cs typeface="+mn-cs"/>
              </a:rPr>
              <a:t>1. Реальное </a:t>
            </a:r>
            <a:r>
              <a:rPr lang="ru-RU" sz="1800" b="1" kern="1200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  <a:ea typeface="+mn-ea"/>
                <a:cs typeface="+mn-cs"/>
              </a:rPr>
              <a:t>инвестирование  является главной формой реализации стратегии экономического </a:t>
            </a:r>
            <a:r>
              <a:rPr lang="ru-RU" sz="1800" b="1" kern="1200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  <a:ea typeface="+mn-ea"/>
                <a:cs typeface="+mn-cs"/>
              </a:rPr>
              <a:t>раз</a:t>
            </a:r>
          </a:p>
          <a:p>
            <a:pPr marL="0" lvl="0" indent="0">
              <a:buNone/>
            </a:pPr>
            <a:r>
              <a:rPr lang="ru-RU" sz="1800" b="1" kern="1200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  <a:ea typeface="+mn-ea"/>
                <a:cs typeface="+mn-cs"/>
              </a:rPr>
              <a:t>в</a:t>
            </a:r>
            <a:r>
              <a:rPr lang="ru-RU" sz="1800" b="1" kern="1200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  <a:ea typeface="+mn-ea"/>
                <a:cs typeface="+mn-cs"/>
              </a:rPr>
              <a:t>ития</a:t>
            </a:r>
          </a:p>
          <a:p>
            <a:pPr marL="0" lvl="0" indent="0">
              <a:buNone/>
            </a:pP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Процесс инвестирования это реализуемые инвестиционные проекты (с разной периодичностью, по масштабам). Это позволяет предприятиям достигать целей (каких?), увеличивать капитализацию.</a:t>
            </a:r>
          </a:p>
        </p:txBody>
      </p:sp>
      <p:sp>
        <p:nvSpPr>
          <p:cNvPr id="162" name="Google Shape;162;p21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Особенности реального инвестирования</a:t>
            </a:r>
            <a:endParaRPr dirty="0"/>
          </a:p>
        </p:txBody>
      </p:sp>
      <p:sp>
        <p:nvSpPr>
          <p:cNvPr id="163" name="Google Shape;163;p21"/>
          <p:cNvSpPr txBox="1">
            <a:spLocks noGrp="1"/>
          </p:cNvSpPr>
          <p:nvPr>
            <p:ph type="body" idx="2"/>
          </p:nvPr>
        </p:nvSpPr>
        <p:spPr>
          <a:xfrm>
            <a:off x="5198037" y="1200175"/>
            <a:ext cx="3926299" cy="3689878"/>
          </a:xfrm>
          <a:prstGeom prst="rect">
            <a:avLst/>
          </a:prstGeom>
          <a:solidFill>
            <a:srgbClr val="FFFF00">
              <a:alpha val="13000"/>
            </a:srgb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sz="1800" b="1" kern="1200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  <a:ea typeface="+mn-ea"/>
                <a:cs typeface="+mn-cs"/>
              </a:rPr>
              <a:t>2. Реальное </a:t>
            </a:r>
            <a:r>
              <a:rPr lang="ru-RU" sz="1800" b="1" kern="1200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  <a:ea typeface="+mn-ea"/>
                <a:cs typeface="+mn-cs"/>
              </a:rPr>
              <a:t>инвестирование находится в тесной взаимосвязи с операционной </a:t>
            </a:r>
            <a:r>
              <a:rPr lang="ru-RU" sz="1800" b="1" kern="1200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  <a:ea typeface="+mn-ea"/>
                <a:cs typeface="+mn-cs"/>
              </a:rPr>
              <a:t>деятельностью.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/>
            <a:r>
              <a:rPr lang="ru-RU" sz="1800" dirty="0" smtClean="0"/>
              <a:t>увеличивают объемы производства;</a:t>
            </a:r>
          </a:p>
          <a:p>
            <a:pPr marL="342900" indent="-342900"/>
            <a:r>
              <a:rPr lang="ru-RU" sz="1800" dirty="0" smtClean="0"/>
              <a:t>расширяют ассортимент;</a:t>
            </a:r>
          </a:p>
          <a:p>
            <a:pPr marL="342900" indent="-342900"/>
            <a:r>
              <a:rPr lang="ru-RU" sz="1800" dirty="0" smtClean="0"/>
              <a:t>повышают качество</a:t>
            </a:r>
            <a:endParaRPr lang="ru-RU" sz="1800" dirty="0"/>
          </a:p>
          <a:p>
            <a:pPr marL="342900" indent="-342900"/>
            <a:r>
              <a:rPr lang="en" sz="1800" dirty="0" smtClean="0"/>
              <a:t>=&gt;</a:t>
            </a:r>
            <a:r>
              <a:rPr lang="ru-RU" sz="1800" dirty="0" smtClean="0"/>
              <a:t> улучают бизнес-процессы, повышают потенциал компании</a:t>
            </a:r>
            <a:endParaRPr sz="1800" dirty="0"/>
          </a:p>
        </p:txBody>
      </p:sp>
      <p:sp>
        <p:nvSpPr>
          <p:cNvPr id="164" name="Google Shape;164;p21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grpSp>
        <p:nvGrpSpPr>
          <p:cNvPr id="165" name="Google Shape;165;p21"/>
          <p:cNvGrpSpPr/>
          <p:nvPr/>
        </p:nvGrpSpPr>
        <p:grpSpPr>
          <a:xfrm>
            <a:off x="8247163" y="629034"/>
            <a:ext cx="205851" cy="335576"/>
            <a:chOff x="6730350" y="2315900"/>
            <a:chExt cx="257700" cy="420100"/>
          </a:xfrm>
        </p:grpSpPr>
        <p:sp>
          <p:nvSpPr>
            <p:cNvPr id="166" name="Google Shape;166;p21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1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1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l" t="t" r="r" b="b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1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l" t="t" r="r" b="b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1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l" t="t" r="r" b="b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"/>
          <p:cNvSpPr txBox="1">
            <a:spLocks noGrp="1"/>
          </p:cNvSpPr>
          <p:nvPr>
            <p:ph type="body" idx="1"/>
          </p:nvPr>
        </p:nvSpPr>
        <p:spPr>
          <a:xfrm>
            <a:off x="1371600" y="1200176"/>
            <a:ext cx="3687075" cy="3549649"/>
          </a:xfrm>
          <a:prstGeom prst="rect">
            <a:avLst/>
          </a:prstGeom>
          <a:solidFill>
            <a:srgbClr val="FF0000">
              <a:alpha val="13000"/>
            </a:srgb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sz="1800" b="1" kern="1200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  <a:ea typeface="+mn-ea"/>
                <a:cs typeface="+mn-cs"/>
              </a:rPr>
              <a:t>3. Реализованные  </a:t>
            </a:r>
            <a:r>
              <a:rPr lang="ru-RU" sz="1800" b="1" kern="1200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  <a:ea typeface="+mn-ea"/>
                <a:cs typeface="+mn-cs"/>
              </a:rPr>
              <a:t>реальные  инвестиции обеспечивают  предприятию  устойчивый  чистый денежный  поток</a:t>
            </a:r>
            <a:r>
              <a:rPr lang="ru-RU" sz="1800" b="1" kern="1200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  <a:ea typeface="+mn-ea"/>
                <a:cs typeface="+mn-cs"/>
              </a:rPr>
              <a:t>.</a:t>
            </a:r>
          </a:p>
          <a:p>
            <a:pPr marL="0" lvl="0" indent="0">
              <a:buNone/>
            </a:pPr>
            <a:endParaRPr lang="ru-RU" sz="1800" b="1" kern="1200" dirty="0">
              <a:solidFill>
                <a:schemeClr val="accent1">
                  <a:lumMod val="75000"/>
                </a:schemeClr>
              </a:solidFill>
              <a:latin typeface="Georgia" pitchFamily="18" charset="0"/>
              <a:ea typeface="+mn-ea"/>
              <a:cs typeface="+mn-cs"/>
            </a:endParaRPr>
          </a:p>
          <a:p>
            <a:pPr marL="0" lvl="0" indent="0">
              <a:buNone/>
            </a:pPr>
            <a:r>
              <a:rPr lang="ru-RU" sz="1800" kern="1200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  <a:ea typeface="+mn-ea"/>
                <a:cs typeface="+mn-cs"/>
              </a:rPr>
              <a:t>За счет чего?</a:t>
            </a:r>
          </a:p>
          <a:p>
            <a:pPr marL="0" lvl="0" indent="0">
              <a:buNone/>
            </a:pPr>
            <a:r>
              <a:rPr lang="ru-RU" sz="800" b="1" kern="1200" dirty="0" err="1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  <a:ea typeface="+mn-ea"/>
                <a:cs typeface="+mn-cs"/>
              </a:rPr>
              <a:t>Ам</a:t>
            </a:r>
            <a:r>
              <a:rPr lang="ru-RU" sz="800" b="1" kern="1200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  <a:ea typeface="+mn-ea"/>
                <a:cs typeface="+mn-cs"/>
              </a:rPr>
              <a:t> </a:t>
            </a:r>
            <a:r>
              <a:rPr lang="ru-RU" sz="800" b="1" kern="1200" dirty="0" err="1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  <a:ea typeface="+mn-ea"/>
                <a:cs typeface="+mn-cs"/>
              </a:rPr>
              <a:t>отчисл</a:t>
            </a:r>
            <a:endParaRPr lang="ru-RU" sz="800" b="1" kern="1200" dirty="0" smtClean="0">
              <a:solidFill>
                <a:schemeClr val="accent1">
                  <a:lumMod val="75000"/>
                </a:schemeClr>
              </a:solidFill>
              <a:latin typeface="Georgia" pitchFamily="18" charset="0"/>
              <a:ea typeface="+mn-ea"/>
              <a:cs typeface="+mn-cs"/>
            </a:endParaRPr>
          </a:p>
        </p:txBody>
      </p:sp>
      <p:sp>
        <p:nvSpPr>
          <p:cNvPr id="162" name="Google Shape;162;p21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Особенности реального инвестирования</a:t>
            </a:r>
            <a:endParaRPr dirty="0"/>
          </a:p>
        </p:txBody>
      </p:sp>
      <p:sp>
        <p:nvSpPr>
          <p:cNvPr id="163" name="Google Shape;163;p21"/>
          <p:cNvSpPr txBox="1">
            <a:spLocks noGrp="1"/>
          </p:cNvSpPr>
          <p:nvPr>
            <p:ph type="body" idx="2"/>
          </p:nvPr>
        </p:nvSpPr>
        <p:spPr>
          <a:xfrm>
            <a:off x="5248075" y="1200174"/>
            <a:ext cx="3736898" cy="3549651"/>
          </a:xfrm>
          <a:prstGeom prst="rect">
            <a:avLst/>
          </a:prstGeom>
          <a:solidFill>
            <a:srgbClr val="FFFF00">
              <a:alpha val="13000"/>
            </a:srgb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sz="1800" b="1" kern="1200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  <a:ea typeface="+mn-ea"/>
                <a:cs typeface="+mn-cs"/>
              </a:rPr>
              <a:t>4. Реальные  </a:t>
            </a:r>
            <a:r>
              <a:rPr lang="ru-RU" sz="1800" b="1" kern="1200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  <a:ea typeface="+mn-ea"/>
                <a:cs typeface="+mn-cs"/>
              </a:rPr>
              <a:t>инвестиции  подвержены  высокому уровню риска  морального  старения. </a:t>
            </a:r>
          </a:p>
          <a:p>
            <a:pPr marL="342900" indent="-342900"/>
            <a:r>
              <a:rPr lang="ru-RU" sz="1600" dirty="0" smtClean="0"/>
              <a:t>На стадии реализации и эксплуатации</a:t>
            </a:r>
          </a:p>
          <a:p>
            <a:pPr marL="342900" indent="-342900"/>
            <a:r>
              <a:rPr lang="ru-RU" sz="1600" dirty="0"/>
              <a:t>Стремительный технологический прогресс сформировал тенденцию к увеличению уровня этого риска в процессе реального инвестирования.</a:t>
            </a:r>
          </a:p>
          <a:p>
            <a:pPr marL="342900" indent="-342900"/>
            <a:endParaRPr lang="ru-RU" dirty="0" smtClean="0"/>
          </a:p>
        </p:txBody>
      </p:sp>
      <p:sp>
        <p:nvSpPr>
          <p:cNvPr id="164" name="Google Shape;164;p21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grpSp>
        <p:nvGrpSpPr>
          <p:cNvPr id="165" name="Google Shape;165;p21"/>
          <p:cNvGrpSpPr/>
          <p:nvPr/>
        </p:nvGrpSpPr>
        <p:grpSpPr>
          <a:xfrm>
            <a:off x="8247163" y="629034"/>
            <a:ext cx="205851" cy="335576"/>
            <a:chOff x="6730350" y="2315900"/>
            <a:chExt cx="257700" cy="420100"/>
          </a:xfrm>
        </p:grpSpPr>
        <p:sp>
          <p:nvSpPr>
            <p:cNvPr id="166" name="Google Shape;166;p21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1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1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l" t="t" r="r" b="b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1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l" t="t" r="r" b="b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1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l" t="t" r="r" b="b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2546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"/>
          <p:cNvSpPr txBox="1">
            <a:spLocks noGrp="1"/>
          </p:cNvSpPr>
          <p:nvPr>
            <p:ph type="body" idx="1"/>
          </p:nvPr>
        </p:nvSpPr>
        <p:spPr>
          <a:xfrm>
            <a:off x="1371600" y="1200176"/>
            <a:ext cx="3687075" cy="3549649"/>
          </a:xfrm>
          <a:prstGeom prst="rect">
            <a:avLst/>
          </a:prstGeom>
          <a:solidFill>
            <a:srgbClr val="FF0000">
              <a:alpha val="13000"/>
            </a:srgb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sz="1800" b="1" kern="1200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  <a:ea typeface="+mn-ea"/>
                <a:cs typeface="+mn-cs"/>
              </a:rPr>
              <a:t>5</a:t>
            </a:r>
            <a:r>
              <a:rPr lang="ru-RU" sz="1800" b="1" kern="1200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  <a:ea typeface="+mn-ea"/>
                <a:cs typeface="+mn-cs"/>
              </a:rPr>
              <a:t>. </a:t>
            </a:r>
            <a:r>
              <a:rPr lang="ru-RU" sz="1800" b="1" kern="1200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  <a:ea typeface="+mn-ea"/>
                <a:cs typeface="+mn-cs"/>
              </a:rPr>
              <a:t>Реальные  инвестиции  имеют  высокую степень  </a:t>
            </a:r>
            <a:r>
              <a:rPr lang="ru-RU" sz="1800" b="1" kern="1200" dirty="0" err="1">
                <a:solidFill>
                  <a:schemeClr val="accent1">
                    <a:lumMod val="75000"/>
                  </a:schemeClr>
                </a:solidFill>
                <a:latin typeface="Georgia" pitchFamily="18" charset="0"/>
                <a:ea typeface="+mn-ea"/>
                <a:cs typeface="+mn-cs"/>
              </a:rPr>
              <a:t>противоинфляционной</a:t>
            </a:r>
            <a:r>
              <a:rPr lang="ru-RU" sz="1800" b="1" kern="1200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  <a:ea typeface="+mn-ea"/>
                <a:cs typeface="+mn-cs"/>
              </a:rPr>
              <a:t>  защиты. </a:t>
            </a:r>
            <a:endParaRPr lang="ru-RU" sz="1800" b="1" kern="1200" dirty="0" smtClean="0">
              <a:solidFill>
                <a:schemeClr val="accent1">
                  <a:lumMod val="75000"/>
                </a:schemeClr>
              </a:solidFill>
              <a:latin typeface="Georgia" pitchFamily="18" charset="0"/>
              <a:ea typeface="+mn-ea"/>
              <a:cs typeface="+mn-cs"/>
            </a:endParaRPr>
          </a:p>
          <a:p>
            <a:pPr marL="0" lvl="0" indent="0">
              <a:buNone/>
            </a:pPr>
            <a:endParaRPr lang="ru-RU" sz="1600" kern="1200" dirty="0" smtClean="0">
              <a:solidFill>
                <a:schemeClr val="accent1">
                  <a:lumMod val="75000"/>
                </a:schemeClr>
              </a:solidFill>
              <a:latin typeface="Georgia" pitchFamily="18" charset="0"/>
              <a:ea typeface="+mn-ea"/>
              <a:cs typeface="+mn-cs"/>
            </a:endParaRPr>
          </a:p>
          <a:p>
            <a:pPr marL="0" lvl="0" indent="0">
              <a:buNone/>
            </a:pPr>
            <a:r>
              <a:rPr lang="ru-RU" sz="1600" kern="1200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  <a:ea typeface="+mn-ea"/>
                <a:cs typeface="+mn-cs"/>
              </a:rPr>
              <a:t>Темпы </a:t>
            </a:r>
            <a:r>
              <a:rPr lang="ru-RU" sz="1600" kern="1200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  <a:ea typeface="+mn-ea"/>
                <a:cs typeface="+mn-cs"/>
              </a:rPr>
              <a:t>роста цен на многие объекты реального инвестирования не только соответствуют, но во многих случаях даже обгоняют темпы роста </a:t>
            </a:r>
            <a:r>
              <a:rPr lang="ru-RU" sz="1600" kern="1200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  <a:ea typeface="+mn-ea"/>
                <a:cs typeface="+mn-cs"/>
              </a:rPr>
              <a:t>инфляции.</a:t>
            </a:r>
            <a:endParaRPr lang="ru-RU" sz="1600" kern="1200" dirty="0">
              <a:solidFill>
                <a:schemeClr val="accent1">
                  <a:lumMod val="75000"/>
                </a:schemeClr>
              </a:solidFill>
              <a:latin typeface="Georgia" pitchFamily="18" charset="0"/>
              <a:ea typeface="+mn-ea"/>
              <a:cs typeface="+mn-cs"/>
            </a:endParaRPr>
          </a:p>
        </p:txBody>
      </p:sp>
      <p:sp>
        <p:nvSpPr>
          <p:cNvPr id="162" name="Google Shape;162;p21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Особенности реального инвестирования</a:t>
            </a:r>
            <a:endParaRPr dirty="0"/>
          </a:p>
        </p:txBody>
      </p:sp>
      <p:sp>
        <p:nvSpPr>
          <p:cNvPr id="163" name="Google Shape;163;p21"/>
          <p:cNvSpPr txBox="1">
            <a:spLocks noGrp="1"/>
          </p:cNvSpPr>
          <p:nvPr>
            <p:ph type="body" idx="2"/>
          </p:nvPr>
        </p:nvSpPr>
        <p:spPr>
          <a:xfrm>
            <a:off x="5157215" y="1200174"/>
            <a:ext cx="3827757" cy="3549651"/>
          </a:xfrm>
          <a:prstGeom prst="rect">
            <a:avLst/>
          </a:prstGeom>
          <a:solidFill>
            <a:srgbClr val="FFFF00">
              <a:alpha val="13000"/>
            </a:srgb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sz="1800" b="1" kern="1200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  <a:ea typeface="+mn-ea"/>
                <a:cs typeface="+mn-cs"/>
              </a:rPr>
              <a:t>6</a:t>
            </a:r>
            <a:r>
              <a:rPr lang="ru-RU" sz="1800" b="1" kern="1200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  <a:ea typeface="+mn-ea"/>
                <a:cs typeface="+mn-cs"/>
              </a:rPr>
              <a:t>. Реальные  инвестиции являются наименее ликвидными. </a:t>
            </a:r>
            <a:endParaRPr lang="ru-RU" sz="1800" b="1" kern="1200" dirty="0">
              <a:solidFill>
                <a:schemeClr val="accent1">
                  <a:lumMod val="75000"/>
                </a:schemeClr>
              </a:solidFill>
              <a:latin typeface="Georgia" pitchFamily="18" charset="0"/>
              <a:ea typeface="+mn-ea"/>
              <a:cs typeface="+mn-cs"/>
            </a:endParaRPr>
          </a:p>
          <a:p>
            <a:pPr marL="0" indent="0">
              <a:buNone/>
            </a:pPr>
            <a:r>
              <a:rPr lang="ru-RU" sz="1600" dirty="0" smtClean="0"/>
              <a:t>Узкоцелевая направленность </a:t>
            </a:r>
            <a:r>
              <a:rPr lang="ru-RU" sz="1600" dirty="0"/>
              <a:t>большинства форм этих инвестиций, практически не </a:t>
            </a:r>
            <a:r>
              <a:rPr lang="ru-RU" sz="1600" dirty="0" smtClean="0"/>
              <a:t>имеет в </a:t>
            </a:r>
            <a:r>
              <a:rPr lang="ru-RU" sz="1600" dirty="0"/>
              <a:t>незавершенном виде альтернативного хозяйственного применения. В связи с этим компенсировать в финансовом отношении неверные управленческие решения, связанные с началом осуществления реальных инвестиций, крайне сложно.</a:t>
            </a:r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164" name="Google Shape;164;p21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grpSp>
        <p:nvGrpSpPr>
          <p:cNvPr id="165" name="Google Shape;165;p21"/>
          <p:cNvGrpSpPr/>
          <p:nvPr/>
        </p:nvGrpSpPr>
        <p:grpSpPr>
          <a:xfrm>
            <a:off x="8247163" y="629034"/>
            <a:ext cx="205851" cy="335576"/>
            <a:chOff x="6730350" y="2315900"/>
            <a:chExt cx="257700" cy="420100"/>
          </a:xfrm>
        </p:grpSpPr>
        <p:sp>
          <p:nvSpPr>
            <p:cNvPr id="166" name="Google Shape;166;p21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1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1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l" t="t" r="r" b="b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1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l" t="t" r="r" b="b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1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l" t="t" r="r" b="b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9039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3"/>
          <p:cNvSpPr txBox="1">
            <a:spLocks noGrp="1"/>
          </p:cNvSpPr>
          <p:nvPr>
            <p:ph type="body" idx="1"/>
          </p:nvPr>
        </p:nvSpPr>
        <p:spPr>
          <a:xfrm>
            <a:off x="4790661" y="1950231"/>
            <a:ext cx="3959739" cy="29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buNone/>
            </a:pPr>
            <a:r>
              <a:rPr lang="ru-RU" dirty="0"/>
              <a:t>Суть критерия состоит в </a:t>
            </a:r>
          </a:p>
          <a:p>
            <a:pPr marL="0" lvl="0" indent="0" algn="just">
              <a:buNone/>
            </a:pPr>
            <a:r>
              <a:rPr lang="ru-RU" dirty="0"/>
              <a:t>сравнении текущей стоимости будущих денежных поступлений от реализации проекта с инвестиционными расходами, необходимыми для его реализации.</a:t>
            </a:r>
          </a:p>
          <a:p>
            <a:pPr marL="0" lvl="0" indent="0">
              <a:buNone/>
            </a:pPr>
            <a:endParaRPr dirty="0"/>
          </a:p>
        </p:txBody>
      </p:sp>
      <p:sp>
        <p:nvSpPr>
          <p:cNvPr id="187" name="Google Shape;187;p23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grpSp>
        <p:nvGrpSpPr>
          <p:cNvPr id="188" name="Google Shape;188;p23"/>
          <p:cNvGrpSpPr/>
          <p:nvPr/>
        </p:nvGrpSpPr>
        <p:grpSpPr>
          <a:xfrm>
            <a:off x="8176601" y="649018"/>
            <a:ext cx="355087" cy="295596"/>
            <a:chOff x="1244325" y="314425"/>
            <a:chExt cx="444525" cy="370050"/>
          </a:xfrm>
        </p:grpSpPr>
        <p:sp>
          <p:nvSpPr>
            <p:cNvPr id="189" name="Google Shape;189;p23"/>
            <p:cNvSpPr/>
            <p:nvPr/>
          </p:nvSpPr>
          <p:spPr>
            <a:xfrm>
              <a:off x="1388425" y="463425"/>
              <a:ext cx="143525" cy="143500"/>
            </a:xfrm>
            <a:custGeom>
              <a:avLst/>
              <a:gdLst/>
              <a:ahLst/>
              <a:cxnLst/>
              <a:rect l="l" t="t" r="r" b="b"/>
              <a:pathLst>
                <a:path w="5741" h="5740" extrusionOk="0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3"/>
            <p:cNvSpPr/>
            <p:nvPr/>
          </p:nvSpPr>
          <p:spPr>
            <a:xfrm>
              <a:off x="1244325" y="314425"/>
              <a:ext cx="444525" cy="370050"/>
            </a:xfrm>
            <a:custGeom>
              <a:avLst/>
              <a:gdLst/>
              <a:ahLst/>
              <a:cxnLst/>
              <a:rect l="l" t="t" r="r" b="b"/>
              <a:pathLst>
                <a:path w="17781" h="14802" extrusionOk="0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5" name="Google Shape;185;p23"/>
          <p:cNvSpPr txBox="1">
            <a:spLocks noGrp="1"/>
          </p:cNvSpPr>
          <p:nvPr>
            <p:ph type="title"/>
          </p:nvPr>
        </p:nvSpPr>
        <p:spPr>
          <a:xfrm>
            <a:off x="4328906" y="510112"/>
            <a:ext cx="5066587" cy="1301213"/>
          </a:xfrm>
          <a:prstGeom prst="rect">
            <a:avLst/>
          </a:prstGeom>
          <a:solidFill>
            <a:schemeClr val="bg1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2. Чистый дисконтированный доход</a:t>
            </a:r>
            <a:b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NPV – net present value</a:t>
            </a:r>
            <a:endParaRPr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Применение метода предусматривает последовательное прохождение таких стадий: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endParaRPr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9" name="Google Shape;129;p19"/>
          <p:cNvSpPr txBox="1">
            <a:spLocks noGrp="1"/>
          </p:cNvSpPr>
          <p:nvPr>
            <p:ph type="body" idx="1"/>
          </p:nvPr>
        </p:nvSpPr>
        <p:spPr>
          <a:xfrm>
            <a:off x="1556331" y="1349141"/>
            <a:ext cx="7085700" cy="145326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14350" lvl="0" indent="-514350"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ru-RU" sz="1800" dirty="0" smtClean="0"/>
              <a:t>Расчет </a:t>
            </a:r>
            <a:r>
              <a:rPr lang="ru-RU" sz="1800" dirty="0"/>
              <a:t>денежного потока инвестиционного проекта.</a:t>
            </a:r>
          </a:p>
          <a:p>
            <a:pPr marL="514350" lvl="0" indent="-514350"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ru-RU" sz="1800" dirty="0"/>
              <a:t>Выбор ставки дисконтирования</a:t>
            </a:r>
          </a:p>
          <a:p>
            <a:pPr marL="514350" lvl="0" indent="-514350"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ru-RU" sz="1800" dirty="0"/>
              <a:t>Определение чистого дисконтированного дохода</a:t>
            </a:r>
          </a:p>
          <a:p>
            <a:pPr marL="0" lvl="0" indent="0">
              <a:buNone/>
            </a:pPr>
            <a:r>
              <a:rPr lang="ru-RU" sz="800" i="1" dirty="0" smtClean="0"/>
              <a:t>Савчук В.П. Оценка эффективности инвестиционных проектов. Электронный ресурс. Режим доступа: </a:t>
            </a:r>
            <a:r>
              <a:rPr lang="en-US" sz="800" i="1" dirty="0" smtClean="0"/>
              <a:t>https</a:t>
            </a:r>
            <a:r>
              <a:rPr lang="en-US" sz="800" i="1" dirty="0"/>
              <a:t>://www.cfin.ru/finanalysis/savchuk/3.shtml</a:t>
            </a:r>
            <a:endParaRPr sz="800" i="1" dirty="0"/>
          </a:p>
        </p:txBody>
      </p:sp>
      <p:sp>
        <p:nvSpPr>
          <p:cNvPr id="130" name="Google Shape;130;p19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grpSp>
        <p:nvGrpSpPr>
          <p:cNvPr id="131" name="Google Shape;131;p19"/>
          <p:cNvGrpSpPr/>
          <p:nvPr/>
        </p:nvGrpSpPr>
        <p:grpSpPr>
          <a:xfrm>
            <a:off x="8180944" y="637329"/>
            <a:ext cx="336534" cy="318981"/>
            <a:chOff x="5300400" y="3670175"/>
            <a:chExt cx="421300" cy="399325"/>
          </a:xfrm>
        </p:grpSpPr>
        <p:sp>
          <p:nvSpPr>
            <p:cNvPr id="132" name="Google Shape;132;p19"/>
            <p:cNvSpPr/>
            <p:nvPr/>
          </p:nvSpPr>
          <p:spPr>
            <a:xfrm>
              <a:off x="5300400" y="3708025"/>
              <a:ext cx="421300" cy="267450"/>
            </a:xfrm>
            <a:custGeom>
              <a:avLst/>
              <a:gdLst/>
              <a:ahLst/>
              <a:cxnLst/>
              <a:rect l="l" t="t" r="r" b="b"/>
              <a:pathLst>
                <a:path w="16852" h="10698" extrusionOk="0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9"/>
            <p:cNvSpPr/>
            <p:nvPr/>
          </p:nvSpPr>
          <p:spPr>
            <a:xfrm>
              <a:off x="5498825" y="3670175"/>
              <a:ext cx="24450" cy="25650"/>
            </a:xfrm>
            <a:custGeom>
              <a:avLst/>
              <a:gdLst/>
              <a:ahLst/>
              <a:cxnLst/>
              <a:rect l="l" t="t" r="r" b="b"/>
              <a:pathLst>
                <a:path w="978" h="102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9"/>
            <p:cNvSpPr/>
            <p:nvPr/>
          </p:nvSpPr>
          <p:spPr>
            <a:xfrm>
              <a:off x="5366325" y="3987675"/>
              <a:ext cx="61100" cy="81825"/>
            </a:xfrm>
            <a:custGeom>
              <a:avLst/>
              <a:gdLst/>
              <a:ahLst/>
              <a:cxnLst/>
              <a:rect l="l" t="t" r="r" b="b"/>
              <a:pathLst>
                <a:path w="2444" h="3273" extrusionOk="0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9"/>
            <p:cNvSpPr/>
            <p:nvPr/>
          </p:nvSpPr>
          <p:spPr>
            <a:xfrm>
              <a:off x="5594700" y="3987675"/>
              <a:ext cx="61075" cy="81825"/>
            </a:xfrm>
            <a:custGeom>
              <a:avLst/>
              <a:gdLst/>
              <a:ahLst/>
              <a:cxnLst/>
              <a:rect l="l" t="t" r="r" b="b"/>
              <a:pathLst>
                <a:path w="2443" h="3273" extrusionOk="0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9"/>
            <p:cNvSpPr/>
            <p:nvPr/>
          </p:nvSpPr>
          <p:spPr>
            <a:xfrm>
              <a:off x="5324825" y="3732450"/>
              <a:ext cx="372475" cy="218600"/>
            </a:xfrm>
            <a:custGeom>
              <a:avLst/>
              <a:gdLst/>
              <a:ahLst/>
              <a:cxnLst/>
              <a:rect l="l" t="t" r="r" b="b"/>
              <a:pathLst>
                <a:path w="14899" h="8744" extrusionOk="0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5412" y="2951373"/>
            <a:ext cx="5407538" cy="160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9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grpSp>
        <p:nvGrpSpPr>
          <p:cNvPr id="131" name="Google Shape;131;p19"/>
          <p:cNvGrpSpPr/>
          <p:nvPr/>
        </p:nvGrpSpPr>
        <p:grpSpPr>
          <a:xfrm>
            <a:off x="8180944" y="637329"/>
            <a:ext cx="336534" cy="318981"/>
            <a:chOff x="5300400" y="3670175"/>
            <a:chExt cx="421300" cy="399325"/>
          </a:xfrm>
        </p:grpSpPr>
        <p:sp>
          <p:nvSpPr>
            <p:cNvPr id="132" name="Google Shape;132;p19"/>
            <p:cNvSpPr/>
            <p:nvPr/>
          </p:nvSpPr>
          <p:spPr>
            <a:xfrm>
              <a:off x="5300400" y="3708025"/>
              <a:ext cx="421300" cy="267450"/>
            </a:xfrm>
            <a:custGeom>
              <a:avLst/>
              <a:gdLst/>
              <a:ahLst/>
              <a:cxnLst/>
              <a:rect l="l" t="t" r="r" b="b"/>
              <a:pathLst>
                <a:path w="16852" h="10698" extrusionOk="0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9"/>
            <p:cNvSpPr/>
            <p:nvPr/>
          </p:nvSpPr>
          <p:spPr>
            <a:xfrm>
              <a:off x="5498825" y="3670175"/>
              <a:ext cx="24450" cy="25650"/>
            </a:xfrm>
            <a:custGeom>
              <a:avLst/>
              <a:gdLst/>
              <a:ahLst/>
              <a:cxnLst/>
              <a:rect l="l" t="t" r="r" b="b"/>
              <a:pathLst>
                <a:path w="978" h="102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9"/>
            <p:cNvSpPr/>
            <p:nvPr/>
          </p:nvSpPr>
          <p:spPr>
            <a:xfrm>
              <a:off x="5366325" y="3987675"/>
              <a:ext cx="61100" cy="81825"/>
            </a:xfrm>
            <a:custGeom>
              <a:avLst/>
              <a:gdLst/>
              <a:ahLst/>
              <a:cxnLst/>
              <a:rect l="l" t="t" r="r" b="b"/>
              <a:pathLst>
                <a:path w="2444" h="3273" extrusionOk="0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9"/>
            <p:cNvSpPr/>
            <p:nvPr/>
          </p:nvSpPr>
          <p:spPr>
            <a:xfrm>
              <a:off x="5594700" y="3987675"/>
              <a:ext cx="61075" cy="81825"/>
            </a:xfrm>
            <a:custGeom>
              <a:avLst/>
              <a:gdLst/>
              <a:ahLst/>
              <a:cxnLst/>
              <a:rect l="l" t="t" r="r" b="b"/>
              <a:pathLst>
                <a:path w="2443" h="3273" extrusionOk="0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9"/>
            <p:cNvSpPr/>
            <p:nvPr/>
          </p:nvSpPr>
          <p:spPr>
            <a:xfrm>
              <a:off x="5324825" y="3732450"/>
              <a:ext cx="372475" cy="218600"/>
            </a:xfrm>
            <a:custGeom>
              <a:avLst/>
              <a:gdLst/>
              <a:ahLst/>
              <a:cxnLst/>
              <a:rect l="l" t="t" r="r" b="b"/>
              <a:pathLst>
                <a:path w="14899" h="8744" extrusionOk="0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9345" y="1342191"/>
            <a:ext cx="3633215" cy="815955"/>
          </a:xfrm>
          <a:prstGeom prst="rect">
            <a:avLst/>
          </a:prstGeom>
          <a:solidFill>
            <a:srgbClr val="92D050">
              <a:alpha val="13000"/>
            </a:srgbClr>
          </a:solidFill>
          <a:effectLst>
            <a:reflection endPos="0" dir="5400000" sy="-100000" algn="bl" rotWithShape="0"/>
          </a:effectLst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861500" y="2714645"/>
            <a:ext cx="7085700" cy="1845163"/>
          </a:xfrm>
        </p:spPr>
        <p:txBody>
          <a:bodyPr/>
          <a:lstStyle/>
          <a:p>
            <a:r>
              <a:rPr lang="en-US" sz="1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Pn</a:t>
            </a:r>
            <a:r>
              <a:rPr lang="en-US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чистый денежный поток в течении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(t)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лет;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CFt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cash flow)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en-US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IC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первоначальные инвестиции;</a:t>
            </a:r>
          </a:p>
          <a:p>
            <a:r>
              <a:rPr lang="en-US" sz="1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ставка дисконтирования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5404350" y="1255296"/>
            <a:ext cx="3619500" cy="1181100"/>
            <a:chOff x="5404350" y="1255296"/>
            <a:chExt cx="3619500" cy="1181100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04350" y="1255296"/>
              <a:ext cx="3619500" cy="1181100"/>
            </a:xfrm>
            <a:prstGeom prst="rect">
              <a:avLst/>
            </a:prstGeom>
            <a:solidFill>
              <a:srgbClr val="92D050">
                <a:alpha val="66000"/>
              </a:srgbClr>
            </a:solidFill>
            <a:effectLst>
              <a:reflection endPos="0" dir="5400000" sy="-100000" algn="bl" rotWithShape="0"/>
            </a:effectLst>
          </p:spPr>
        </p:pic>
        <p:sp>
          <p:nvSpPr>
            <p:cNvPr id="8" name="TextBox 7"/>
            <p:cNvSpPr txBox="1"/>
            <p:nvPr/>
          </p:nvSpPr>
          <p:spPr>
            <a:xfrm>
              <a:off x="7921700" y="1658112"/>
              <a:ext cx="10255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dirty="0" smtClean="0"/>
                <a:t>-</a:t>
              </a:r>
              <a:r>
                <a:rPr lang="ru-RU" sz="1800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IC</a:t>
              </a:r>
              <a:endPara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968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/>
          <p:nvPr/>
        </p:nvSpPr>
        <p:spPr>
          <a:xfrm>
            <a:off x="7568290" y="2334064"/>
            <a:ext cx="261878" cy="25005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4" name="Google Shape;144;p20"/>
          <p:cNvGrpSpPr/>
          <p:nvPr/>
        </p:nvGrpSpPr>
        <p:grpSpPr>
          <a:xfrm>
            <a:off x="7243253" y="929993"/>
            <a:ext cx="1121957" cy="1122271"/>
            <a:chOff x="6654650" y="3665275"/>
            <a:chExt cx="409100" cy="409125"/>
          </a:xfrm>
        </p:grpSpPr>
        <p:sp>
          <p:nvSpPr>
            <p:cNvPr id="145" name="Google Shape;145;p20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0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7" name="Google Shape;147;p20"/>
          <p:cNvGrpSpPr/>
          <p:nvPr/>
        </p:nvGrpSpPr>
        <p:grpSpPr>
          <a:xfrm rot="1057075">
            <a:off x="6161947" y="1812386"/>
            <a:ext cx="741255" cy="741354"/>
            <a:chOff x="570875" y="4322250"/>
            <a:chExt cx="443300" cy="443325"/>
          </a:xfrm>
        </p:grpSpPr>
        <p:sp>
          <p:nvSpPr>
            <p:cNvPr id="148" name="Google Shape;148;p20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0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0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0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2" name="Google Shape;152;p20"/>
          <p:cNvSpPr/>
          <p:nvPr/>
        </p:nvSpPr>
        <p:spPr>
          <a:xfrm rot="2466613">
            <a:off x="6245163" y="1147346"/>
            <a:ext cx="363854" cy="34742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20"/>
          <p:cNvSpPr/>
          <p:nvPr/>
        </p:nvSpPr>
        <p:spPr>
          <a:xfrm rot="-1609020">
            <a:off x="6777274" y="1365970"/>
            <a:ext cx="261831" cy="250005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20"/>
          <p:cNvSpPr/>
          <p:nvPr/>
        </p:nvSpPr>
        <p:spPr>
          <a:xfrm rot="2926409">
            <a:off x="8364950" y="1564011"/>
            <a:ext cx="196068" cy="187212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20"/>
          <p:cNvSpPr/>
          <p:nvPr/>
        </p:nvSpPr>
        <p:spPr>
          <a:xfrm rot="-1609718">
            <a:off x="7548927" y="309671"/>
            <a:ext cx="176665" cy="168686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20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sp>
        <p:nvSpPr>
          <p:cNvPr id="141" name="Google Shape;141;p20"/>
          <p:cNvSpPr txBox="1">
            <a:spLocks noGrp="1"/>
          </p:cNvSpPr>
          <p:nvPr>
            <p:ph type="ctrTitle" idx="4294967295"/>
          </p:nvPr>
        </p:nvSpPr>
        <p:spPr>
          <a:xfrm>
            <a:off x="1625920" y="2260878"/>
            <a:ext cx="5455500" cy="33036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dirty="0" smtClean="0">
                <a:solidFill>
                  <a:srgbClr val="FFB000"/>
                </a:solidFill>
              </a:rPr>
              <a:t>NPV </a:t>
            </a:r>
            <a:r>
              <a:rPr lang="ru-RU" dirty="0">
                <a:solidFill>
                  <a:srgbClr val="FFB000"/>
                </a:solidFill>
              </a:rPr>
              <a:t>- рассчитывается как разность дисконтированных денежных потоков доходов и расходов, производимых в процессе реализации инвестиций за прогнозный период. </a:t>
            </a:r>
            <a:r>
              <a:rPr lang="en-US" dirty="0" smtClean="0">
                <a:solidFill>
                  <a:srgbClr val="FFB000"/>
                </a:solidFill>
              </a:rPr>
              <a:t/>
            </a:r>
            <a:br>
              <a:rPr lang="en-US" dirty="0" smtClean="0">
                <a:solidFill>
                  <a:srgbClr val="FFB000"/>
                </a:solidFill>
              </a:rPr>
            </a:br>
            <a:r>
              <a:rPr lang="ru-RU" dirty="0" smtClean="0">
                <a:solidFill>
                  <a:srgbClr val="FFB000"/>
                </a:solidFill>
              </a:rPr>
              <a:t>Или </a:t>
            </a:r>
            <a:r>
              <a:rPr lang="en-US" dirty="0" smtClean="0">
                <a:solidFill>
                  <a:srgbClr val="FFB000"/>
                </a:solidFill>
              </a:rPr>
              <a:t/>
            </a:r>
            <a:br>
              <a:rPr lang="en-US" dirty="0" smtClean="0">
                <a:solidFill>
                  <a:srgbClr val="FFB000"/>
                </a:solidFill>
              </a:rPr>
            </a:br>
            <a:r>
              <a:rPr lang="ru-RU" dirty="0" smtClean="0">
                <a:solidFill>
                  <a:srgbClr val="FFB000"/>
                </a:solidFill>
              </a:rPr>
              <a:t>текущая </a:t>
            </a:r>
            <a:r>
              <a:rPr lang="ru-RU" dirty="0">
                <a:solidFill>
                  <a:srgbClr val="FFB000"/>
                </a:solidFill>
              </a:rPr>
              <a:t>стоимость денежных притоков за вычетом текущей стоимости денежных оттоков. </a:t>
            </a:r>
            <a:br>
              <a:rPr lang="ru-RU" dirty="0">
                <a:solidFill>
                  <a:srgbClr val="FFB000"/>
                </a:solidFill>
              </a:rPr>
            </a:br>
            <a:endParaRPr dirty="0">
              <a:solidFill>
                <a:srgbClr val="FFB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2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Критерии оценки:</a:t>
            </a:r>
            <a:endParaRPr dirty="0"/>
          </a:p>
        </p:txBody>
      </p:sp>
      <p:sp>
        <p:nvSpPr>
          <p:cNvPr id="176" name="Google Shape;176;p22"/>
          <p:cNvSpPr txBox="1">
            <a:spLocks noGrp="1"/>
          </p:cNvSpPr>
          <p:nvPr>
            <p:ph type="body" idx="1"/>
          </p:nvPr>
        </p:nvSpPr>
        <p:spPr>
          <a:xfrm>
            <a:off x="1560175" y="1375225"/>
            <a:ext cx="2317500" cy="1307015"/>
          </a:xfrm>
          <a:prstGeom prst="rect">
            <a:avLst/>
          </a:prstGeom>
          <a:solidFill>
            <a:srgbClr val="92D050">
              <a:alpha val="36000"/>
            </a:srgb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-US" b="1" dirty="0"/>
              <a:t>NPV &gt;</a:t>
            </a:r>
            <a:r>
              <a:rPr lang="en-US" b="1" dirty="0" smtClean="0"/>
              <a:t>0</a:t>
            </a:r>
            <a:endParaRPr lang="ru-RU" b="1" dirty="0" smtClean="0"/>
          </a:p>
          <a:p>
            <a:pPr marL="0" lvl="0" indent="0">
              <a:buNone/>
            </a:pPr>
            <a:r>
              <a:rPr lang="ru-RU" dirty="0"/>
              <a:t>проект </a:t>
            </a:r>
            <a:r>
              <a:rPr lang="ru-RU" dirty="0" smtClean="0"/>
              <a:t>принимается</a:t>
            </a:r>
            <a:endParaRPr dirty="0"/>
          </a:p>
        </p:txBody>
      </p:sp>
      <p:sp>
        <p:nvSpPr>
          <p:cNvPr id="177" name="Google Shape;177;p22"/>
          <p:cNvSpPr txBox="1">
            <a:spLocks noGrp="1"/>
          </p:cNvSpPr>
          <p:nvPr>
            <p:ph type="body" idx="2"/>
          </p:nvPr>
        </p:nvSpPr>
        <p:spPr>
          <a:xfrm>
            <a:off x="3996525" y="1375225"/>
            <a:ext cx="2317500" cy="1307015"/>
          </a:xfrm>
          <a:prstGeom prst="rect">
            <a:avLst/>
          </a:prstGeom>
          <a:solidFill>
            <a:srgbClr val="FFC000">
              <a:alpha val="34000"/>
            </a:srgb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-US" b="1" dirty="0"/>
              <a:t>NPV &lt;</a:t>
            </a:r>
            <a:r>
              <a:rPr lang="en-US" b="1" dirty="0" smtClean="0"/>
              <a:t>0</a:t>
            </a:r>
            <a:endParaRPr lang="ru-RU" b="1" dirty="0" smtClean="0"/>
          </a:p>
          <a:p>
            <a:pPr marL="0" lvl="0" indent="0">
              <a:buNone/>
            </a:pPr>
            <a:r>
              <a:rPr lang="ru-RU" dirty="0"/>
              <a:t> проект может быть </a:t>
            </a:r>
            <a:r>
              <a:rPr lang="ru-RU" dirty="0" smtClean="0"/>
              <a:t>отвергнут</a:t>
            </a:r>
            <a:endParaRPr dirty="0"/>
          </a:p>
        </p:txBody>
      </p:sp>
      <p:sp>
        <p:nvSpPr>
          <p:cNvPr id="178" name="Google Shape;178;p22"/>
          <p:cNvSpPr txBox="1">
            <a:spLocks noGrp="1"/>
          </p:cNvSpPr>
          <p:nvPr>
            <p:ph type="body" idx="3"/>
          </p:nvPr>
        </p:nvSpPr>
        <p:spPr>
          <a:xfrm>
            <a:off x="6432874" y="1375225"/>
            <a:ext cx="2317500" cy="3374700"/>
          </a:xfrm>
          <a:prstGeom prst="rect">
            <a:avLst/>
          </a:prstGeom>
          <a:solidFill>
            <a:schemeClr val="accent5">
              <a:lumMod val="60000"/>
              <a:lumOff val="40000"/>
              <a:alpha val="33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-US" b="1" dirty="0"/>
              <a:t>NPV =</a:t>
            </a:r>
            <a:r>
              <a:rPr lang="en-US" b="1" dirty="0" smtClean="0"/>
              <a:t>0</a:t>
            </a:r>
            <a:endParaRPr lang="ru-RU" b="1" dirty="0" smtClean="0"/>
          </a:p>
          <a:p>
            <a:pPr marL="0" lvl="0" indent="0">
              <a:buNone/>
            </a:pPr>
            <a:r>
              <a:rPr lang="ru-RU" dirty="0"/>
              <a:t>проект может быть принят при учете дополнительных условий, если его реализация усилит поток денежных доходов от ранее осуществленных проектов вложения капитала.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9" name="Google Shape;179;p22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sp>
        <p:nvSpPr>
          <p:cNvPr id="180" name="Google Shape;180;p22"/>
          <p:cNvSpPr/>
          <p:nvPr/>
        </p:nvSpPr>
        <p:spPr>
          <a:xfrm>
            <a:off x="8191382" y="636358"/>
            <a:ext cx="320958" cy="320938"/>
          </a:xfrm>
          <a:custGeom>
            <a:avLst/>
            <a:gdLst/>
            <a:ahLst/>
            <a:cxnLst/>
            <a:rect l="l" t="t" r="r" b="b"/>
            <a:pathLst>
              <a:path w="16072" h="16071" extrusionOk="0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0175" y="2702911"/>
            <a:ext cx="670961" cy="7193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2"/>
          <p:cNvSpPr txBox="1">
            <a:spLocks noGrp="1"/>
          </p:cNvSpPr>
          <p:nvPr>
            <p:ph type="title"/>
          </p:nvPr>
        </p:nvSpPr>
        <p:spPr>
          <a:xfrm>
            <a:off x="1202250" y="233008"/>
            <a:ext cx="67395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Критерии оценки:</a:t>
            </a:r>
            <a:endParaRPr dirty="0"/>
          </a:p>
        </p:txBody>
      </p:sp>
      <p:sp>
        <p:nvSpPr>
          <p:cNvPr id="179" name="Google Shape;179;p22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sp>
        <p:nvSpPr>
          <p:cNvPr id="180" name="Google Shape;180;p22"/>
          <p:cNvSpPr/>
          <p:nvPr/>
        </p:nvSpPr>
        <p:spPr>
          <a:xfrm>
            <a:off x="8191382" y="636358"/>
            <a:ext cx="320958" cy="320938"/>
          </a:xfrm>
          <a:custGeom>
            <a:avLst/>
            <a:gdLst/>
            <a:ahLst/>
            <a:cxnLst/>
            <a:rect l="l" t="t" r="r" b="b"/>
            <a:pathLst>
              <a:path w="16072" h="16071" extrusionOk="0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Прямоугольник 8"/>
          <p:cNvSpPr/>
          <p:nvPr/>
        </p:nvSpPr>
        <p:spPr>
          <a:xfrm>
            <a:off x="3443520" y="2535237"/>
            <a:ext cx="5068819" cy="2214587"/>
          </a:xfrm>
          <a:prstGeom prst="rect">
            <a:avLst/>
          </a:prstGeom>
          <a:solidFill>
            <a:srgbClr val="CCECFF">
              <a:alpha val="40000"/>
            </a:srgbClr>
          </a:solidFill>
          <a:ln w="25400" cap="flat" cmpd="sng" algn="ctr">
            <a:solidFill>
              <a:srgbClr val="009999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В основе этого метода заложено следование основной целевой установке, определяемой инвестором –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 </a:t>
            </a:r>
            <a:r>
              <a:rPr kumimoji="0" lang="ru-RU" sz="1600" b="1" i="1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максимизация накопления частного капитала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1600" b="1" i="1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или повышение стоимости бизнеса.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57296"/>
            <a:ext cx="2712955" cy="411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873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4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2683565" y="199843"/>
            <a:ext cx="6066835" cy="9233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ru-RU" sz="1800" dirty="0"/>
              <a:t>Рассмотрим момент, когда инвестиции произведены одномоментно, а годовые поступления не равны между собой.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72512" y="1247682"/>
            <a:ext cx="6177888" cy="378565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/>
              <a:t>Вы предлагаете инвестиционный </a:t>
            </a:r>
            <a:r>
              <a:rPr lang="ru-RU" sz="1600" dirty="0"/>
              <a:t>проект </a:t>
            </a:r>
            <a:r>
              <a:rPr lang="ru-RU" sz="1600" dirty="0" smtClean="0"/>
              <a:t>–приобретение новой </a:t>
            </a:r>
            <a:r>
              <a:rPr lang="ru-RU" sz="1600" dirty="0"/>
              <a:t>технологической линии.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 </a:t>
            </a:r>
            <a:r>
              <a:rPr lang="ru-RU" sz="1600" dirty="0" smtClean="0"/>
              <a:t>Стоимость </a:t>
            </a:r>
            <a:r>
              <a:rPr lang="ru-RU" sz="1600" dirty="0"/>
              <a:t>линии 15 млн. руб., срок эксплуатации – 5 лет; </a:t>
            </a:r>
          </a:p>
          <a:p>
            <a:pPr algn="just"/>
            <a:r>
              <a:rPr lang="ru-RU" sz="1600" dirty="0"/>
              <a:t>износ на оборудование исчисляется по методу линейной амортизации, т.е.20% годовых;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/>
              <a:t> </a:t>
            </a:r>
            <a:r>
              <a:rPr lang="ru-RU" sz="1600" dirty="0" smtClean="0"/>
              <a:t>суммы </a:t>
            </a:r>
            <a:r>
              <a:rPr lang="ru-RU" sz="1600" dirty="0"/>
              <a:t>вырученные от ликвидации оборудования в конце срока эксплуатации, покрывают расходы по его демонтажу;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 smtClean="0"/>
              <a:t>выручка </a:t>
            </a:r>
            <a:r>
              <a:rPr lang="ru-RU" sz="1600" dirty="0"/>
              <a:t>от реализации продукции прогнозируется по годам в  объемах, указанных в таблице  1;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 smtClean="0"/>
              <a:t>текущие </a:t>
            </a:r>
            <a:r>
              <a:rPr lang="ru-RU" sz="1600" dirty="0"/>
              <a:t>расходы осуществляются по годам следующим образом: 5100 тыс. руб. в первый год эксплуатации;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/>
              <a:t> ежегодно эксплуатационные расходы увеличиваются на 4%;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/>
              <a:t> ставка налога на прибыль составляет 20%;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/>
              <a:t> цена авансированного капитала – 15%.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6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r"/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Таблица 1</a:t>
            </a:r>
            <a:br>
              <a:rPr lang="ru-RU" sz="12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dirty="0"/>
              <a:t>Данные по эксплуатации технологической  линии, тыс. руб.</a:t>
            </a:r>
            <a:br>
              <a:rPr lang="ru-RU" dirty="0"/>
            </a:br>
            <a:endParaRPr dirty="0"/>
          </a:p>
        </p:txBody>
      </p:sp>
      <p:sp>
        <p:nvSpPr>
          <p:cNvPr id="234" name="Google Shape;234;p26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  <p:grpSp>
        <p:nvGrpSpPr>
          <p:cNvPr id="235" name="Google Shape;235;p26"/>
          <p:cNvGrpSpPr/>
          <p:nvPr/>
        </p:nvGrpSpPr>
        <p:grpSpPr>
          <a:xfrm>
            <a:off x="8214395" y="634895"/>
            <a:ext cx="310214" cy="323873"/>
            <a:chOff x="3294650" y="3652450"/>
            <a:chExt cx="388350" cy="405450"/>
          </a:xfrm>
        </p:grpSpPr>
        <p:sp>
          <p:nvSpPr>
            <p:cNvPr id="236" name="Google Shape;236;p26"/>
            <p:cNvSpPr/>
            <p:nvPr/>
          </p:nvSpPr>
          <p:spPr>
            <a:xfrm>
              <a:off x="3294650" y="3681775"/>
              <a:ext cx="376150" cy="376125"/>
            </a:xfrm>
            <a:custGeom>
              <a:avLst/>
              <a:gdLst/>
              <a:ahLst/>
              <a:cxnLst/>
              <a:rect l="l" t="t" r="r" b="b"/>
              <a:pathLst>
                <a:path w="15046" h="15045" extrusionOk="0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26"/>
            <p:cNvSpPr/>
            <p:nvPr/>
          </p:nvSpPr>
          <p:spPr>
            <a:xfrm>
              <a:off x="3494925" y="3760525"/>
              <a:ext cx="188075" cy="97100"/>
            </a:xfrm>
            <a:custGeom>
              <a:avLst/>
              <a:gdLst/>
              <a:ahLst/>
              <a:cxnLst/>
              <a:rect l="l" t="t" r="r" b="b"/>
              <a:pathLst>
                <a:path w="7523" h="3884" extrusionOk="0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26"/>
            <p:cNvSpPr/>
            <p:nvPr/>
          </p:nvSpPr>
          <p:spPr>
            <a:xfrm>
              <a:off x="3494925" y="3652450"/>
              <a:ext cx="161200" cy="188100"/>
            </a:xfrm>
            <a:custGeom>
              <a:avLst/>
              <a:gdLst/>
              <a:ahLst/>
              <a:cxnLst/>
              <a:rect l="l" t="t" r="r" b="b"/>
              <a:pathLst>
                <a:path w="6448" h="7524" extrusionOk="0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44959"/>
              </p:ext>
            </p:extLst>
          </p:nvPr>
        </p:nvGraphicFramePr>
        <p:xfrm>
          <a:off x="1739524" y="1223600"/>
          <a:ext cx="6625105" cy="3711091"/>
        </p:xfrm>
        <a:graphic>
          <a:graphicData uri="http://schemas.openxmlformats.org/drawingml/2006/table">
            <a:tbl>
              <a:tblPr/>
              <a:tblGrid>
                <a:gridCol w="2329621"/>
                <a:gridCol w="946812"/>
                <a:gridCol w="945522"/>
                <a:gridCol w="801050"/>
                <a:gridCol w="801050"/>
                <a:gridCol w="801050"/>
              </a:tblGrid>
              <a:tr h="339821">
                <a:tc rowSpan="2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eorgia" pitchFamily="18" charset="0"/>
                        </a:rPr>
                        <a:t>Показатели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 gridSpan="5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eorgia" pitchFamily="18" charset="0"/>
                        </a:rPr>
                        <a:t>Годы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98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Georgia" pitchFamily="18" charset="0"/>
                        </a:rPr>
                        <a:t>1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DE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Georgia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DE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Georgia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DE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Georgia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DE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Georgia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DE"/>
                    </a:solidFill>
                  </a:tcPr>
                </a:tc>
              </a:tr>
              <a:tr h="35307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Georgia" pitchFamily="18" charset="0"/>
                        </a:rPr>
                        <a:t>1.Объем реализации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Georgia" pitchFamily="18" charset="0"/>
                        </a:rPr>
                        <a:t>10200,0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Georgia" pitchFamily="18" charset="0"/>
                        </a:rPr>
                        <a:t>11100,0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Georgia" pitchFamily="18" charset="0"/>
                        </a:rPr>
                        <a:t>12300,0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Georgia" pitchFamily="18" charset="0"/>
                        </a:rPr>
                        <a:t>12000,0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Georgia" pitchFamily="18" charset="0"/>
                        </a:rPr>
                        <a:t>9000,0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5352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Georgia" pitchFamily="18" charset="0"/>
                        </a:rPr>
                        <a:t>2.Текущие расходы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Georgia" pitchFamily="18" charset="0"/>
                        </a:rPr>
                        <a:t>5100,0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5304,0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5516,2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5736,8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5966,3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30251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Georgia" pitchFamily="18" charset="0"/>
                          <a:cs typeface="Times New Roman" pitchFamily="18" charset="0"/>
                        </a:rPr>
                        <a:t>3.Начисленная амортизация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3000,0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3000,0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3000,0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3000,0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3000,0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09632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Georgia" pitchFamily="18" charset="0"/>
                          <a:cs typeface="Times New Roman" pitchFamily="18" charset="0"/>
                        </a:rPr>
                        <a:t>4.Налогооблагаемая прибыль (стр.1-стр2-стр3)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2100,0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2796,0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3783,8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3263,2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33,7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9821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Georgia" pitchFamily="18" charset="0"/>
                          <a:cs typeface="Times New Roman" pitchFamily="18" charset="0"/>
                        </a:rPr>
                        <a:t>5.Налог на прибыль (стр.4 * 20:100)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4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20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559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,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2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756,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652,6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6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,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74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9821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Georgia" pitchFamily="18" charset="0"/>
                        </a:rPr>
                        <a:t>6.Чистая прибыль (стр.4- стр.5)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16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80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22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37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3027,0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2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61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0,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6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2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7,0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14448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Georgia" pitchFamily="18" charset="0"/>
                        </a:rPr>
                        <a:t>7.Чистые денежные поступления (стр.3+стр.6)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46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80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5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237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602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7,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0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5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61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0,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6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302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7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,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Georgia" pitchFamily="18" charset="0"/>
                        </a:rPr>
                        <a:t>0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5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DIAGRAMS TO EXPLAIN YOUR IDEAS</a:t>
            </a:r>
            <a:endParaRPr/>
          </a:p>
        </p:txBody>
      </p:sp>
      <p:sp>
        <p:nvSpPr>
          <p:cNvPr id="202" name="Google Shape;202;p25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  <p:grpSp>
        <p:nvGrpSpPr>
          <p:cNvPr id="203" name="Google Shape;203;p25"/>
          <p:cNvGrpSpPr/>
          <p:nvPr/>
        </p:nvGrpSpPr>
        <p:grpSpPr>
          <a:xfrm>
            <a:off x="8141260" y="590035"/>
            <a:ext cx="431172" cy="413599"/>
            <a:chOff x="5241175" y="4959100"/>
            <a:chExt cx="539775" cy="517775"/>
          </a:xfrm>
        </p:grpSpPr>
        <p:sp>
          <p:nvSpPr>
            <p:cNvPr id="204" name="Google Shape;204;p25"/>
            <p:cNvSpPr/>
            <p:nvPr/>
          </p:nvSpPr>
          <p:spPr>
            <a:xfrm>
              <a:off x="5575150" y="4959100"/>
              <a:ext cx="161225" cy="178300"/>
            </a:xfrm>
            <a:custGeom>
              <a:avLst/>
              <a:gdLst/>
              <a:ahLst/>
              <a:cxnLst/>
              <a:rect l="l" t="t" r="r" b="b"/>
              <a:pathLst>
                <a:path w="6449" h="7132" extrusionOk="0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5"/>
            <p:cNvSpPr/>
            <p:nvPr/>
          </p:nvSpPr>
          <p:spPr>
            <a:xfrm>
              <a:off x="5330925" y="4985350"/>
              <a:ext cx="128250" cy="148400"/>
            </a:xfrm>
            <a:custGeom>
              <a:avLst/>
              <a:gdLst/>
              <a:ahLst/>
              <a:cxnLst/>
              <a:rect l="l" t="t" r="r" b="b"/>
              <a:pathLst>
                <a:path w="5130" h="5936" extrusionOk="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25"/>
            <p:cNvSpPr/>
            <p:nvPr/>
          </p:nvSpPr>
          <p:spPr>
            <a:xfrm>
              <a:off x="5241175" y="5241175"/>
              <a:ext cx="180125" cy="109325"/>
            </a:xfrm>
            <a:custGeom>
              <a:avLst/>
              <a:gdLst/>
              <a:ahLst/>
              <a:cxnLst/>
              <a:rect l="l" t="t" r="r" b="b"/>
              <a:pathLst>
                <a:path w="7205" h="4373" extrusionOk="0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25"/>
            <p:cNvSpPr/>
            <p:nvPr/>
          </p:nvSpPr>
          <p:spPr>
            <a:xfrm>
              <a:off x="5461575" y="5316900"/>
              <a:ext cx="89175" cy="159975"/>
            </a:xfrm>
            <a:custGeom>
              <a:avLst/>
              <a:gdLst/>
              <a:ahLst/>
              <a:cxnLst/>
              <a:rect l="l" t="t" r="r" b="b"/>
              <a:pathLst>
                <a:path w="3567" h="6399" extrusionOk="0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25"/>
            <p:cNvSpPr/>
            <p:nvPr/>
          </p:nvSpPr>
          <p:spPr>
            <a:xfrm>
              <a:off x="5619100" y="5194175"/>
              <a:ext cx="161850" cy="89775"/>
            </a:xfrm>
            <a:custGeom>
              <a:avLst/>
              <a:gdLst/>
              <a:ahLst/>
              <a:cxnLst/>
              <a:rect l="l" t="t" r="r" b="b"/>
              <a:pathLst>
                <a:path w="6474" h="3591" extrusionOk="0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25"/>
            <p:cNvSpPr/>
            <p:nvPr/>
          </p:nvSpPr>
          <p:spPr>
            <a:xfrm>
              <a:off x="5420075" y="5116000"/>
              <a:ext cx="189300" cy="189925"/>
            </a:xfrm>
            <a:custGeom>
              <a:avLst/>
              <a:gdLst/>
              <a:ahLst/>
              <a:cxnLst/>
              <a:rect l="l" t="t" r="r" b="b"/>
              <a:pathLst>
                <a:path w="7572" h="7597" extrusionOk="0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0" name="Google Shape;210;p25"/>
          <p:cNvGrpSpPr/>
          <p:nvPr/>
        </p:nvGrpSpPr>
        <p:grpSpPr>
          <a:xfrm>
            <a:off x="3787460" y="2173525"/>
            <a:ext cx="1944600" cy="1569600"/>
            <a:chOff x="3071457" y="2013875"/>
            <a:chExt cx="1944600" cy="1569600"/>
          </a:xfrm>
        </p:grpSpPr>
        <p:sp>
          <p:nvSpPr>
            <p:cNvPr id="211" name="Google Shape;211;p25"/>
            <p:cNvSpPr/>
            <p:nvPr/>
          </p:nvSpPr>
          <p:spPr>
            <a:xfrm rot="10800000" flipH="1">
              <a:off x="3071457" y="2013875"/>
              <a:ext cx="1944600" cy="1569600"/>
            </a:xfrm>
            <a:prstGeom prst="round2DiagRect">
              <a:avLst>
                <a:gd name="adj1" fmla="val 0"/>
                <a:gd name="adj2" fmla="val 17764"/>
              </a:avLst>
            </a:pr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212" name="Google Shape;212;p25"/>
            <p:cNvSpPr txBox="1"/>
            <p:nvPr/>
          </p:nvSpPr>
          <p:spPr>
            <a:xfrm>
              <a:off x="3316102" y="2256385"/>
              <a:ext cx="1451700" cy="459900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b="1">
                  <a:solidFill>
                    <a:srgbClr val="FFFFFF"/>
                  </a:solidFill>
                  <a:latin typeface="Barlow"/>
                  <a:ea typeface="Barlow"/>
                  <a:cs typeface="Barlow"/>
                  <a:sym typeface="Barlow"/>
                </a:rPr>
                <a:t>Vestibulum congue tempus</a:t>
              </a:r>
              <a:endParaRPr sz="11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213" name="Google Shape;213;p25"/>
            <p:cNvSpPr txBox="1"/>
            <p:nvPr/>
          </p:nvSpPr>
          <p:spPr>
            <a:xfrm>
              <a:off x="3316100" y="2716352"/>
              <a:ext cx="1451700" cy="512400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rgbClr val="FFFFFF"/>
                  </a:solidFill>
                  <a:latin typeface="Barlow"/>
                  <a:ea typeface="Barlow"/>
                  <a:cs typeface="Barlow"/>
                  <a:sym typeface="Barlow"/>
                </a:rPr>
                <a:t>Lorem ipsum dolor sit amet, consectetur adipiscing elit, sed do eiusmod tempor.</a:t>
              </a:r>
              <a:endParaRPr sz="11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endParaRPr>
            </a:p>
          </p:txBody>
        </p:sp>
      </p:grpSp>
      <p:grpSp>
        <p:nvGrpSpPr>
          <p:cNvPr id="214" name="Google Shape;214;p25"/>
          <p:cNvGrpSpPr/>
          <p:nvPr/>
        </p:nvGrpSpPr>
        <p:grpSpPr>
          <a:xfrm>
            <a:off x="1845246" y="2173525"/>
            <a:ext cx="1944600" cy="1569600"/>
            <a:chOff x="1126863" y="2013875"/>
            <a:chExt cx="1944600" cy="1569600"/>
          </a:xfrm>
        </p:grpSpPr>
        <p:sp>
          <p:nvSpPr>
            <p:cNvPr id="215" name="Google Shape;215;p25"/>
            <p:cNvSpPr/>
            <p:nvPr/>
          </p:nvSpPr>
          <p:spPr>
            <a:xfrm>
              <a:off x="1126863" y="2013875"/>
              <a:ext cx="1944600" cy="1569600"/>
            </a:xfrm>
            <a:prstGeom prst="round2DiagRect">
              <a:avLst>
                <a:gd name="adj1" fmla="val 0"/>
                <a:gd name="adj2" fmla="val 17764"/>
              </a:avLst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216" name="Google Shape;216;p25"/>
            <p:cNvSpPr txBox="1"/>
            <p:nvPr/>
          </p:nvSpPr>
          <p:spPr>
            <a:xfrm>
              <a:off x="1351627" y="2256385"/>
              <a:ext cx="1451700" cy="4599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b="1">
                  <a:solidFill>
                    <a:srgbClr val="FFFFFF"/>
                  </a:solidFill>
                  <a:latin typeface="Barlow"/>
                  <a:ea typeface="Barlow"/>
                  <a:cs typeface="Barlow"/>
                  <a:sym typeface="Barlow"/>
                </a:rPr>
                <a:t>Vestibulum congue tempus</a:t>
              </a:r>
              <a:endParaRPr sz="11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217" name="Google Shape;217;p25"/>
            <p:cNvSpPr txBox="1"/>
            <p:nvPr/>
          </p:nvSpPr>
          <p:spPr>
            <a:xfrm>
              <a:off x="1351625" y="2716352"/>
              <a:ext cx="1451700" cy="5124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rgbClr val="FFFFFF"/>
                  </a:solidFill>
                  <a:latin typeface="Barlow"/>
                  <a:ea typeface="Barlow"/>
                  <a:cs typeface="Barlow"/>
                  <a:sym typeface="Barlow"/>
                </a:rPr>
                <a:t>Lorem ipsum dolor sit amet, consectetur adipiscing elit, sed do eiusmod tempor.</a:t>
              </a:r>
              <a:endParaRPr sz="11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endParaRPr>
            </a:p>
          </p:txBody>
        </p:sp>
      </p:grpSp>
      <p:grpSp>
        <p:nvGrpSpPr>
          <p:cNvPr id="218" name="Google Shape;218;p25"/>
          <p:cNvGrpSpPr/>
          <p:nvPr/>
        </p:nvGrpSpPr>
        <p:grpSpPr>
          <a:xfrm>
            <a:off x="5729559" y="2173525"/>
            <a:ext cx="3001200" cy="1569600"/>
            <a:chOff x="5015938" y="2013875"/>
            <a:chExt cx="3001200" cy="1569600"/>
          </a:xfrm>
        </p:grpSpPr>
        <p:sp>
          <p:nvSpPr>
            <p:cNvPr id="219" name="Google Shape;219;p25"/>
            <p:cNvSpPr/>
            <p:nvPr/>
          </p:nvSpPr>
          <p:spPr>
            <a:xfrm>
              <a:off x="5015938" y="2013875"/>
              <a:ext cx="3001200" cy="1569600"/>
            </a:xfrm>
            <a:prstGeom prst="round2DiagRect">
              <a:avLst>
                <a:gd name="adj1" fmla="val 0"/>
                <a:gd name="adj2" fmla="val 17764"/>
              </a:avLst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"/>
                <a:ea typeface="Barlow"/>
                <a:cs typeface="Barlow"/>
                <a:sym typeface="Barlow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"/>
                <a:ea typeface="Barlow"/>
                <a:cs typeface="Barlow"/>
                <a:sym typeface="Barlow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"/>
                <a:ea typeface="Barlow"/>
                <a:cs typeface="Barlow"/>
                <a:sym typeface="Barlow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220" name="Google Shape;220;p25"/>
            <p:cNvSpPr txBox="1"/>
            <p:nvPr/>
          </p:nvSpPr>
          <p:spPr>
            <a:xfrm>
              <a:off x="5360226" y="2256387"/>
              <a:ext cx="2417100" cy="459900"/>
            </a:xfrm>
            <a:prstGeom prst="rect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b="1">
                  <a:solidFill>
                    <a:srgbClr val="FFFFFF"/>
                  </a:solidFill>
                  <a:latin typeface="Barlow"/>
                  <a:ea typeface="Barlow"/>
                  <a:cs typeface="Barlow"/>
                  <a:sym typeface="Barlow"/>
                </a:rPr>
                <a:t>Vestibulum congue tempus</a:t>
              </a:r>
              <a:endParaRPr sz="11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221" name="Google Shape;221;p25"/>
            <p:cNvSpPr txBox="1"/>
            <p:nvPr/>
          </p:nvSpPr>
          <p:spPr>
            <a:xfrm>
              <a:off x="5360225" y="2716353"/>
              <a:ext cx="2417100" cy="512400"/>
            </a:xfrm>
            <a:prstGeom prst="rect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rgbClr val="FFFFFF"/>
                  </a:solidFill>
                  <a:latin typeface="Barlow"/>
                  <a:ea typeface="Barlow"/>
                  <a:cs typeface="Barlow"/>
                  <a:sym typeface="Barlow"/>
                </a:rPr>
                <a:t>Lorem ipsum dolor sit amet, consectetur adipiscing elit, sed do eiusmod tempor. Ipsum dolor sit amet elit, sed do eiusmod tempor.</a:t>
              </a:r>
              <a:endParaRPr sz="11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endParaRPr>
            </a:p>
          </p:txBody>
        </p:sp>
      </p:grpSp>
      <p:grpSp>
        <p:nvGrpSpPr>
          <p:cNvPr id="222" name="Google Shape;222;p25"/>
          <p:cNvGrpSpPr/>
          <p:nvPr/>
        </p:nvGrpSpPr>
        <p:grpSpPr>
          <a:xfrm>
            <a:off x="5599105" y="2860920"/>
            <a:ext cx="261571" cy="260379"/>
            <a:chOff x="4858109" y="2631368"/>
            <a:chExt cx="316442" cy="315000"/>
          </a:xfrm>
        </p:grpSpPr>
        <p:sp>
          <p:nvSpPr>
            <p:cNvPr id="223" name="Google Shape;223;p25"/>
            <p:cNvSpPr/>
            <p:nvPr/>
          </p:nvSpPr>
          <p:spPr>
            <a:xfrm>
              <a:off x="4859551" y="2631368"/>
              <a:ext cx="315000" cy="315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224" name="Google Shape;224;p25"/>
            <p:cNvSpPr/>
            <p:nvPr/>
          </p:nvSpPr>
          <p:spPr>
            <a:xfrm>
              <a:off x="4858109" y="2739300"/>
              <a:ext cx="239100" cy="99000"/>
            </a:xfrm>
            <a:prstGeom prst="rightArrow">
              <a:avLst>
                <a:gd name="adj1" fmla="val 32020"/>
                <a:gd name="adj2" fmla="val 66970"/>
              </a:avLst>
            </a:pr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Barlow"/>
                  <a:ea typeface="Barlow"/>
                  <a:cs typeface="Barlow"/>
                  <a:sym typeface="Barlow"/>
                </a:rPr>
                <a:t/>
              </a:r>
              <a:br>
                <a:rPr lang="en">
                  <a:latin typeface="Barlow"/>
                  <a:ea typeface="Barlow"/>
                  <a:cs typeface="Barlow"/>
                  <a:sym typeface="Barlow"/>
                </a:rPr>
              </a:b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</p:grpSp>
      <p:grpSp>
        <p:nvGrpSpPr>
          <p:cNvPr id="225" name="Google Shape;225;p25"/>
          <p:cNvGrpSpPr/>
          <p:nvPr/>
        </p:nvGrpSpPr>
        <p:grpSpPr>
          <a:xfrm>
            <a:off x="3661899" y="2860921"/>
            <a:ext cx="260366" cy="260366"/>
            <a:chOff x="3157188" y="909150"/>
            <a:chExt cx="470400" cy="470400"/>
          </a:xfrm>
        </p:grpSpPr>
        <p:sp>
          <p:nvSpPr>
            <p:cNvPr id="226" name="Google Shape;226;p25"/>
            <p:cNvSpPr/>
            <p:nvPr/>
          </p:nvSpPr>
          <p:spPr>
            <a:xfrm>
              <a:off x="3157188" y="909150"/>
              <a:ext cx="470400" cy="470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227" name="Google Shape;227;p25"/>
            <p:cNvSpPr/>
            <p:nvPr/>
          </p:nvSpPr>
          <p:spPr>
            <a:xfrm>
              <a:off x="3243138" y="995100"/>
              <a:ext cx="298500" cy="298500"/>
            </a:xfrm>
            <a:prstGeom prst="mathPlus">
              <a:avLst>
                <a:gd name="adj1" fmla="val 9900"/>
              </a:avLst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8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  <p:grpSp>
        <p:nvGrpSpPr>
          <p:cNvPr id="261" name="Google Shape;261;p28"/>
          <p:cNvGrpSpPr/>
          <p:nvPr/>
        </p:nvGrpSpPr>
        <p:grpSpPr>
          <a:xfrm>
            <a:off x="1089787" y="666836"/>
            <a:ext cx="361896" cy="265341"/>
            <a:chOff x="4610450" y="3703750"/>
            <a:chExt cx="453050" cy="332175"/>
          </a:xfrm>
        </p:grpSpPr>
        <p:sp>
          <p:nvSpPr>
            <p:cNvPr id="262" name="Google Shape;262;p28"/>
            <p:cNvSpPr/>
            <p:nvPr/>
          </p:nvSpPr>
          <p:spPr>
            <a:xfrm>
              <a:off x="4610450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28"/>
            <p:cNvSpPr/>
            <p:nvPr/>
          </p:nvSpPr>
          <p:spPr>
            <a:xfrm>
              <a:off x="4642200" y="3730000"/>
              <a:ext cx="389550" cy="249150"/>
            </a:xfrm>
            <a:custGeom>
              <a:avLst/>
              <a:gdLst/>
              <a:ahLst/>
              <a:cxnLst/>
              <a:rect l="l" t="t" r="r" b="b"/>
              <a:pathLst>
                <a:path w="15582" h="9966" extrusionOk="0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8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5358335"/>
              </p:ext>
            </p:extLst>
          </p:nvPr>
        </p:nvGraphicFramePr>
        <p:xfrm>
          <a:off x="268224" y="524000"/>
          <a:ext cx="8962073" cy="383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" name="Формула" r:id="rId5" imgW="3492500" imgH="1524000" progId="Equation.3">
                  <p:embed/>
                </p:oleObj>
              </mc:Choice>
              <mc:Fallback>
                <p:oleObj name="Формула" r:id="rId5" imgW="3492500" imgH="1524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224" y="524000"/>
                        <a:ext cx="8962073" cy="3832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9"/>
          <p:cNvSpPr txBox="1">
            <a:spLocks noGrp="1"/>
          </p:cNvSpPr>
          <p:nvPr>
            <p:ph type="ctrTitle" idx="4294967295"/>
          </p:nvPr>
        </p:nvSpPr>
        <p:spPr>
          <a:xfrm>
            <a:off x="1666170" y="1105200"/>
            <a:ext cx="7063800" cy="89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just"/>
            <a:r>
              <a:rPr lang="ru-RU" sz="1600" dirty="0" smtClean="0">
                <a:solidFill>
                  <a:srgbClr val="FFB000"/>
                </a:solidFill>
              </a:rPr>
              <a:t>       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Рассмотренный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вариант оценки инвестиционного проекта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является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не более чем частным случаем, который можно встретить на практике. Зачастую инвестиционные вложения и отдача от них могут следовать различным закономерностям (т.е. доходы от инвестиционных вложений могут пойти сразу, после ввода в эксплуатацию проекта, могут пойти немного спустя равномерными темпами, или меняющимися вплоть до того, что один год они могут быть положительными другой год отрицательными).</a:t>
            </a:r>
            <a:br>
              <a:rPr lang="ru-RU" sz="1600" dirty="0">
                <a:solidFill>
                  <a:schemeClr val="accent1">
                    <a:lumMod val="50000"/>
                  </a:schemeClr>
                </a:solidFill>
              </a:rPr>
            </a:br>
            <a:endParaRPr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74" name="Google Shape;274;p29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5898" y="2535238"/>
            <a:ext cx="1552518" cy="11467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9"/>
          <p:cNvSpPr txBox="1">
            <a:spLocks noGrp="1"/>
          </p:cNvSpPr>
          <p:nvPr>
            <p:ph type="ctrTitle" idx="4294967295"/>
          </p:nvPr>
        </p:nvSpPr>
        <p:spPr>
          <a:xfrm>
            <a:off x="1686600" y="1640338"/>
            <a:ext cx="7063800" cy="89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just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      Абсолютная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величина чистого приведенного дохода зависит от двух видов параметров. Первые характеризуют инвестиционный процесс объективно. Они определяются производственным процессом (больше продукции – больше выручки;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меньше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затраты –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больше прибыль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).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     Ко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второму параметру относится единственный параметр – ставка сравнения или ставка дисконтирования. Напомним, величина этой ставки – результат выбора, результат субъективного суждения, т.е. величина условная.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   В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силу чего целесообразно при анализе инвестиционных проектов определять  NPV  не для одной ставки, а для некоторого их диапазона.</a:t>
            </a:r>
            <a:br>
              <a:rPr lang="ru-RU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   </a:t>
            </a:r>
            <a:endParaRPr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74" name="Google Shape;274;p29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30</a:t>
            </a:fld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9050" y="3209479"/>
            <a:ext cx="1552518" cy="114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56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0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Недостатки </a:t>
            </a:r>
            <a:r>
              <a:rPr lang="en-US" dirty="0" smtClean="0"/>
              <a:t>NPV</a:t>
            </a:r>
            <a:endParaRPr dirty="0"/>
          </a:p>
        </p:txBody>
      </p:sp>
      <p:sp>
        <p:nvSpPr>
          <p:cNvPr id="280" name="Google Shape;280;p30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31</a:t>
            </a:fld>
            <a:endParaRPr/>
          </a:p>
        </p:txBody>
      </p:sp>
      <p:grpSp>
        <p:nvGrpSpPr>
          <p:cNvPr id="281" name="Google Shape;281;p30"/>
          <p:cNvGrpSpPr/>
          <p:nvPr/>
        </p:nvGrpSpPr>
        <p:grpSpPr>
          <a:xfrm>
            <a:off x="8192081" y="607094"/>
            <a:ext cx="320958" cy="379470"/>
            <a:chOff x="4636075" y="261925"/>
            <a:chExt cx="401800" cy="475050"/>
          </a:xfrm>
        </p:grpSpPr>
        <p:sp>
          <p:nvSpPr>
            <p:cNvPr id="282" name="Google Shape;282;p30"/>
            <p:cNvSpPr/>
            <p:nvPr/>
          </p:nvSpPr>
          <p:spPr>
            <a:xfrm>
              <a:off x="4665400" y="326650"/>
              <a:ext cx="372475" cy="97100"/>
            </a:xfrm>
            <a:custGeom>
              <a:avLst/>
              <a:gdLst/>
              <a:ahLst/>
              <a:cxnLst/>
              <a:rect l="l" t="t" r="r" b="b"/>
              <a:pathLst>
                <a:path w="14899" h="3884" extrusionOk="0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30"/>
            <p:cNvSpPr/>
            <p:nvPr/>
          </p:nvSpPr>
          <p:spPr>
            <a:xfrm>
              <a:off x="4636075" y="438375"/>
              <a:ext cx="372475" cy="97125"/>
            </a:xfrm>
            <a:custGeom>
              <a:avLst/>
              <a:gdLst/>
              <a:ahLst/>
              <a:cxnLst/>
              <a:rect l="l" t="t" r="r" b="b"/>
              <a:pathLst>
                <a:path w="14899" h="3885" extrusionOk="0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30"/>
            <p:cNvSpPr/>
            <p:nvPr/>
          </p:nvSpPr>
          <p:spPr>
            <a:xfrm>
              <a:off x="4814975" y="261925"/>
              <a:ext cx="44000" cy="50100"/>
            </a:xfrm>
            <a:custGeom>
              <a:avLst/>
              <a:gdLst/>
              <a:ahLst/>
              <a:cxnLst/>
              <a:rect l="l" t="t" r="r" b="b"/>
              <a:pathLst>
                <a:path w="1760" h="2004" extrusionOk="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30"/>
            <p:cNvSpPr/>
            <p:nvPr/>
          </p:nvSpPr>
          <p:spPr>
            <a:xfrm>
              <a:off x="4814975" y="550125"/>
              <a:ext cx="44000" cy="186850"/>
            </a:xfrm>
            <a:custGeom>
              <a:avLst/>
              <a:gdLst/>
              <a:ahLst/>
              <a:cxnLst/>
              <a:rect l="l" t="t" r="r" b="b"/>
              <a:pathLst>
                <a:path w="1760" h="7474" extrusionOk="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9" name="Google Shape;289;p30"/>
          <p:cNvGrpSpPr/>
          <p:nvPr/>
        </p:nvGrpSpPr>
        <p:grpSpPr>
          <a:xfrm>
            <a:off x="1270524" y="1799589"/>
            <a:ext cx="2968401" cy="2785336"/>
            <a:chOff x="0" y="1189989"/>
            <a:chExt cx="3546900" cy="2785336"/>
          </a:xfrm>
        </p:grpSpPr>
        <p:sp>
          <p:nvSpPr>
            <p:cNvPr id="290" name="Google Shape;290;p30"/>
            <p:cNvSpPr/>
            <p:nvPr/>
          </p:nvSpPr>
          <p:spPr>
            <a:xfrm>
              <a:off x="0" y="1189989"/>
              <a:ext cx="3546900" cy="669000"/>
            </a:xfrm>
            <a:prstGeom prst="homePlate">
              <a:avLst>
                <a:gd name="adj" fmla="val 50000"/>
              </a:avLst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 dirty="0" smtClean="0">
                  <a:solidFill>
                    <a:srgbClr val="FFFFFF"/>
                  </a:solidFill>
                  <a:latin typeface="Barlow"/>
                  <a:ea typeface="Barlow"/>
                  <a:cs typeface="Barlow"/>
                  <a:sym typeface="Barlow"/>
                </a:rPr>
                <a:t>1</a:t>
              </a:r>
              <a:endParaRPr b="1" dirty="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291" name="Google Shape;291;p30"/>
            <p:cNvSpPr txBox="1"/>
            <p:nvPr/>
          </p:nvSpPr>
          <p:spPr>
            <a:xfrm>
              <a:off x="0" y="2057125"/>
              <a:ext cx="3059436" cy="1918200"/>
            </a:xfrm>
            <a:prstGeom prst="rect">
              <a:avLst/>
            </a:prstGeom>
            <a:solidFill>
              <a:srgbClr val="FFC000">
                <a:alpha val="36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>
                <a:lnSpc>
                  <a:spcPct val="115000"/>
                </a:lnSpc>
              </a:pPr>
              <a:r>
                <a:rPr lang="ru-RU" sz="1800" dirty="0">
                  <a:solidFill>
                    <a:srgbClr val="434343"/>
                  </a:solidFill>
                  <a:latin typeface="Barlow"/>
                  <a:ea typeface="Barlow"/>
                  <a:cs typeface="Barlow"/>
                  <a:sym typeface="Barlow"/>
                </a:rPr>
                <a:t>Трудность и неоднозначность прогнозирования и формирования денежного потока от инвестиций</a:t>
              </a:r>
              <a:r>
                <a:rPr lang="ru-RU" sz="1800" dirty="0" smtClean="0">
                  <a:solidFill>
                    <a:srgbClr val="434343"/>
                  </a:solidFill>
                  <a:latin typeface="Barlow"/>
                  <a:ea typeface="Barlow"/>
                  <a:cs typeface="Barlow"/>
                  <a:sym typeface="Barlow"/>
                </a:rPr>
                <a:t>.</a:t>
              </a:r>
              <a:endParaRPr lang="ru-RU" sz="1800" dirty="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endParaRPr>
            </a:p>
          </p:txBody>
        </p:sp>
      </p:grpSp>
      <p:grpSp>
        <p:nvGrpSpPr>
          <p:cNvPr id="292" name="Google Shape;292;p30"/>
          <p:cNvGrpSpPr/>
          <p:nvPr/>
        </p:nvGrpSpPr>
        <p:grpSpPr>
          <a:xfrm>
            <a:off x="3734528" y="1799375"/>
            <a:ext cx="2964448" cy="2785550"/>
            <a:chOff x="2944204" y="1189775"/>
            <a:chExt cx="3542177" cy="2785550"/>
          </a:xfrm>
        </p:grpSpPr>
        <p:sp>
          <p:nvSpPr>
            <p:cNvPr id="293" name="Google Shape;293;p30"/>
            <p:cNvSpPr/>
            <p:nvPr/>
          </p:nvSpPr>
          <p:spPr>
            <a:xfrm>
              <a:off x="2944204" y="1189775"/>
              <a:ext cx="3305700" cy="669000"/>
            </a:xfrm>
            <a:prstGeom prst="chevron">
              <a:avLst>
                <a:gd name="adj" fmla="val 50000"/>
              </a:avLst>
            </a:pr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 dirty="0" smtClean="0">
                  <a:solidFill>
                    <a:srgbClr val="FFFFFF"/>
                  </a:solidFill>
                  <a:latin typeface="Barlow"/>
                  <a:ea typeface="Barlow"/>
                  <a:cs typeface="Barlow"/>
                  <a:sym typeface="Barlow"/>
                </a:rPr>
                <a:t> </a:t>
              </a:r>
              <a:r>
                <a:rPr lang="en" b="1" dirty="0">
                  <a:solidFill>
                    <a:srgbClr val="FFFFFF"/>
                  </a:solidFill>
                  <a:latin typeface="Barlow"/>
                  <a:ea typeface="Barlow"/>
                  <a:cs typeface="Barlow"/>
                  <a:sym typeface="Barlow"/>
                </a:rPr>
                <a:t>2</a:t>
              </a:r>
              <a:endParaRPr b="1" dirty="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294" name="Google Shape;294;p30"/>
            <p:cNvSpPr txBox="1"/>
            <p:nvPr/>
          </p:nvSpPr>
          <p:spPr>
            <a:xfrm>
              <a:off x="3327329" y="2057125"/>
              <a:ext cx="3159052" cy="191820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>
                <a:lnSpc>
                  <a:spcPct val="115000"/>
                </a:lnSpc>
              </a:pPr>
              <a:r>
                <a:rPr lang="ru-RU" sz="1600" dirty="0">
                  <a:solidFill>
                    <a:srgbClr val="434343"/>
                  </a:solidFill>
                  <a:latin typeface="Barlow"/>
                  <a:ea typeface="Barlow"/>
                  <a:cs typeface="Barlow"/>
                  <a:sym typeface="Barlow"/>
                </a:rPr>
                <a:t>Проблема выбора ставки дисконтирования, когда может возникнуть опасность недооценки рисков проекта</a:t>
              </a:r>
              <a:r>
                <a:rPr lang="ru-RU" sz="1600" dirty="0" smtClean="0">
                  <a:solidFill>
                    <a:srgbClr val="434343"/>
                  </a:solidFill>
                  <a:latin typeface="Barlow"/>
                  <a:ea typeface="Barlow"/>
                  <a:cs typeface="Barlow"/>
                  <a:sym typeface="Barlow"/>
                </a:rPr>
                <a:t>.</a:t>
              </a:r>
              <a:endParaRPr sz="1600" dirty="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3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32</a:t>
            </a:fld>
            <a:endParaRPr/>
          </a:p>
        </p:txBody>
      </p:sp>
      <p:grpSp>
        <p:nvGrpSpPr>
          <p:cNvPr id="188" name="Google Shape;188;p23"/>
          <p:cNvGrpSpPr/>
          <p:nvPr/>
        </p:nvGrpSpPr>
        <p:grpSpPr>
          <a:xfrm>
            <a:off x="8176601" y="649018"/>
            <a:ext cx="355087" cy="295596"/>
            <a:chOff x="1244325" y="314425"/>
            <a:chExt cx="444525" cy="370050"/>
          </a:xfrm>
        </p:grpSpPr>
        <p:sp>
          <p:nvSpPr>
            <p:cNvPr id="189" name="Google Shape;189;p23"/>
            <p:cNvSpPr/>
            <p:nvPr/>
          </p:nvSpPr>
          <p:spPr>
            <a:xfrm>
              <a:off x="1388425" y="463425"/>
              <a:ext cx="143525" cy="143500"/>
            </a:xfrm>
            <a:custGeom>
              <a:avLst/>
              <a:gdLst/>
              <a:ahLst/>
              <a:cxnLst/>
              <a:rect l="l" t="t" r="r" b="b"/>
              <a:pathLst>
                <a:path w="5741" h="5740" extrusionOk="0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0" name="Google Shape;190;p23"/>
            <p:cNvSpPr/>
            <p:nvPr/>
          </p:nvSpPr>
          <p:spPr>
            <a:xfrm>
              <a:off x="1244325" y="314425"/>
              <a:ext cx="444525" cy="370050"/>
            </a:xfrm>
            <a:custGeom>
              <a:avLst/>
              <a:gdLst/>
              <a:ahLst/>
              <a:cxnLst/>
              <a:rect l="l" t="t" r="r" b="b"/>
              <a:pathLst>
                <a:path w="17781" h="14802" extrusionOk="0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85" name="Google Shape;185;p23"/>
          <p:cNvSpPr txBox="1">
            <a:spLocks noGrp="1"/>
          </p:cNvSpPr>
          <p:nvPr>
            <p:ph type="title"/>
          </p:nvPr>
        </p:nvSpPr>
        <p:spPr>
          <a:xfrm>
            <a:off x="4328907" y="510112"/>
            <a:ext cx="4815094" cy="1301213"/>
          </a:xfrm>
          <a:prstGeom prst="rect">
            <a:avLst/>
          </a:prstGeom>
          <a:solidFill>
            <a:schemeClr val="bg1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3. 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Индекс 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рентабельности инвестиций  (</a:t>
            </a: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)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1800" b="0" i="1" dirty="0" smtClean="0">
                <a:solidFill>
                  <a:schemeClr val="accent1">
                    <a:lumMod val="50000"/>
                  </a:schemeClr>
                </a:solidFill>
                <a:latin typeface="Barlow" panose="020B0604020202020204" charset="0"/>
                <a:cs typeface="Times New Roman" panose="02020603050405020304" pitchFamily="18" charset="0"/>
              </a:rPr>
              <a:t>Profitability Index</a:t>
            </a:r>
            <a:endParaRPr lang="en-US" sz="1800" i="1" dirty="0">
              <a:solidFill>
                <a:schemeClr val="accent1">
                  <a:lumMod val="50000"/>
                </a:schemeClr>
              </a:solidFill>
              <a:latin typeface="Barlow" panose="020B060402020202020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0064270"/>
              </p:ext>
            </p:extLst>
          </p:nvPr>
        </p:nvGraphicFramePr>
        <p:xfrm>
          <a:off x="5084660" y="2535238"/>
          <a:ext cx="3303588" cy="1112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7" name="Формула" r:id="rId5" imgW="1244600" imgH="419100" progId="Equation.3">
                  <p:embed/>
                </p:oleObj>
              </mc:Choice>
              <mc:Fallback>
                <p:oleObj name="Формула" r:id="rId5" imgW="12446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4660" y="2535238"/>
                        <a:ext cx="3303588" cy="111283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61145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/>
          <p:cNvSpPr txBox="1">
            <a:spLocks noGrp="1"/>
          </p:cNvSpPr>
          <p:nvPr>
            <p:ph type="title"/>
          </p:nvPr>
        </p:nvSpPr>
        <p:spPr>
          <a:xfrm>
            <a:off x="1202250" y="956310"/>
            <a:ext cx="67395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Индекс рентабельности – относительный показатель эффективности инвестиционного проекта, он характеризует уровень дохода на единицу затрат. 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</a:rPr>
            </a:br>
            <a:endParaRPr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9" name="Google Shape;129;p19"/>
          <p:cNvSpPr txBox="1">
            <a:spLocks noGrp="1"/>
          </p:cNvSpPr>
          <p:nvPr>
            <p:ph type="body" idx="1"/>
          </p:nvPr>
        </p:nvSpPr>
        <p:spPr>
          <a:xfrm>
            <a:off x="1664700" y="2409845"/>
            <a:ext cx="7085700" cy="145326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Clr>
                <a:schemeClr val="accent1">
                  <a:lumMod val="50000"/>
                </a:schemeClr>
              </a:buClr>
              <a:buNone/>
            </a:pPr>
            <a:r>
              <a:rPr lang="ru-RU" sz="1800" dirty="0"/>
              <a:t>Чем больше его значение, тем выше отдача денежной единицы, инвестированной в проект.</a:t>
            </a:r>
          </a:p>
          <a:p>
            <a:pPr marL="0" lvl="0" indent="0">
              <a:buClr>
                <a:schemeClr val="accent1">
                  <a:lumMod val="50000"/>
                </a:schemeClr>
              </a:buClr>
              <a:buNone/>
            </a:pPr>
            <a:r>
              <a:rPr lang="ru-RU" sz="1800" dirty="0"/>
              <a:t>Данный показатель необходимо обязательно учитывать при комплектовании портфеля инвестиций, с целью максимизации суммарного значения чистого дисконтированного дохода.</a:t>
            </a:r>
          </a:p>
          <a:p>
            <a:pPr marL="0" lvl="0" indent="0">
              <a:buClr>
                <a:schemeClr val="accent1">
                  <a:lumMod val="50000"/>
                </a:schemeClr>
              </a:buClr>
              <a:buNone/>
            </a:pPr>
            <a:endParaRPr lang="ru-RU" sz="1800" dirty="0"/>
          </a:p>
        </p:txBody>
      </p:sp>
      <p:sp>
        <p:nvSpPr>
          <p:cNvPr id="130" name="Google Shape;130;p19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33</a:t>
            </a:fld>
            <a:endParaRPr/>
          </a:p>
        </p:txBody>
      </p:sp>
      <p:grpSp>
        <p:nvGrpSpPr>
          <p:cNvPr id="131" name="Google Shape;131;p19"/>
          <p:cNvGrpSpPr/>
          <p:nvPr/>
        </p:nvGrpSpPr>
        <p:grpSpPr>
          <a:xfrm>
            <a:off x="8180944" y="637329"/>
            <a:ext cx="336534" cy="318981"/>
            <a:chOff x="5300400" y="3670175"/>
            <a:chExt cx="421300" cy="399325"/>
          </a:xfrm>
        </p:grpSpPr>
        <p:sp>
          <p:nvSpPr>
            <p:cNvPr id="132" name="Google Shape;132;p19"/>
            <p:cNvSpPr/>
            <p:nvPr/>
          </p:nvSpPr>
          <p:spPr>
            <a:xfrm>
              <a:off x="5300400" y="3708025"/>
              <a:ext cx="421300" cy="267450"/>
            </a:xfrm>
            <a:custGeom>
              <a:avLst/>
              <a:gdLst/>
              <a:ahLst/>
              <a:cxnLst/>
              <a:rect l="l" t="t" r="r" b="b"/>
              <a:pathLst>
                <a:path w="16852" h="10698" extrusionOk="0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33" name="Google Shape;133;p19"/>
            <p:cNvSpPr/>
            <p:nvPr/>
          </p:nvSpPr>
          <p:spPr>
            <a:xfrm>
              <a:off x="5498825" y="3670175"/>
              <a:ext cx="24450" cy="25650"/>
            </a:xfrm>
            <a:custGeom>
              <a:avLst/>
              <a:gdLst/>
              <a:ahLst/>
              <a:cxnLst/>
              <a:rect l="l" t="t" r="r" b="b"/>
              <a:pathLst>
                <a:path w="978" h="102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34" name="Google Shape;134;p19"/>
            <p:cNvSpPr/>
            <p:nvPr/>
          </p:nvSpPr>
          <p:spPr>
            <a:xfrm>
              <a:off x="5366325" y="3987675"/>
              <a:ext cx="61100" cy="81825"/>
            </a:xfrm>
            <a:custGeom>
              <a:avLst/>
              <a:gdLst/>
              <a:ahLst/>
              <a:cxnLst/>
              <a:rect l="l" t="t" r="r" b="b"/>
              <a:pathLst>
                <a:path w="2444" h="3273" extrusionOk="0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35" name="Google Shape;135;p19"/>
            <p:cNvSpPr/>
            <p:nvPr/>
          </p:nvSpPr>
          <p:spPr>
            <a:xfrm>
              <a:off x="5594700" y="3987675"/>
              <a:ext cx="61075" cy="81825"/>
            </a:xfrm>
            <a:custGeom>
              <a:avLst/>
              <a:gdLst/>
              <a:ahLst/>
              <a:cxnLst/>
              <a:rect l="l" t="t" r="r" b="b"/>
              <a:pathLst>
                <a:path w="2443" h="3273" extrusionOk="0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36" name="Google Shape;136;p19"/>
            <p:cNvSpPr/>
            <p:nvPr/>
          </p:nvSpPr>
          <p:spPr>
            <a:xfrm>
              <a:off x="5324825" y="3732450"/>
              <a:ext cx="372475" cy="218600"/>
            </a:xfrm>
            <a:custGeom>
              <a:avLst/>
              <a:gdLst/>
              <a:ahLst/>
              <a:cxnLst/>
              <a:rect l="l" t="t" r="r" b="b"/>
              <a:pathLst>
                <a:path w="14899" h="8744" extrusionOk="0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34075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3"/>
          <p:cNvSpPr txBox="1">
            <a:spLocks noGrp="1"/>
          </p:cNvSpPr>
          <p:nvPr>
            <p:ph type="body" idx="1"/>
          </p:nvPr>
        </p:nvSpPr>
        <p:spPr>
          <a:xfrm>
            <a:off x="4572000" y="1324766"/>
            <a:ext cx="4855973" cy="29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 &gt;1</a:t>
            </a:r>
            <a:r>
              <a:rPr lang="ru-RU" sz="2400" dirty="0"/>
              <a:t> – проект принимаем;</a:t>
            </a:r>
          </a:p>
          <a:p>
            <a:pPr marL="0" lvl="0" indent="0">
              <a:buNone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 &lt;1</a:t>
            </a:r>
            <a:r>
              <a:rPr lang="ru-RU" sz="2400" dirty="0"/>
              <a:t> – отвергаем;</a:t>
            </a:r>
          </a:p>
          <a:p>
            <a:pPr marL="0" lvl="0" indent="0">
              <a:buNone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 =1</a:t>
            </a:r>
            <a:r>
              <a:rPr lang="ru-RU" sz="2400" dirty="0"/>
              <a:t> – смотрим на дополнительные условия.</a:t>
            </a:r>
          </a:p>
          <a:p>
            <a:pPr marL="0" lvl="0" indent="0">
              <a:buNone/>
            </a:pPr>
            <a:endParaRPr lang="ru-RU" sz="2400" dirty="0" smtClean="0"/>
          </a:p>
          <a:p>
            <a:pPr marL="0" lvl="0" indent="0">
              <a:buNone/>
            </a:pPr>
            <a:r>
              <a:rPr lang="ru-RU" sz="1800" i="1" dirty="0" smtClean="0"/>
              <a:t>В </a:t>
            </a:r>
            <a:r>
              <a:rPr lang="ru-RU" sz="1800" i="1" dirty="0"/>
              <a:t>нашем примере значение PI равно:</a:t>
            </a:r>
          </a:p>
          <a:p>
            <a:pPr marL="0" lvl="0" indent="0">
              <a:buNone/>
            </a:pPr>
            <a:r>
              <a:rPr lang="ru-RU" sz="1800" i="1" dirty="0"/>
              <a:t>16708,9 : </a:t>
            </a:r>
            <a:r>
              <a:rPr lang="ru-RU" sz="1800" i="1" dirty="0" smtClean="0"/>
              <a:t>15000=1,11.</a:t>
            </a:r>
          </a:p>
          <a:p>
            <a:pPr marL="0" lvl="0" indent="0">
              <a:buNone/>
            </a:pPr>
            <a:r>
              <a:rPr lang="ru-RU" sz="1800" i="1" dirty="0" smtClean="0">
                <a:solidFill>
                  <a:schemeClr val="bg1"/>
                </a:solidFill>
              </a:rPr>
              <a:t>Т.Е. </a:t>
            </a:r>
            <a:r>
              <a:rPr lang="ru-RU" sz="1200" i="1" dirty="0" smtClean="0">
                <a:solidFill>
                  <a:schemeClr val="bg1"/>
                </a:solidFill>
              </a:rPr>
              <a:t>Каждый рубль инвестиций генерирует 11 коп. прибыли</a:t>
            </a:r>
            <a:endParaRPr lang="ru-RU" sz="1200" i="1"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325" name="Google Shape;325;p33"/>
          <p:cNvSpPr/>
          <p:nvPr/>
        </p:nvSpPr>
        <p:spPr>
          <a:xfrm>
            <a:off x="1253275" y="785788"/>
            <a:ext cx="2007300" cy="35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B000"/>
                </a:solidFill>
                <a:latin typeface="Barlow"/>
                <a:ea typeface="Barlow"/>
                <a:cs typeface="Barlow"/>
                <a:sym typeface="Barlow"/>
              </a:rPr>
              <a:t>Place your screenshot here</a:t>
            </a:r>
            <a:endParaRPr sz="1000">
              <a:solidFill>
                <a:srgbClr val="FFB000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26" name="Google Shape;326;p33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34</a:t>
            </a:fld>
            <a:endParaRPr/>
          </a:p>
        </p:txBody>
      </p:sp>
      <p:sp>
        <p:nvSpPr>
          <p:cNvPr id="332" name="Google Shape;332;p33"/>
          <p:cNvSpPr txBox="1">
            <a:spLocks noGrp="1"/>
          </p:cNvSpPr>
          <p:nvPr>
            <p:ph type="title"/>
          </p:nvPr>
        </p:nvSpPr>
        <p:spPr>
          <a:xfrm>
            <a:off x="4483099" y="393475"/>
            <a:ext cx="3460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Критерии оценки</a:t>
            </a:r>
            <a:endParaRPr dirty="0"/>
          </a:p>
        </p:txBody>
      </p:sp>
      <p:sp>
        <p:nvSpPr>
          <p:cNvPr id="333" name="Google Shape;333;p33"/>
          <p:cNvSpPr/>
          <p:nvPr/>
        </p:nvSpPr>
        <p:spPr>
          <a:xfrm>
            <a:off x="8232466" y="591480"/>
            <a:ext cx="237044" cy="410683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268" y="314227"/>
            <a:ext cx="2688569" cy="40419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/>
          <p:nvPr/>
        </p:nvSpPr>
        <p:spPr>
          <a:xfrm>
            <a:off x="7568290" y="2334064"/>
            <a:ext cx="261878" cy="25005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grpSp>
        <p:nvGrpSpPr>
          <p:cNvPr id="144" name="Google Shape;144;p20"/>
          <p:cNvGrpSpPr/>
          <p:nvPr/>
        </p:nvGrpSpPr>
        <p:grpSpPr>
          <a:xfrm>
            <a:off x="7243253" y="929993"/>
            <a:ext cx="1121957" cy="1122271"/>
            <a:chOff x="6654650" y="3665275"/>
            <a:chExt cx="409100" cy="409125"/>
          </a:xfrm>
        </p:grpSpPr>
        <p:sp>
          <p:nvSpPr>
            <p:cNvPr id="145" name="Google Shape;145;p20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46" name="Google Shape;146;p20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147" name="Google Shape;147;p20"/>
          <p:cNvGrpSpPr/>
          <p:nvPr/>
        </p:nvGrpSpPr>
        <p:grpSpPr>
          <a:xfrm rot="1057075">
            <a:off x="6161947" y="1812386"/>
            <a:ext cx="741255" cy="741354"/>
            <a:chOff x="570875" y="4322250"/>
            <a:chExt cx="443300" cy="443325"/>
          </a:xfrm>
        </p:grpSpPr>
        <p:sp>
          <p:nvSpPr>
            <p:cNvPr id="148" name="Google Shape;148;p20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49" name="Google Shape;149;p20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50" name="Google Shape;150;p20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51" name="Google Shape;151;p20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52" name="Google Shape;152;p20"/>
          <p:cNvSpPr/>
          <p:nvPr/>
        </p:nvSpPr>
        <p:spPr>
          <a:xfrm rot="2466613">
            <a:off x="6245163" y="1147346"/>
            <a:ext cx="363854" cy="34742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53" name="Google Shape;153;p20"/>
          <p:cNvSpPr/>
          <p:nvPr/>
        </p:nvSpPr>
        <p:spPr>
          <a:xfrm rot="-1609020">
            <a:off x="6777274" y="1365970"/>
            <a:ext cx="261831" cy="250005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54" name="Google Shape;154;p20"/>
          <p:cNvSpPr/>
          <p:nvPr/>
        </p:nvSpPr>
        <p:spPr>
          <a:xfrm rot="2926409">
            <a:off x="8364950" y="1564011"/>
            <a:ext cx="196068" cy="187212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55" name="Google Shape;155;p20"/>
          <p:cNvSpPr/>
          <p:nvPr/>
        </p:nvSpPr>
        <p:spPr>
          <a:xfrm rot="-1609718">
            <a:off x="7548927" y="309671"/>
            <a:ext cx="176665" cy="168686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56" name="Google Shape;156;p20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35</a:t>
            </a:fld>
            <a:endParaRPr/>
          </a:p>
        </p:txBody>
      </p:sp>
      <p:sp>
        <p:nvSpPr>
          <p:cNvPr id="141" name="Google Shape;141;p20"/>
          <p:cNvSpPr txBox="1">
            <a:spLocks noGrp="1"/>
          </p:cNvSpPr>
          <p:nvPr>
            <p:ph type="ctrTitle" idx="4294967295"/>
          </p:nvPr>
        </p:nvSpPr>
        <p:spPr>
          <a:xfrm>
            <a:off x="1279459" y="1023141"/>
            <a:ext cx="4331468" cy="123915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1800" dirty="0" smtClean="0">
                <a:solidFill>
                  <a:srgbClr val="FFB000"/>
                </a:solidFill>
              </a:rPr>
              <a:t>Критерий PI имеет преимущество при выборе одного проекта из ряда имеющих примерно одинаковое значение NPV, но разные объемы требуемых инвестиций. В данном случае выгоднее тот из них, который обеспечивает большую эффективность вложений. </a:t>
            </a:r>
            <a:br>
              <a:rPr lang="ru-RU" sz="1800" dirty="0" smtClean="0">
                <a:solidFill>
                  <a:srgbClr val="FFB000"/>
                </a:solidFill>
              </a:rPr>
            </a:br>
            <a:endParaRPr dirty="0">
              <a:solidFill>
                <a:srgbClr val="FFB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14587" y="2823437"/>
            <a:ext cx="28834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800" dirty="0"/>
              <a:t>В связи с этим, данный показатель позволяет ранжировать проекты при ограниченных инвестиционных ресурсах.</a:t>
            </a:r>
          </a:p>
        </p:txBody>
      </p:sp>
    </p:spTree>
    <p:extLst>
      <p:ext uri="{BB962C8B-B14F-4D97-AF65-F5344CB8AC3E}">
        <p14:creationId xmlns:p14="http://schemas.microsoft.com/office/powerpoint/2010/main" val="192244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3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36</a:t>
            </a:fld>
            <a:endParaRPr/>
          </a:p>
        </p:txBody>
      </p:sp>
      <p:grpSp>
        <p:nvGrpSpPr>
          <p:cNvPr id="188" name="Google Shape;188;p23"/>
          <p:cNvGrpSpPr/>
          <p:nvPr/>
        </p:nvGrpSpPr>
        <p:grpSpPr>
          <a:xfrm>
            <a:off x="8176601" y="649018"/>
            <a:ext cx="355087" cy="295596"/>
            <a:chOff x="1244325" y="314425"/>
            <a:chExt cx="444525" cy="370050"/>
          </a:xfrm>
        </p:grpSpPr>
        <p:sp>
          <p:nvSpPr>
            <p:cNvPr id="189" name="Google Shape;189;p23"/>
            <p:cNvSpPr/>
            <p:nvPr/>
          </p:nvSpPr>
          <p:spPr>
            <a:xfrm>
              <a:off x="1388425" y="463425"/>
              <a:ext cx="143525" cy="143500"/>
            </a:xfrm>
            <a:custGeom>
              <a:avLst/>
              <a:gdLst/>
              <a:ahLst/>
              <a:cxnLst/>
              <a:rect l="l" t="t" r="r" b="b"/>
              <a:pathLst>
                <a:path w="5741" h="5740" extrusionOk="0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0" name="Google Shape;190;p23"/>
            <p:cNvSpPr/>
            <p:nvPr/>
          </p:nvSpPr>
          <p:spPr>
            <a:xfrm>
              <a:off x="1244325" y="314425"/>
              <a:ext cx="444525" cy="370050"/>
            </a:xfrm>
            <a:custGeom>
              <a:avLst/>
              <a:gdLst/>
              <a:ahLst/>
              <a:cxnLst/>
              <a:rect l="l" t="t" r="r" b="b"/>
              <a:pathLst>
                <a:path w="17781" h="14802" extrusionOk="0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85" name="Google Shape;185;p23"/>
          <p:cNvSpPr txBox="1">
            <a:spLocks noGrp="1"/>
          </p:cNvSpPr>
          <p:nvPr>
            <p:ph type="title"/>
          </p:nvPr>
        </p:nvSpPr>
        <p:spPr>
          <a:xfrm>
            <a:off x="4328906" y="649018"/>
            <a:ext cx="4815094" cy="1301213"/>
          </a:xfrm>
          <a:prstGeom prst="rect">
            <a:avLst/>
          </a:prstGeom>
          <a:solidFill>
            <a:schemeClr val="bg1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99FF99"/>
              </a:buClr>
              <a:buSzPct val="80000"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4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ru-RU" altLang="ru-RU" sz="2400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  <a:ea typeface="+mn-ea"/>
                <a:cs typeface="+mn-cs"/>
              </a:rPr>
              <a:t>Внутренняя норма рентабельности (</a:t>
            </a:r>
            <a:r>
              <a:rPr lang="en-US" altLang="ru-RU" sz="2400" dirty="0">
                <a:solidFill>
                  <a:schemeClr val="accent1">
                    <a:lumMod val="50000"/>
                  </a:schemeClr>
                </a:solidFill>
                <a:latin typeface="Barlow" panose="020B0604020202020204" charset="0"/>
                <a:ea typeface="+mn-ea"/>
                <a:cs typeface="+mn-cs"/>
              </a:rPr>
              <a:t>IRR</a:t>
            </a:r>
            <a:r>
              <a:rPr lang="en-US" altLang="ru-RU" sz="2400" dirty="0" smtClean="0">
                <a:solidFill>
                  <a:schemeClr val="accent1">
                    <a:lumMod val="50000"/>
                  </a:schemeClr>
                </a:solidFill>
                <a:latin typeface="Barlow" panose="020B0604020202020204" charset="0"/>
                <a:ea typeface="+mn-ea"/>
                <a:cs typeface="+mn-cs"/>
              </a:rPr>
              <a:t>)</a:t>
            </a:r>
            <a:r>
              <a:rPr lang="ru-RU" altLang="ru-RU" sz="2400" dirty="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  <a:ea typeface="+mn-ea"/>
                <a:cs typeface="+mn-cs"/>
              </a:rPr>
              <a:t> – </a:t>
            </a:r>
            <a:br>
              <a:rPr lang="ru-RU" altLang="ru-RU" sz="2400" dirty="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  <a:ea typeface="+mn-ea"/>
                <a:cs typeface="+mn-cs"/>
              </a:rPr>
            </a:br>
            <a:r>
              <a:rPr lang="en-US" altLang="ru-RU" sz="1800" i="1" dirty="0" smtClean="0">
                <a:solidFill>
                  <a:schemeClr val="accent1">
                    <a:lumMod val="50000"/>
                  </a:schemeClr>
                </a:solidFill>
                <a:latin typeface="Barlow" panose="020B0604020202020204" charset="0"/>
                <a:ea typeface="+mn-ea"/>
                <a:cs typeface="Times New Roman" panose="02020603050405020304" pitchFamily="18" charset="0"/>
              </a:rPr>
              <a:t>Internal </a:t>
            </a:r>
            <a:r>
              <a:rPr lang="en-US" altLang="ru-RU" sz="1800" i="1" dirty="0">
                <a:solidFill>
                  <a:schemeClr val="accent1">
                    <a:lumMod val="50000"/>
                  </a:schemeClr>
                </a:solidFill>
                <a:latin typeface="Barlow" panose="020B0604020202020204" charset="0"/>
                <a:ea typeface="+mn-ea"/>
                <a:cs typeface="Times New Roman" panose="02020603050405020304" pitchFamily="18" charset="0"/>
              </a:rPr>
              <a:t>Rate of Return</a:t>
            </a:r>
            <a:r>
              <a:rPr lang="ru-RU" altLang="ru-RU" sz="1800" i="1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  <a:ea typeface="+mn-ea"/>
                <a:cs typeface="+mn-cs"/>
              </a:rPr>
              <a:t/>
            </a:r>
            <a:br>
              <a:rPr lang="ru-RU" altLang="ru-RU" sz="1800" i="1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  <a:ea typeface="+mn-ea"/>
                <a:cs typeface="+mn-cs"/>
              </a:rPr>
            </a:br>
            <a:endParaRPr lang="en-US" sz="1800" i="1" dirty="0">
              <a:solidFill>
                <a:schemeClr val="accent1">
                  <a:lumMod val="50000"/>
                </a:schemeClr>
              </a:solidFill>
              <a:latin typeface="Barlow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11148" y="2165906"/>
            <a:ext cx="4572000" cy="1200329"/>
          </a:xfrm>
          <a:prstGeom prst="rect">
            <a:avLst/>
          </a:prstGeom>
          <a:solidFill>
            <a:srgbClr val="CCECFF"/>
          </a:solidFill>
        </p:spPr>
        <p:txBody>
          <a:bodyPr>
            <a:sp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 ней понимают значение ставки дисконтирования (</a:t>
            </a:r>
            <a:r>
              <a:rPr lang="en-US" altLang="ru-RU" sz="18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ru-RU" sz="1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 которой чистый дисконтированный доход </a:t>
            </a:r>
            <a:endParaRPr lang="ru-RU" altLang="ru-RU" sz="18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ru-RU" sz="18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NPV=0</a:t>
            </a:r>
            <a:endParaRPr lang="en-US" altLang="ru-RU" sz="1800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93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2"/>
          <p:cNvSpPr txBox="1">
            <a:spLocks noGrp="1"/>
          </p:cNvSpPr>
          <p:nvPr>
            <p:ph type="title"/>
          </p:nvPr>
        </p:nvSpPr>
        <p:spPr>
          <a:xfrm>
            <a:off x="1202250" y="233008"/>
            <a:ext cx="67395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Критерии оценки:</a:t>
            </a:r>
            <a:endParaRPr dirty="0"/>
          </a:p>
        </p:txBody>
      </p:sp>
      <p:sp>
        <p:nvSpPr>
          <p:cNvPr id="179" name="Google Shape;179;p22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37</a:t>
            </a:fld>
            <a:endParaRPr/>
          </a:p>
        </p:txBody>
      </p:sp>
      <p:sp>
        <p:nvSpPr>
          <p:cNvPr id="180" name="Google Shape;180;p22"/>
          <p:cNvSpPr/>
          <p:nvPr/>
        </p:nvSpPr>
        <p:spPr>
          <a:xfrm>
            <a:off x="8191382" y="636358"/>
            <a:ext cx="320958" cy="320938"/>
          </a:xfrm>
          <a:custGeom>
            <a:avLst/>
            <a:gdLst/>
            <a:ahLst/>
            <a:cxnLst/>
            <a:rect l="l" t="t" r="r" b="b"/>
            <a:pathLst>
              <a:path w="16072" h="16071" extrusionOk="0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57296"/>
            <a:ext cx="2712955" cy="4115157"/>
          </a:xfrm>
          <a:prstGeom prst="rect">
            <a:avLst/>
          </a:prstGeom>
        </p:spPr>
      </p:pic>
      <p:graphicFrame>
        <p:nvGraphicFramePr>
          <p:cNvPr id="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532295"/>
              </p:ext>
            </p:extLst>
          </p:nvPr>
        </p:nvGraphicFramePr>
        <p:xfrm>
          <a:off x="2676575" y="2459184"/>
          <a:ext cx="6270625" cy="158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Формула" r:id="rId6" imgW="2222500" imgH="482600" progId="Equation.3">
                  <p:embed/>
                </p:oleObj>
              </mc:Choice>
              <mc:Fallback>
                <p:oleObj name="Формула" r:id="rId6" imgW="22225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6575" y="2459184"/>
                        <a:ext cx="6270625" cy="158115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3041352" y="125558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Смысл расчета этого коэффициента:</a:t>
            </a:r>
          </a:p>
          <a:p>
            <a:pPr algn="just"/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IRR показывает максимально допустимый относительный уровень расходов по данному проекту.</a:t>
            </a:r>
          </a:p>
        </p:txBody>
      </p:sp>
    </p:spTree>
    <p:extLst>
      <p:ext uri="{BB962C8B-B14F-4D97-AF65-F5344CB8AC3E}">
        <p14:creationId xmlns:p14="http://schemas.microsoft.com/office/powerpoint/2010/main" val="409853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1"/>
          <p:cNvSpPr txBox="1">
            <a:spLocks noGrp="1"/>
          </p:cNvSpPr>
          <p:nvPr>
            <p:ph type="title"/>
          </p:nvPr>
        </p:nvSpPr>
        <p:spPr>
          <a:xfrm>
            <a:off x="1202250" y="622214"/>
            <a:ext cx="67395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    Если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проект полностью финансируется за счет кредита в коммерческом банке, то значение IRR показывает верхнюю границу допустимого уровня банковской процентной ставки, превышение которой делает проект убыточным.</a:t>
            </a:r>
            <a:br>
              <a:rPr lang="ru-RU" sz="1600" dirty="0">
                <a:solidFill>
                  <a:schemeClr val="accent1">
                    <a:lumMod val="50000"/>
                  </a:schemeClr>
                </a:solidFill>
              </a:rPr>
            </a:br>
            <a:endParaRPr dirty="0"/>
          </a:p>
        </p:txBody>
      </p:sp>
      <p:grpSp>
        <p:nvGrpSpPr>
          <p:cNvPr id="306" name="Google Shape;306;p31"/>
          <p:cNvGrpSpPr/>
          <p:nvPr/>
        </p:nvGrpSpPr>
        <p:grpSpPr>
          <a:xfrm>
            <a:off x="8176601" y="622214"/>
            <a:ext cx="355087" cy="349235"/>
            <a:chOff x="1244325" y="4999400"/>
            <a:chExt cx="444525" cy="437200"/>
          </a:xfrm>
        </p:grpSpPr>
        <p:sp>
          <p:nvSpPr>
            <p:cNvPr id="307" name="Google Shape;307;p31"/>
            <p:cNvSpPr/>
            <p:nvPr/>
          </p:nvSpPr>
          <p:spPr>
            <a:xfrm>
              <a:off x="1244325" y="5161200"/>
              <a:ext cx="374925" cy="222275"/>
            </a:xfrm>
            <a:custGeom>
              <a:avLst/>
              <a:gdLst/>
              <a:ahLst/>
              <a:cxnLst/>
              <a:rect l="l" t="t" r="r" b="b"/>
              <a:pathLst>
                <a:path w="14997" h="8891" extrusionOk="0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1"/>
            <p:cNvSpPr/>
            <p:nvPr/>
          </p:nvSpPr>
          <p:spPr>
            <a:xfrm>
              <a:off x="1244325" y="5397500"/>
              <a:ext cx="444525" cy="39100"/>
            </a:xfrm>
            <a:custGeom>
              <a:avLst/>
              <a:gdLst/>
              <a:ahLst/>
              <a:cxnLst/>
              <a:rect l="l" t="t" r="r" b="b"/>
              <a:pathLst>
                <a:path w="17781" h="1564" extrusionOk="0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1"/>
            <p:cNvSpPr/>
            <p:nvPr/>
          </p:nvSpPr>
          <p:spPr>
            <a:xfrm>
              <a:off x="1451925" y="4999400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1"/>
            <p:cNvSpPr/>
            <p:nvPr/>
          </p:nvSpPr>
          <p:spPr>
            <a:xfrm>
              <a:off x="1407975" y="4999400"/>
              <a:ext cx="31150" cy="129450"/>
            </a:xfrm>
            <a:custGeom>
              <a:avLst/>
              <a:gdLst/>
              <a:ahLst/>
              <a:cxnLst/>
              <a:rect l="l" t="t" r="r" b="b"/>
              <a:pathLst>
                <a:path w="1246" h="5178" extrusionOk="0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1"/>
            <p:cNvSpPr/>
            <p:nvPr/>
          </p:nvSpPr>
          <p:spPr>
            <a:xfrm>
              <a:off x="1495900" y="4999400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2" name="Google Shape;312;p31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38</a:t>
            </a:fld>
            <a:endParaRPr/>
          </a:p>
        </p:txBody>
      </p:sp>
      <p:sp>
        <p:nvSpPr>
          <p:cNvPr id="5" name="Прямоугольник 4"/>
          <p:cNvSpPr/>
          <p:nvPr/>
        </p:nvSpPr>
        <p:spPr>
          <a:xfrm>
            <a:off x="1263618" y="1995659"/>
            <a:ext cx="4572000" cy="141577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примеру: стоимость кредитных ресурсов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(где отражается в расчетных формулах? И как обозначается?)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равна 18% годовых, а значение IRR  по проекту – 16%. Каким будет значение  NPV ? Больше нуля или меньше? </a:t>
            </a:r>
          </a:p>
        </p:txBody>
      </p:sp>
      <p:sp>
        <p:nvSpPr>
          <p:cNvPr id="23" name="AutoShape 4"/>
          <p:cNvSpPr>
            <a:spLocks noChangeArrowheads="1"/>
          </p:cNvSpPr>
          <p:nvPr/>
        </p:nvSpPr>
        <p:spPr bwMode="auto">
          <a:xfrm>
            <a:off x="5266944" y="3225825"/>
            <a:ext cx="2057400" cy="15240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0088E4">
              <a:lumMod val="75000"/>
            </a:srgbClr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CCE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3"/>
          <p:cNvSpPr txBox="1">
            <a:spLocks noGrp="1"/>
          </p:cNvSpPr>
          <p:nvPr>
            <p:ph type="body" idx="1"/>
          </p:nvPr>
        </p:nvSpPr>
        <p:spPr>
          <a:xfrm>
            <a:off x="4572001" y="1324766"/>
            <a:ext cx="4572000" cy="29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NPV, IRR и PI (индекс рентабельности),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разными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версиями одной и той же концепции, и поэтому их результаты связаны друг с другом. </a:t>
            </a:r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endParaRPr sz="1800" dirty="0"/>
          </a:p>
        </p:txBody>
      </p:sp>
      <p:sp>
        <p:nvSpPr>
          <p:cNvPr id="325" name="Google Shape;325;p33"/>
          <p:cNvSpPr/>
          <p:nvPr/>
        </p:nvSpPr>
        <p:spPr>
          <a:xfrm>
            <a:off x="1253275" y="785788"/>
            <a:ext cx="2007300" cy="35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1000">
                <a:solidFill>
                  <a:srgbClr val="FFB000"/>
                </a:solidFill>
                <a:latin typeface="Barlow"/>
                <a:ea typeface="Barlow"/>
                <a:cs typeface="Barlow"/>
                <a:sym typeface="Barlow"/>
              </a:rPr>
              <a:t>Place your screenshot here</a:t>
            </a:r>
            <a:endParaRPr sz="1000">
              <a:solidFill>
                <a:srgbClr val="FFB000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26" name="Google Shape;326;p33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39</a:t>
            </a:fld>
            <a:endParaRPr/>
          </a:p>
        </p:txBody>
      </p:sp>
      <p:sp>
        <p:nvSpPr>
          <p:cNvPr id="332" name="Google Shape;332;p33"/>
          <p:cNvSpPr txBox="1">
            <a:spLocks noGrp="1"/>
          </p:cNvSpPr>
          <p:nvPr>
            <p:ph type="title"/>
          </p:nvPr>
        </p:nvSpPr>
        <p:spPr>
          <a:xfrm>
            <a:off x="4483099" y="393475"/>
            <a:ext cx="3460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33" name="Google Shape;333;p33"/>
          <p:cNvSpPr/>
          <p:nvPr/>
        </p:nvSpPr>
        <p:spPr>
          <a:xfrm>
            <a:off x="8232466" y="591480"/>
            <a:ext cx="237044" cy="410683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268" y="314227"/>
            <a:ext cx="2688569" cy="404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27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9463" y="1799375"/>
            <a:ext cx="2969009" cy="670618"/>
          </a:xfrm>
          <a:prstGeom prst="rect">
            <a:avLst/>
          </a:prstGeom>
        </p:spPr>
      </p:pic>
      <p:sp>
        <p:nvSpPr>
          <p:cNvPr id="279" name="Google Shape;279;p30"/>
          <p:cNvSpPr txBox="1">
            <a:spLocks noGrp="1"/>
          </p:cNvSpPr>
          <p:nvPr>
            <p:ph type="title"/>
          </p:nvPr>
        </p:nvSpPr>
        <p:spPr>
          <a:xfrm>
            <a:off x="1380252" y="505800"/>
            <a:ext cx="67395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Поэтому,  можно ожидать выполнения следующих математических соотношений для одного проекта</a:t>
            </a:r>
            <a:endParaRPr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80" name="Google Shape;280;p30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40</a:t>
            </a:fld>
            <a:endParaRPr/>
          </a:p>
        </p:txBody>
      </p:sp>
      <p:grpSp>
        <p:nvGrpSpPr>
          <p:cNvPr id="281" name="Google Shape;281;p30"/>
          <p:cNvGrpSpPr/>
          <p:nvPr/>
        </p:nvGrpSpPr>
        <p:grpSpPr>
          <a:xfrm>
            <a:off x="8192081" y="607094"/>
            <a:ext cx="320958" cy="379470"/>
            <a:chOff x="4636075" y="261925"/>
            <a:chExt cx="401800" cy="475050"/>
          </a:xfrm>
        </p:grpSpPr>
        <p:sp>
          <p:nvSpPr>
            <p:cNvPr id="282" name="Google Shape;282;p30"/>
            <p:cNvSpPr/>
            <p:nvPr/>
          </p:nvSpPr>
          <p:spPr>
            <a:xfrm>
              <a:off x="4665400" y="326650"/>
              <a:ext cx="372475" cy="97100"/>
            </a:xfrm>
            <a:custGeom>
              <a:avLst/>
              <a:gdLst/>
              <a:ahLst/>
              <a:cxnLst/>
              <a:rect l="l" t="t" r="r" b="b"/>
              <a:pathLst>
                <a:path w="14899" h="3884" extrusionOk="0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83" name="Google Shape;283;p30"/>
            <p:cNvSpPr/>
            <p:nvPr/>
          </p:nvSpPr>
          <p:spPr>
            <a:xfrm>
              <a:off x="4636075" y="438375"/>
              <a:ext cx="372475" cy="97125"/>
            </a:xfrm>
            <a:custGeom>
              <a:avLst/>
              <a:gdLst/>
              <a:ahLst/>
              <a:cxnLst/>
              <a:rect l="l" t="t" r="r" b="b"/>
              <a:pathLst>
                <a:path w="14899" h="3885" extrusionOk="0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84" name="Google Shape;284;p30"/>
            <p:cNvSpPr/>
            <p:nvPr/>
          </p:nvSpPr>
          <p:spPr>
            <a:xfrm>
              <a:off x="4814975" y="261925"/>
              <a:ext cx="44000" cy="50100"/>
            </a:xfrm>
            <a:custGeom>
              <a:avLst/>
              <a:gdLst/>
              <a:ahLst/>
              <a:cxnLst/>
              <a:rect l="l" t="t" r="r" b="b"/>
              <a:pathLst>
                <a:path w="1760" h="2004" extrusionOk="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85" name="Google Shape;285;p30"/>
            <p:cNvSpPr/>
            <p:nvPr/>
          </p:nvSpPr>
          <p:spPr>
            <a:xfrm>
              <a:off x="4814975" y="550125"/>
              <a:ext cx="44000" cy="186850"/>
            </a:xfrm>
            <a:custGeom>
              <a:avLst/>
              <a:gdLst/>
              <a:ahLst/>
              <a:cxnLst/>
              <a:rect l="l" t="t" r="r" b="b"/>
              <a:pathLst>
                <a:path w="1760" h="7474" extrusionOk="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289" name="Google Shape;289;p30"/>
          <p:cNvGrpSpPr/>
          <p:nvPr/>
        </p:nvGrpSpPr>
        <p:grpSpPr>
          <a:xfrm>
            <a:off x="1270524" y="1799589"/>
            <a:ext cx="2968401" cy="2785336"/>
            <a:chOff x="0" y="1189989"/>
            <a:chExt cx="3546900" cy="2785336"/>
          </a:xfrm>
        </p:grpSpPr>
        <p:sp>
          <p:nvSpPr>
            <p:cNvPr id="290" name="Google Shape;290;p30"/>
            <p:cNvSpPr/>
            <p:nvPr/>
          </p:nvSpPr>
          <p:spPr>
            <a:xfrm>
              <a:off x="0" y="1189989"/>
              <a:ext cx="3546900" cy="669000"/>
            </a:xfrm>
            <a:prstGeom prst="homePlate">
              <a:avLst>
                <a:gd name="adj" fmla="val 50000"/>
              </a:avLst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" b="1" dirty="0" smtClean="0">
                  <a:solidFill>
                    <a:srgbClr val="FFFFFF"/>
                  </a:solidFill>
                  <a:latin typeface="Barlow"/>
                  <a:ea typeface="Barlow"/>
                  <a:cs typeface="Barlow"/>
                  <a:sym typeface="Barlow"/>
                </a:rPr>
                <a:t>1</a:t>
              </a:r>
              <a:endParaRPr b="1" dirty="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291" name="Google Shape;291;p30"/>
            <p:cNvSpPr txBox="1"/>
            <p:nvPr/>
          </p:nvSpPr>
          <p:spPr>
            <a:xfrm>
              <a:off x="186330" y="2057125"/>
              <a:ext cx="2873105" cy="1918200"/>
            </a:xfrm>
            <a:prstGeom prst="rect">
              <a:avLst/>
            </a:prstGeom>
            <a:solidFill>
              <a:srgbClr val="FFC000">
                <a:alpha val="36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ru-RU" sz="1800" dirty="0"/>
                <a:t>NPV&gt;0, то IRR&gt;СС(цена привлеченных </a:t>
              </a:r>
              <a:r>
                <a:rPr lang="ru-RU" sz="1800" dirty="0" smtClean="0"/>
                <a:t>ресурсов –</a:t>
              </a:r>
              <a:r>
                <a:rPr lang="en-US" sz="1800" dirty="0" smtClean="0"/>
                <a:t> cost of</a:t>
              </a:r>
              <a:r>
                <a:rPr lang="ru-RU" sz="1800" dirty="0" smtClean="0"/>
                <a:t> </a:t>
              </a:r>
              <a:r>
                <a:rPr lang="en-US" sz="1800" dirty="0" smtClean="0"/>
                <a:t>capital</a:t>
              </a:r>
              <a:r>
                <a:rPr lang="ru-RU" sz="1800" dirty="0" smtClean="0"/>
                <a:t>); </a:t>
              </a:r>
              <a:r>
                <a:rPr lang="ru-RU" sz="1800" dirty="0"/>
                <a:t>PI&gt;1</a:t>
              </a:r>
              <a:endParaRPr lang="ru-RU" sz="1800" dirty="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endParaRPr>
            </a:p>
          </p:txBody>
        </p:sp>
      </p:grpSp>
      <p:grpSp>
        <p:nvGrpSpPr>
          <p:cNvPr id="292" name="Google Shape;292;p30"/>
          <p:cNvGrpSpPr/>
          <p:nvPr/>
        </p:nvGrpSpPr>
        <p:grpSpPr>
          <a:xfrm>
            <a:off x="3499796" y="1799375"/>
            <a:ext cx="2964448" cy="2785550"/>
            <a:chOff x="2944204" y="1189775"/>
            <a:chExt cx="3542177" cy="2785550"/>
          </a:xfrm>
        </p:grpSpPr>
        <p:sp>
          <p:nvSpPr>
            <p:cNvPr id="293" name="Google Shape;293;p30"/>
            <p:cNvSpPr/>
            <p:nvPr/>
          </p:nvSpPr>
          <p:spPr>
            <a:xfrm>
              <a:off x="2944204" y="1189775"/>
              <a:ext cx="3305700" cy="669000"/>
            </a:xfrm>
            <a:prstGeom prst="chevron">
              <a:avLst>
                <a:gd name="adj" fmla="val 50000"/>
              </a:avLst>
            </a:pr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" b="1" dirty="0" smtClean="0">
                  <a:solidFill>
                    <a:srgbClr val="FFFFFF"/>
                  </a:solidFill>
                  <a:latin typeface="Barlow"/>
                  <a:ea typeface="Barlow"/>
                  <a:cs typeface="Barlow"/>
                  <a:sym typeface="Barlow"/>
                </a:rPr>
                <a:t> </a:t>
              </a:r>
              <a:r>
                <a:rPr lang="en" b="1" dirty="0">
                  <a:solidFill>
                    <a:srgbClr val="FFFFFF"/>
                  </a:solidFill>
                  <a:latin typeface="Barlow"/>
                  <a:ea typeface="Barlow"/>
                  <a:cs typeface="Barlow"/>
                  <a:sym typeface="Barlow"/>
                </a:rPr>
                <a:t>2</a:t>
              </a:r>
              <a:endParaRPr b="1" dirty="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294" name="Google Shape;294;p30"/>
            <p:cNvSpPr txBox="1"/>
            <p:nvPr/>
          </p:nvSpPr>
          <p:spPr>
            <a:xfrm>
              <a:off x="3569803" y="2057125"/>
              <a:ext cx="2916578" cy="191820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ru-RU" sz="1600" dirty="0"/>
                <a:t>если NPV&lt;0, то IRR&lt;СС; PI&lt;1</a:t>
              </a:r>
              <a:endParaRPr sz="1600" dirty="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endParaRPr>
            </a:p>
          </p:txBody>
        </p:sp>
      </p:grpSp>
      <p:sp>
        <p:nvSpPr>
          <p:cNvPr id="16" name="Google Shape;291;p30"/>
          <p:cNvSpPr txBox="1"/>
          <p:nvPr/>
        </p:nvSpPr>
        <p:spPr>
          <a:xfrm>
            <a:off x="6583679" y="2666725"/>
            <a:ext cx="2430473" cy="1918200"/>
          </a:xfrm>
          <a:prstGeom prst="rect">
            <a:avLst/>
          </a:prstGeom>
          <a:solidFill>
            <a:srgbClr val="FFC000">
              <a:alpha val="36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ru-RU" sz="1800" dirty="0"/>
              <a:t>если NPV=0, то IRR=СС; PI=1.</a:t>
            </a:r>
          </a:p>
          <a:p>
            <a:pPr>
              <a:lnSpc>
                <a:spcPct val="115000"/>
              </a:lnSpc>
            </a:pPr>
            <a:endParaRPr lang="ru-RU" sz="1800" dirty="0">
              <a:solidFill>
                <a:srgbClr val="43434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  <p:extLst>
      <p:ext uri="{BB962C8B-B14F-4D97-AF65-F5344CB8AC3E}">
        <p14:creationId xmlns:p14="http://schemas.microsoft.com/office/powerpoint/2010/main" val="231227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3"/>
          <p:cNvSpPr txBox="1">
            <a:spLocks noGrp="1"/>
          </p:cNvSpPr>
          <p:nvPr>
            <p:ph type="body" idx="1"/>
          </p:nvPr>
        </p:nvSpPr>
        <p:spPr>
          <a:xfrm>
            <a:off x="4572001" y="1324766"/>
            <a:ext cx="4572000" cy="29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 algn="just"/>
            <a:r>
              <a:rPr lang="ru-RU" sz="1800" dirty="0"/>
              <a:t>сложность </a:t>
            </a:r>
            <a:r>
              <a:rPr lang="ru-RU" sz="1800" dirty="0" smtClean="0"/>
              <a:t>предварительной оценки диапазона ставки дисконтирования;</a:t>
            </a:r>
            <a:endParaRPr lang="ru-RU" sz="1800" dirty="0"/>
          </a:p>
          <a:p>
            <a:pPr marL="285750" indent="-285750" algn="just"/>
            <a:r>
              <a:rPr lang="ru-RU" sz="1800" dirty="0" smtClean="0"/>
              <a:t>зависимость </a:t>
            </a:r>
            <a:r>
              <a:rPr lang="ru-RU" sz="1800" dirty="0"/>
              <a:t>от точности оценки денежных потоков.</a:t>
            </a:r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endParaRPr sz="1800" dirty="0"/>
          </a:p>
        </p:txBody>
      </p:sp>
      <p:sp>
        <p:nvSpPr>
          <p:cNvPr id="325" name="Google Shape;325;p33"/>
          <p:cNvSpPr/>
          <p:nvPr/>
        </p:nvSpPr>
        <p:spPr>
          <a:xfrm>
            <a:off x="1253275" y="785788"/>
            <a:ext cx="2007300" cy="35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1000">
                <a:solidFill>
                  <a:srgbClr val="FFB000"/>
                </a:solidFill>
                <a:latin typeface="Barlow"/>
                <a:ea typeface="Barlow"/>
                <a:cs typeface="Barlow"/>
                <a:sym typeface="Barlow"/>
              </a:rPr>
              <a:t>Place your screenshot here</a:t>
            </a:r>
            <a:endParaRPr sz="1000">
              <a:solidFill>
                <a:srgbClr val="FFB000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26" name="Google Shape;326;p33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41</a:t>
            </a:fld>
            <a:endParaRPr/>
          </a:p>
        </p:txBody>
      </p:sp>
      <p:sp>
        <p:nvSpPr>
          <p:cNvPr id="332" name="Google Shape;332;p33"/>
          <p:cNvSpPr txBox="1">
            <a:spLocks noGrp="1"/>
          </p:cNvSpPr>
          <p:nvPr>
            <p:ph type="title"/>
          </p:nvPr>
        </p:nvSpPr>
        <p:spPr>
          <a:xfrm>
            <a:off x="4483099" y="393475"/>
            <a:ext cx="3460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Недостатки </a:t>
            </a:r>
            <a:r>
              <a:rPr lang="en-US" dirty="0" smtClean="0"/>
              <a:t>IRR</a:t>
            </a:r>
            <a:r>
              <a:rPr lang="ru-RU" dirty="0" smtClean="0"/>
              <a:t>:</a:t>
            </a:r>
            <a:endParaRPr dirty="0"/>
          </a:p>
        </p:txBody>
      </p:sp>
      <p:sp>
        <p:nvSpPr>
          <p:cNvPr id="333" name="Google Shape;333;p33"/>
          <p:cNvSpPr/>
          <p:nvPr/>
        </p:nvSpPr>
        <p:spPr>
          <a:xfrm>
            <a:off x="8232466" y="591480"/>
            <a:ext cx="237044" cy="410683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268" y="314227"/>
            <a:ext cx="2688569" cy="404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16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3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42</a:t>
            </a:fld>
            <a:endParaRPr/>
          </a:p>
        </p:txBody>
      </p:sp>
      <p:grpSp>
        <p:nvGrpSpPr>
          <p:cNvPr id="188" name="Google Shape;188;p23"/>
          <p:cNvGrpSpPr/>
          <p:nvPr/>
        </p:nvGrpSpPr>
        <p:grpSpPr>
          <a:xfrm>
            <a:off x="8176601" y="649018"/>
            <a:ext cx="355087" cy="295596"/>
            <a:chOff x="1244325" y="314425"/>
            <a:chExt cx="444525" cy="370050"/>
          </a:xfrm>
        </p:grpSpPr>
        <p:sp>
          <p:nvSpPr>
            <p:cNvPr id="189" name="Google Shape;189;p23"/>
            <p:cNvSpPr/>
            <p:nvPr/>
          </p:nvSpPr>
          <p:spPr>
            <a:xfrm>
              <a:off x="1388425" y="463425"/>
              <a:ext cx="143525" cy="143500"/>
            </a:xfrm>
            <a:custGeom>
              <a:avLst/>
              <a:gdLst/>
              <a:ahLst/>
              <a:cxnLst/>
              <a:rect l="l" t="t" r="r" b="b"/>
              <a:pathLst>
                <a:path w="5741" h="5740" extrusionOk="0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0" name="Google Shape;190;p23"/>
            <p:cNvSpPr/>
            <p:nvPr/>
          </p:nvSpPr>
          <p:spPr>
            <a:xfrm>
              <a:off x="1244325" y="314425"/>
              <a:ext cx="444525" cy="370050"/>
            </a:xfrm>
            <a:custGeom>
              <a:avLst/>
              <a:gdLst/>
              <a:ahLst/>
              <a:cxnLst/>
              <a:rect l="l" t="t" r="r" b="b"/>
              <a:pathLst>
                <a:path w="17781" h="14802" extrusionOk="0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85" name="Google Shape;185;p23"/>
          <p:cNvSpPr txBox="1">
            <a:spLocks noGrp="1"/>
          </p:cNvSpPr>
          <p:nvPr>
            <p:ph type="title"/>
          </p:nvPr>
        </p:nvSpPr>
        <p:spPr>
          <a:xfrm>
            <a:off x="4328906" y="649018"/>
            <a:ext cx="4815094" cy="1301213"/>
          </a:xfrm>
          <a:prstGeom prst="rect">
            <a:avLst/>
          </a:prstGeom>
          <a:solidFill>
            <a:schemeClr val="bg1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99FF99"/>
              </a:buClr>
              <a:buSzPct val="80000"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5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Дисконтированный срок окупаемости </a:t>
            </a:r>
            <a:r>
              <a:rPr lang="ru-RU" altLang="ru-RU" sz="2400" dirty="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  <a:ea typeface="+mn-ea"/>
                <a:cs typeface="+mn-cs"/>
              </a:rPr>
              <a:t>(</a:t>
            </a:r>
            <a:r>
              <a:rPr lang="en-US" altLang="ru-RU" sz="2400" dirty="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  <a:ea typeface="+mn-ea"/>
                <a:cs typeface="+mn-cs"/>
              </a:rPr>
              <a:t>DPP</a:t>
            </a:r>
            <a:r>
              <a:rPr lang="en-US" altLang="ru-RU" sz="2400" dirty="0" smtClean="0">
                <a:solidFill>
                  <a:schemeClr val="accent1">
                    <a:lumMod val="50000"/>
                  </a:schemeClr>
                </a:solidFill>
                <a:latin typeface="Barlow" panose="020B0604020202020204" charset="0"/>
                <a:ea typeface="+mn-ea"/>
                <a:cs typeface="+mn-cs"/>
              </a:rPr>
              <a:t>)</a:t>
            </a:r>
            <a:r>
              <a:rPr lang="ru-RU" altLang="ru-RU" sz="2400" dirty="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lang="en-US" sz="1800" b="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Discounted </a:t>
            </a:r>
            <a:r>
              <a:rPr lang="en-US" sz="1800" b="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Payback Period</a:t>
            </a:r>
            <a:endParaRPr lang="en-US" sz="1800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07850" y="2260240"/>
            <a:ext cx="4572000" cy="923330"/>
          </a:xfrm>
          <a:prstGeom prst="rect">
            <a:avLst/>
          </a:prstGeom>
          <a:solidFill>
            <a:srgbClr val="CCECFF"/>
          </a:solidFill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en-US" sz="1800" dirty="0" smtClean="0">
                <a:solidFill>
                  <a:srgbClr val="21203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dirty="0" smtClean="0">
                <a:solidFill>
                  <a:srgbClr val="21203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1800" dirty="0">
                <a:solidFill>
                  <a:srgbClr val="21203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минимальный период времени возврата </a:t>
            </a:r>
            <a:r>
              <a:rPr lang="ru-RU" sz="1800" dirty="0" smtClean="0">
                <a:solidFill>
                  <a:srgbClr val="21203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 вложенных в </a:t>
            </a:r>
            <a:r>
              <a:rPr lang="ru-RU" sz="1800" dirty="0">
                <a:solidFill>
                  <a:srgbClr val="21203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проект</a:t>
            </a:r>
            <a:endParaRPr lang="en-US" altLang="ru-RU" sz="1800" i="1" dirty="0">
              <a:solidFill>
                <a:srgbClr val="3A81B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4643442" y="3493579"/>
            <a:ext cx="3888246" cy="1195388"/>
            <a:chOff x="4754154" y="3586395"/>
            <a:chExt cx="3888246" cy="1195388"/>
          </a:xfrm>
        </p:grpSpPr>
        <p:graphicFrame>
          <p:nvGraphicFramePr>
            <p:cNvPr id="8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1398311"/>
                </p:ext>
              </p:extLst>
            </p:nvPr>
          </p:nvGraphicFramePr>
          <p:xfrm>
            <a:off x="5853162" y="3586395"/>
            <a:ext cx="2789238" cy="11953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30" name="Формула" r:id="rId5" imgW="977900" imgH="419100" progId="Equation.3">
                    <p:embed/>
                  </p:oleObj>
                </mc:Choice>
                <mc:Fallback>
                  <p:oleObj name="Формула" r:id="rId5" imgW="977900" imgH="4191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53162" y="3586395"/>
                          <a:ext cx="2789238" cy="11953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" name="TextBox 2"/>
            <p:cNvSpPr txBox="1"/>
            <p:nvPr/>
          </p:nvSpPr>
          <p:spPr>
            <a:xfrm>
              <a:off x="4754154" y="3875963"/>
              <a:ext cx="12070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DPP =</a:t>
              </a:r>
              <a:r>
                <a:rPr lang="en-US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958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2"/>
          <p:cNvSpPr txBox="1">
            <a:spLocks noGrp="1"/>
          </p:cNvSpPr>
          <p:nvPr>
            <p:ph type="title"/>
          </p:nvPr>
        </p:nvSpPr>
        <p:spPr>
          <a:xfrm>
            <a:off x="1202250" y="233008"/>
            <a:ext cx="67395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Критерии оценки:</a:t>
            </a:r>
            <a:endParaRPr dirty="0"/>
          </a:p>
        </p:txBody>
      </p:sp>
      <p:sp>
        <p:nvSpPr>
          <p:cNvPr id="179" name="Google Shape;179;p22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43</a:t>
            </a:fld>
            <a:endParaRPr/>
          </a:p>
        </p:txBody>
      </p:sp>
      <p:sp>
        <p:nvSpPr>
          <p:cNvPr id="180" name="Google Shape;180;p22"/>
          <p:cNvSpPr/>
          <p:nvPr/>
        </p:nvSpPr>
        <p:spPr>
          <a:xfrm>
            <a:off x="8191382" y="636358"/>
            <a:ext cx="320958" cy="320938"/>
          </a:xfrm>
          <a:custGeom>
            <a:avLst/>
            <a:gdLst/>
            <a:ahLst/>
            <a:cxnLst/>
            <a:rect l="l" t="t" r="r" b="b"/>
            <a:pathLst>
              <a:path w="16072" h="16071" extrusionOk="0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57296"/>
            <a:ext cx="2712955" cy="411515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041352" y="1584771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3A81B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принимается, если окупаемость имеет место; </a:t>
            </a:r>
            <a:endParaRPr lang="ru-RU" sz="1800" dirty="0" smtClean="0">
              <a:solidFill>
                <a:srgbClr val="3A81B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800" dirty="0">
              <a:solidFill>
                <a:srgbClr val="3A81B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 smtClean="0">
                <a:solidFill>
                  <a:srgbClr val="3A81B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r>
              <a:rPr lang="ru-RU" sz="1800" dirty="0">
                <a:solidFill>
                  <a:srgbClr val="3A81B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принимается только в том случае, если срок окупаемости не превышает установленного для конкретной организации реального предельного срока.</a:t>
            </a:r>
          </a:p>
        </p:txBody>
      </p:sp>
    </p:spTree>
    <p:extLst>
      <p:ext uri="{BB962C8B-B14F-4D97-AF65-F5344CB8AC3E}">
        <p14:creationId xmlns:p14="http://schemas.microsoft.com/office/powerpoint/2010/main" val="1796401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2"/>
          <p:cNvSpPr txBox="1">
            <a:spLocks noGrp="1"/>
          </p:cNvSpPr>
          <p:nvPr>
            <p:ph type="title"/>
          </p:nvPr>
        </p:nvSpPr>
        <p:spPr>
          <a:xfrm>
            <a:off x="1202250" y="233008"/>
            <a:ext cx="67395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Критерии оценки </a:t>
            </a:r>
            <a:r>
              <a:rPr lang="en-US" dirty="0" smtClean="0"/>
              <a:t>DPP</a:t>
            </a:r>
            <a:r>
              <a:rPr lang="ru-RU" dirty="0" smtClean="0"/>
              <a:t>:</a:t>
            </a:r>
            <a:endParaRPr dirty="0"/>
          </a:p>
        </p:txBody>
      </p:sp>
      <p:sp>
        <p:nvSpPr>
          <p:cNvPr id="179" name="Google Shape;179;p22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44</a:t>
            </a:fld>
            <a:endParaRPr/>
          </a:p>
        </p:txBody>
      </p:sp>
      <p:sp>
        <p:nvSpPr>
          <p:cNvPr id="180" name="Google Shape;180;p22"/>
          <p:cNvSpPr/>
          <p:nvPr/>
        </p:nvSpPr>
        <p:spPr>
          <a:xfrm>
            <a:off x="8191382" y="636358"/>
            <a:ext cx="320958" cy="320938"/>
          </a:xfrm>
          <a:custGeom>
            <a:avLst/>
            <a:gdLst/>
            <a:ahLst/>
            <a:cxnLst/>
            <a:rect l="l" t="t" r="r" b="b"/>
            <a:pathLst>
              <a:path w="16072" h="16071" extrusionOk="0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57296"/>
            <a:ext cx="2712955" cy="411515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041352" y="1209421"/>
            <a:ext cx="570904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 smtClean="0">
                <a:solidFill>
                  <a:srgbClr val="3A81B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имеет вспомогательный </a:t>
            </a:r>
            <a:r>
              <a:rPr lang="ru-RU" sz="1800" dirty="0">
                <a:solidFill>
                  <a:srgbClr val="3A81B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 относительно чистой текущей стоимости проекта или внутренней нормы рентабельности. </a:t>
            </a:r>
            <a:endParaRPr lang="ru-RU" sz="1800" dirty="0" smtClean="0">
              <a:solidFill>
                <a:srgbClr val="3A81B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 smtClean="0">
                <a:solidFill>
                  <a:srgbClr val="3A81B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800" dirty="0">
                <a:solidFill>
                  <a:srgbClr val="3A81B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учитывает последующие притоки денежных средств, т.е. на него не влияет вся та отдача от инвестиций, которая лежит за пределами </a:t>
            </a:r>
            <a:r>
              <a:rPr lang="en-US" sz="1800" i="1" dirty="0" smtClean="0">
                <a:solidFill>
                  <a:srgbClr val="3A81B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1800" i="1" dirty="0" smtClean="0">
                <a:solidFill>
                  <a:srgbClr val="3A81B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 smtClean="0">
                <a:solidFill>
                  <a:srgbClr val="3A81B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быстрее, тем лучше.</a:t>
            </a:r>
            <a:endParaRPr lang="ru-RU" sz="1800" dirty="0">
              <a:solidFill>
                <a:srgbClr val="3A81B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91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37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45</a:t>
            </a:fld>
            <a:endParaRPr/>
          </a:p>
        </p:txBody>
      </p:sp>
      <p:sp>
        <p:nvSpPr>
          <p:cNvPr id="374" name="Google Shape;374;p37"/>
          <p:cNvSpPr/>
          <p:nvPr/>
        </p:nvSpPr>
        <p:spPr>
          <a:xfrm>
            <a:off x="8177426" y="647084"/>
            <a:ext cx="333619" cy="299490"/>
          </a:xfrm>
          <a:custGeom>
            <a:avLst/>
            <a:gdLst/>
            <a:ahLst/>
            <a:cxnLst/>
            <a:rect l="l" t="t" r="r" b="b"/>
            <a:pathLst>
              <a:path w="16706" h="14997" extrusionOk="0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0382"/>
            <a:ext cx="920512" cy="896192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Вопросы для оценки  </a:t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образовательного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результата</a:t>
            </a: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4998939"/>
              </p:ext>
            </p:extLst>
          </p:nvPr>
        </p:nvGraphicFramePr>
        <p:xfrm>
          <a:off x="1606550" y="1698625"/>
          <a:ext cx="6950075" cy="254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4" name="Документ" r:id="rId6" imgW="7010188" imgH="2568009" progId="Word.Document.12">
                  <p:embed/>
                </p:oleObj>
              </mc:Choice>
              <mc:Fallback>
                <p:oleObj name="Документ" r:id="rId6" imgW="7010188" imgH="256800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606550" y="1698625"/>
                        <a:ext cx="6950075" cy="2546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37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46</a:t>
            </a:fld>
            <a:endParaRPr/>
          </a:p>
        </p:txBody>
      </p:sp>
      <p:sp>
        <p:nvSpPr>
          <p:cNvPr id="374" name="Google Shape;374;p37"/>
          <p:cNvSpPr/>
          <p:nvPr/>
        </p:nvSpPr>
        <p:spPr>
          <a:xfrm>
            <a:off x="8177426" y="647084"/>
            <a:ext cx="333619" cy="299490"/>
          </a:xfrm>
          <a:custGeom>
            <a:avLst/>
            <a:gdLst/>
            <a:ahLst/>
            <a:cxnLst/>
            <a:rect l="l" t="t" r="r" b="b"/>
            <a:pathLst>
              <a:path w="16706" h="14997" extrusionOk="0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0382"/>
            <a:ext cx="920512" cy="896192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Вопросы для оценки  </a:t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образовательного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результата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2747552"/>
              </p:ext>
            </p:extLst>
          </p:nvPr>
        </p:nvGraphicFramePr>
        <p:xfrm>
          <a:off x="914400" y="1320800"/>
          <a:ext cx="7797800" cy="466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9" name="Документ" r:id="rId6" imgW="7798093" imgH="4672107" progId="Word.Document.12">
                  <p:embed/>
                </p:oleObj>
              </mc:Choice>
              <mc:Fallback>
                <p:oleObj name="Документ" r:id="rId6" imgW="7798093" imgH="467210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14400" y="1320800"/>
                        <a:ext cx="7797800" cy="4660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7669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37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47</a:t>
            </a:fld>
            <a:endParaRPr/>
          </a:p>
        </p:txBody>
      </p:sp>
      <p:sp>
        <p:nvSpPr>
          <p:cNvPr id="374" name="Google Shape;374;p37"/>
          <p:cNvSpPr/>
          <p:nvPr/>
        </p:nvSpPr>
        <p:spPr>
          <a:xfrm>
            <a:off x="8177426" y="647084"/>
            <a:ext cx="333619" cy="299490"/>
          </a:xfrm>
          <a:custGeom>
            <a:avLst/>
            <a:gdLst/>
            <a:ahLst/>
            <a:cxnLst/>
            <a:rect l="l" t="t" r="r" b="b"/>
            <a:pathLst>
              <a:path w="16706" h="14997" extrusionOk="0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0382"/>
            <a:ext cx="920512" cy="8961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97277" y="1430828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tabLst>
                <a:tab pos="914400" algn="l"/>
              </a:tabLs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Задача 1.	</a:t>
            </a:r>
          </a:p>
          <a:p>
            <a:pPr indent="342900" algn="just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Имеются следующие данные показателей эффективности по трем проектам (Приложение 1). Выбрав один из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вариантов*,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проведите экономическую оценку каждого проекта и определите оптимальный с помощью рейтинговых значений. Письменно поясните значение и сущность каждого из показателей.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 у каждого студента свой номер варианта.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60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37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48</a:t>
            </a:fld>
            <a:endParaRPr/>
          </a:p>
        </p:txBody>
      </p:sp>
      <p:sp>
        <p:nvSpPr>
          <p:cNvPr id="374" name="Google Shape;374;p37"/>
          <p:cNvSpPr/>
          <p:nvPr/>
        </p:nvSpPr>
        <p:spPr>
          <a:xfrm>
            <a:off x="8177426" y="647084"/>
            <a:ext cx="333619" cy="299490"/>
          </a:xfrm>
          <a:custGeom>
            <a:avLst/>
            <a:gdLst/>
            <a:ahLst/>
            <a:cxnLst/>
            <a:rect l="l" t="t" r="r" b="b"/>
            <a:pathLst>
              <a:path w="16706" h="14997" extrusionOk="0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0382"/>
            <a:ext cx="920512" cy="89619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353" y="191022"/>
            <a:ext cx="8492647" cy="4777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15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37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49</a:t>
            </a:fld>
            <a:endParaRPr/>
          </a:p>
        </p:txBody>
      </p:sp>
      <p:sp>
        <p:nvSpPr>
          <p:cNvPr id="374" name="Google Shape;374;p37"/>
          <p:cNvSpPr/>
          <p:nvPr/>
        </p:nvSpPr>
        <p:spPr>
          <a:xfrm>
            <a:off x="8177426" y="647084"/>
            <a:ext cx="333619" cy="299490"/>
          </a:xfrm>
          <a:custGeom>
            <a:avLst/>
            <a:gdLst/>
            <a:ahLst/>
            <a:cxnLst/>
            <a:rect l="l" t="t" r="r" b="b"/>
            <a:pathLst>
              <a:path w="16706" h="14997" extrusionOk="0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0382"/>
            <a:ext cx="920512" cy="8961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24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 2.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5233" y="1200175"/>
            <a:ext cx="7590772" cy="3321721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3766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51</a:t>
            </a:fld>
            <a:endParaRPr lang="en"/>
          </a:p>
        </p:txBody>
      </p:sp>
      <p:sp>
        <p:nvSpPr>
          <p:cNvPr id="5" name="TextBox 4"/>
          <p:cNvSpPr txBox="1"/>
          <p:nvPr/>
        </p:nvSpPr>
        <p:spPr>
          <a:xfrm>
            <a:off x="2029216" y="601250"/>
            <a:ext cx="4797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cs typeface="Aharoni" panose="02010803020104030203" pitchFamily="2" charset="-79"/>
              </a:rPr>
              <a:t>Расчет чистых денежных поступлений от функционирования стоматологического кабинета</a:t>
            </a:r>
            <a:endParaRPr lang="ru-RU" b="1" dirty="0">
              <a:cs typeface="Aharoni" panose="02010803020104030203" pitchFamily="2" charset="-79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534863"/>
              </p:ext>
            </p:extLst>
          </p:nvPr>
        </p:nvGraphicFramePr>
        <p:xfrm>
          <a:off x="1553228" y="1309847"/>
          <a:ext cx="7197172" cy="343997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382263"/>
                <a:gridCol w="1082847"/>
                <a:gridCol w="947491"/>
                <a:gridCol w="947491"/>
                <a:gridCol w="947491"/>
                <a:gridCol w="889589"/>
              </a:tblGrid>
              <a:tr h="293063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18" marR="61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Годы реализации проекта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18" marR="61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30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1-ый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18" marR="61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2-ой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18" marR="61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3-ий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18" marR="61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4-ый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18" marR="61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5-ый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18" marR="61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385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1.Объем реализации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2.Текущие расходы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3.Начисленная амортизация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4.Налогооблагаемая прибыль (стр.1-стр.2-стр.3)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5.Налог на прибыль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6.Чистая прибыль (стр.4-стр.5)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7.Чистые денежные поступления (стр.6+стр.3)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18" marR="61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68000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40000</a:t>
                      </a:r>
                      <a:endParaRPr lang="en-US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9570</a:t>
                      </a:r>
                      <a:endParaRPr lang="ru-RU" sz="1100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18430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3686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14744</a:t>
                      </a:r>
                      <a:endParaRPr lang="ru-RU" sz="1100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24314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18" marR="61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78000</a:t>
                      </a:r>
                      <a:endParaRPr lang="en-US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42400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9570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26030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5206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20824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30394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18" marR="61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90000</a:t>
                      </a:r>
                      <a:endParaRPr lang="en-US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44944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9570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35486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7097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28389</a:t>
                      </a:r>
                      <a:endParaRPr lang="ru-RU" sz="1100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1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7959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18" marR="61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100000</a:t>
                      </a:r>
                      <a:endParaRPr lang="en-US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47640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9570</a:t>
                      </a:r>
                      <a:endParaRPr lang="ru-RU" sz="1100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42790</a:t>
                      </a:r>
                      <a:endParaRPr lang="ru-RU" sz="1100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8558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34232</a:t>
                      </a:r>
                      <a:endParaRPr lang="ru-RU" sz="1100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43802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18" marR="61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120000</a:t>
                      </a:r>
                      <a:endParaRPr lang="en-US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50499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9570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59931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11986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47945</a:t>
                      </a:r>
                      <a:endParaRPr lang="ru-RU" sz="1100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5752</a:t>
                      </a:r>
                      <a:r>
                        <a:rPr lang="en-US" sz="11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18" marR="61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586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600" dirty="0" smtClean="0"/>
              <a:t>5*10*8=400*22=8800*12=105600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9189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7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err="1" smtClean="0"/>
              <a:t>Лайфхак</a:t>
            </a:r>
            <a:r>
              <a:rPr lang="ru-RU" dirty="0" smtClean="0"/>
              <a:t>  </a:t>
            </a:r>
            <a:endParaRPr dirty="0"/>
          </a:p>
        </p:txBody>
      </p:sp>
      <p:sp>
        <p:nvSpPr>
          <p:cNvPr id="372" name="Google Shape;372;p37"/>
          <p:cNvSpPr txBox="1">
            <a:spLocks noGrp="1"/>
          </p:cNvSpPr>
          <p:nvPr>
            <p:ph type="body" idx="1"/>
          </p:nvPr>
        </p:nvSpPr>
        <p:spPr>
          <a:xfrm>
            <a:off x="1478358" y="4168552"/>
            <a:ext cx="7032687" cy="5812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2400" dirty="0" smtClean="0">
                <a:highlight>
                  <a:srgbClr val="FFB000"/>
                </a:highlight>
              </a:rPr>
              <a:t>Готова ответить на Ваши вопросы!</a:t>
            </a:r>
            <a:endParaRPr sz="2400" dirty="0">
              <a:highlight>
                <a:srgbClr val="FFB000"/>
              </a:highlight>
            </a:endParaRPr>
          </a:p>
        </p:txBody>
      </p:sp>
      <p:sp>
        <p:nvSpPr>
          <p:cNvPr id="373" name="Google Shape;373;p37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53</a:t>
            </a:fld>
            <a:endParaRPr/>
          </a:p>
        </p:txBody>
      </p:sp>
      <p:sp>
        <p:nvSpPr>
          <p:cNvPr id="374" name="Google Shape;374;p37"/>
          <p:cNvSpPr/>
          <p:nvPr/>
        </p:nvSpPr>
        <p:spPr>
          <a:xfrm>
            <a:off x="8177426" y="647084"/>
            <a:ext cx="333619" cy="299490"/>
          </a:xfrm>
          <a:custGeom>
            <a:avLst/>
            <a:gdLst/>
            <a:ahLst/>
            <a:cxnLst/>
            <a:rect l="l" t="t" r="r" b="b"/>
            <a:pathLst>
              <a:path w="16706" h="14997" extrusionOk="0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9392" y="1456166"/>
            <a:ext cx="920512" cy="8961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62144" y="1541900"/>
            <a:ext cx="449193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расчета показателей </a:t>
            </a: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NPV, PI, IRR, DPP</a:t>
            </a:r>
            <a:endParaRPr lang="ru-RU" sz="18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скачать готовые формы в </a:t>
            </a: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Excel</a:t>
            </a:r>
          </a:p>
          <a:p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://yadi.sk/i/ZfwSjo613GfMqi</a:t>
            </a:r>
            <a:endParaRPr lang="ru-RU" sz="18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62144" y="2462695"/>
            <a:ext cx="50064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http://finzz.ru/LP/npv-irr-excel/npv-irr-153003.html</a:t>
            </a:r>
            <a:endParaRPr lang="ru-RU" sz="18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79904" y="3144033"/>
            <a:ext cx="62311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cs typeface="Aharoni" panose="02010803020104030203" pitchFamily="2" charset="-79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взять у меня </a:t>
            </a:r>
            <a:r>
              <a:rPr lang="en" sz="2400" b="1" dirty="0">
                <a:solidFill>
                  <a:srgbClr val="FFB000"/>
                </a:solidFill>
                <a:latin typeface="Barlow"/>
                <a:ea typeface="Barlow"/>
                <a:cs typeface="Barlow"/>
                <a:sym typeface="Barlow"/>
              </a:rPr>
              <a:t>😉</a:t>
            </a:r>
            <a:r>
              <a:rPr lang="ru-RU" sz="2400" b="1" dirty="0" smtClean="0">
                <a:cs typeface="Aharoni" panose="02010803020104030203" pitchFamily="2" charset="-79"/>
              </a:rPr>
              <a:t> </a:t>
            </a:r>
            <a:endParaRPr lang="ru-RU" sz="2400" b="1" dirty="0"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1630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00"/>
        </a:solidFill>
        <a:effectLst/>
      </p:bgPr>
    </p:bg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0" name="Google Shape;390;p39"/>
          <p:cNvGrpSpPr/>
          <p:nvPr/>
        </p:nvGrpSpPr>
        <p:grpSpPr>
          <a:xfrm>
            <a:off x="1590622" y="439720"/>
            <a:ext cx="331662" cy="419450"/>
            <a:chOff x="584925" y="238125"/>
            <a:chExt cx="415200" cy="525100"/>
          </a:xfrm>
        </p:grpSpPr>
        <p:sp>
          <p:nvSpPr>
            <p:cNvPr id="391" name="Google Shape;391;p39"/>
            <p:cNvSpPr/>
            <p:nvPr/>
          </p:nvSpPr>
          <p:spPr>
            <a:xfrm>
              <a:off x="621550" y="2991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9"/>
            <p:cNvSpPr/>
            <p:nvPr/>
          </p:nvSpPr>
          <p:spPr>
            <a:xfrm>
              <a:off x="633750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9"/>
            <p:cNvSpPr/>
            <p:nvPr/>
          </p:nvSpPr>
          <p:spPr>
            <a:xfrm>
              <a:off x="716800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9"/>
            <p:cNvSpPr/>
            <p:nvPr/>
          </p:nvSpPr>
          <p:spPr>
            <a:xfrm>
              <a:off x="799825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9"/>
            <p:cNvSpPr/>
            <p:nvPr/>
          </p:nvSpPr>
          <p:spPr>
            <a:xfrm>
              <a:off x="882875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9"/>
            <p:cNvSpPr/>
            <p:nvPr/>
          </p:nvSpPr>
          <p:spPr>
            <a:xfrm>
              <a:off x="584925" y="26132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7" name="Google Shape;397;p39"/>
          <p:cNvGrpSpPr/>
          <p:nvPr/>
        </p:nvGrpSpPr>
        <p:grpSpPr>
          <a:xfrm>
            <a:off x="2117351" y="500668"/>
            <a:ext cx="355087" cy="295596"/>
            <a:chOff x="1244325" y="314425"/>
            <a:chExt cx="444525" cy="370050"/>
          </a:xfrm>
        </p:grpSpPr>
        <p:sp>
          <p:nvSpPr>
            <p:cNvPr id="398" name="Google Shape;398;p39"/>
            <p:cNvSpPr/>
            <p:nvPr/>
          </p:nvSpPr>
          <p:spPr>
            <a:xfrm>
              <a:off x="1388425" y="463425"/>
              <a:ext cx="143525" cy="143500"/>
            </a:xfrm>
            <a:custGeom>
              <a:avLst/>
              <a:gdLst/>
              <a:ahLst/>
              <a:cxnLst/>
              <a:rect l="l" t="t" r="r" b="b"/>
              <a:pathLst>
                <a:path w="5741" h="5740" extrusionOk="0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39"/>
            <p:cNvSpPr/>
            <p:nvPr/>
          </p:nvSpPr>
          <p:spPr>
            <a:xfrm>
              <a:off x="1244325" y="314425"/>
              <a:ext cx="444525" cy="370050"/>
            </a:xfrm>
            <a:custGeom>
              <a:avLst/>
              <a:gdLst/>
              <a:ahLst/>
              <a:cxnLst/>
              <a:rect l="l" t="t" r="r" b="b"/>
              <a:pathLst>
                <a:path w="17781" h="14802" extrusionOk="0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0" name="Google Shape;400;p39"/>
          <p:cNvGrpSpPr/>
          <p:nvPr/>
        </p:nvGrpSpPr>
        <p:grpSpPr>
          <a:xfrm>
            <a:off x="2663610" y="499210"/>
            <a:ext cx="339490" cy="298512"/>
            <a:chOff x="1928175" y="312600"/>
            <a:chExt cx="425000" cy="373700"/>
          </a:xfrm>
        </p:grpSpPr>
        <p:sp>
          <p:nvSpPr>
            <p:cNvPr id="401" name="Google Shape;401;p39"/>
            <p:cNvSpPr/>
            <p:nvPr/>
          </p:nvSpPr>
          <p:spPr>
            <a:xfrm>
              <a:off x="1928175" y="312600"/>
              <a:ext cx="425000" cy="373700"/>
            </a:xfrm>
            <a:custGeom>
              <a:avLst/>
              <a:gdLst/>
              <a:ahLst/>
              <a:cxnLst/>
              <a:rect l="l" t="t" r="r" b="b"/>
              <a:pathLst>
                <a:path w="17000" h="14948" extrusionOk="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39"/>
            <p:cNvSpPr/>
            <p:nvPr/>
          </p:nvSpPr>
          <p:spPr>
            <a:xfrm>
              <a:off x="1964825" y="349250"/>
              <a:ext cx="351700" cy="300425"/>
            </a:xfrm>
            <a:custGeom>
              <a:avLst/>
              <a:gdLst/>
              <a:ahLst/>
              <a:cxnLst/>
              <a:rect l="l" t="t" r="r" b="b"/>
              <a:pathLst>
                <a:path w="14068" h="12017" extrusionOk="0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3" name="Google Shape;403;p39"/>
          <p:cNvSpPr/>
          <p:nvPr/>
        </p:nvSpPr>
        <p:spPr>
          <a:xfrm>
            <a:off x="3232939" y="488502"/>
            <a:ext cx="278022" cy="319959"/>
          </a:xfrm>
          <a:custGeom>
            <a:avLst/>
            <a:gdLst/>
            <a:ahLst/>
            <a:cxnLst/>
            <a:rect l="l" t="t" r="r" b="b"/>
            <a:pathLst>
              <a:path w="13922" h="16022" extrusionOk="0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39"/>
          <p:cNvSpPr/>
          <p:nvPr/>
        </p:nvSpPr>
        <p:spPr>
          <a:xfrm>
            <a:off x="3790439" y="489481"/>
            <a:ext cx="239999" cy="318002"/>
          </a:xfrm>
          <a:custGeom>
            <a:avLst/>
            <a:gdLst/>
            <a:ahLst/>
            <a:cxnLst/>
            <a:rect l="l" t="t" r="r" b="b"/>
            <a:pathLst>
              <a:path w="12018" h="15924" extrusionOk="0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5" name="Google Shape;405;p39"/>
          <p:cNvGrpSpPr/>
          <p:nvPr/>
        </p:nvGrpSpPr>
        <p:grpSpPr>
          <a:xfrm>
            <a:off x="4253602" y="483614"/>
            <a:ext cx="390214" cy="329725"/>
            <a:chOff x="3918650" y="293075"/>
            <a:chExt cx="488500" cy="412775"/>
          </a:xfrm>
        </p:grpSpPr>
        <p:sp>
          <p:nvSpPr>
            <p:cNvPr id="406" name="Google Shape;406;p39"/>
            <p:cNvSpPr/>
            <p:nvPr/>
          </p:nvSpPr>
          <p:spPr>
            <a:xfrm>
              <a:off x="4085350" y="293675"/>
              <a:ext cx="154500" cy="412175"/>
            </a:xfrm>
            <a:custGeom>
              <a:avLst/>
              <a:gdLst/>
              <a:ahLst/>
              <a:cxnLst/>
              <a:rect l="l" t="t" r="r" b="b"/>
              <a:pathLst>
                <a:path w="6180" h="16487" extrusionOk="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9"/>
            <p:cNvSpPr/>
            <p:nvPr/>
          </p:nvSpPr>
          <p:spPr>
            <a:xfrm>
              <a:off x="3918650" y="293075"/>
              <a:ext cx="153900" cy="407275"/>
            </a:xfrm>
            <a:custGeom>
              <a:avLst/>
              <a:gdLst/>
              <a:ahLst/>
              <a:cxnLst/>
              <a:rect l="l" t="t" r="r" b="b"/>
              <a:pathLst>
                <a:path w="6156" h="16291" extrusionOk="0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39"/>
            <p:cNvSpPr/>
            <p:nvPr/>
          </p:nvSpPr>
          <p:spPr>
            <a:xfrm>
              <a:off x="4253250" y="298550"/>
              <a:ext cx="153900" cy="406675"/>
            </a:xfrm>
            <a:custGeom>
              <a:avLst/>
              <a:gdLst/>
              <a:ahLst/>
              <a:cxnLst/>
              <a:rect l="l" t="t" r="r" b="b"/>
              <a:pathLst>
                <a:path w="6156" h="16267" extrusionOk="0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9" name="Google Shape;409;p39"/>
          <p:cNvGrpSpPr/>
          <p:nvPr/>
        </p:nvGrpSpPr>
        <p:grpSpPr>
          <a:xfrm>
            <a:off x="4826681" y="458731"/>
            <a:ext cx="320958" cy="379470"/>
            <a:chOff x="4636075" y="261925"/>
            <a:chExt cx="401800" cy="475050"/>
          </a:xfrm>
        </p:grpSpPr>
        <p:sp>
          <p:nvSpPr>
            <p:cNvPr id="410" name="Google Shape;410;p39"/>
            <p:cNvSpPr/>
            <p:nvPr/>
          </p:nvSpPr>
          <p:spPr>
            <a:xfrm>
              <a:off x="4665400" y="326650"/>
              <a:ext cx="372475" cy="97100"/>
            </a:xfrm>
            <a:custGeom>
              <a:avLst/>
              <a:gdLst/>
              <a:ahLst/>
              <a:cxnLst/>
              <a:rect l="l" t="t" r="r" b="b"/>
              <a:pathLst>
                <a:path w="14899" h="3884" extrusionOk="0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39"/>
            <p:cNvSpPr/>
            <p:nvPr/>
          </p:nvSpPr>
          <p:spPr>
            <a:xfrm>
              <a:off x="4636075" y="438375"/>
              <a:ext cx="372475" cy="97125"/>
            </a:xfrm>
            <a:custGeom>
              <a:avLst/>
              <a:gdLst/>
              <a:ahLst/>
              <a:cxnLst/>
              <a:rect l="l" t="t" r="r" b="b"/>
              <a:pathLst>
                <a:path w="14899" h="3885" extrusionOk="0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9"/>
            <p:cNvSpPr/>
            <p:nvPr/>
          </p:nvSpPr>
          <p:spPr>
            <a:xfrm>
              <a:off x="4814975" y="261925"/>
              <a:ext cx="44000" cy="50100"/>
            </a:xfrm>
            <a:custGeom>
              <a:avLst/>
              <a:gdLst/>
              <a:ahLst/>
              <a:cxnLst/>
              <a:rect l="l" t="t" r="r" b="b"/>
              <a:pathLst>
                <a:path w="1760" h="2004" extrusionOk="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39"/>
            <p:cNvSpPr/>
            <p:nvPr/>
          </p:nvSpPr>
          <p:spPr>
            <a:xfrm>
              <a:off x="4814975" y="550125"/>
              <a:ext cx="44000" cy="186850"/>
            </a:xfrm>
            <a:custGeom>
              <a:avLst/>
              <a:gdLst/>
              <a:ahLst/>
              <a:cxnLst/>
              <a:rect l="l" t="t" r="r" b="b"/>
              <a:pathLst>
                <a:path w="1760" h="7474" extrusionOk="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4" name="Google Shape;414;p39"/>
          <p:cNvSpPr/>
          <p:nvPr/>
        </p:nvSpPr>
        <p:spPr>
          <a:xfrm>
            <a:off x="5342014" y="488003"/>
            <a:ext cx="367768" cy="320958"/>
          </a:xfrm>
          <a:custGeom>
            <a:avLst/>
            <a:gdLst/>
            <a:ahLst/>
            <a:cxnLst/>
            <a:rect l="l" t="t" r="r" b="b"/>
            <a:pathLst>
              <a:path w="18416" h="16072" extrusionOk="0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5" name="Google Shape;415;p39"/>
          <p:cNvGrpSpPr/>
          <p:nvPr/>
        </p:nvGrpSpPr>
        <p:grpSpPr>
          <a:xfrm>
            <a:off x="5903104" y="490444"/>
            <a:ext cx="321916" cy="315566"/>
            <a:chOff x="5983625" y="301625"/>
            <a:chExt cx="403000" cy="395050"/>
          </a:xfrm>
        </p:grpSpPr>
        <p:sp>
          <p:nvSpPr>
            <p:cNvPr id="416" name="Google Shape;416;p39"/>
            <p:cNvSpPr/>
            <p:nvPr/>
          </p:nvSpPr>
          <p:spPr>
            <a:xfrm>
              <a:off x="5983625" y="319925"/>
              <a:ext cx="403000" cy="67200"/>
            </a:xfrm>
            <a:custGeom>
              <a:avLst/>
              <a:gdLst/>
              <a:ahLst/>
              <a:cxnLst/>
              <a:rect l="l" t="t" r="r" b="b"/>
              <a:pathLst>
                <a:path w="16120" h="2688" extrusionOk="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9"/>
            <p:cNvSpPr/>
            <p:nvPr/>
          </p:nvSpPr>
          <p:spPr>
            <a:xfrm>
              <a:off x="5983625" y="664900"/>
              <a:ext cx="403000" cy="31775"/>
            </a:xfrm>
            <a:custGeom>
              <a:avLst/>
              <a:gdLst/>
              <a:ahLst/>
              <a:cxnLst/>
              <a:rect l="l" t="t" r="r" b="b"/>
              <a:pathLst>
                <a:path w="16120" h="1271" extrusionOk="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9"/>
            <p:cNvSpPr/>
            <p:nvPr/>
          </p:nvSpPr>
          <p:spPr>
            <a:xfrm>
              <a:off x="6041025" y="3016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9"/>
            <p:cNvSpPr/>
            <p:nvPr/>
          </p:nvSpPr>
          <p:spPr>
            <a:xfrm>
              <a:off x="6297450" y="3016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9"/>
            <p:cNvSpPr/>
            <p:nvPr/>
          </p:nvSpPr>
          <p:spPr>
            <a:xfrm>
              <a:off x="60972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9"/>
            <p:cNvSpPr/>
            <p:nvPr/>
          </p:nvSpPr>
          <p:spPr>
            <a:xfrm>
              <a:off x="60972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9"/>
            <p:cNvSpPr/>
            <p:nvPr/>
          </p:nvSpPr>
          <p:spPr>
            <a:xfrm>
              <a:off x="60972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9"/>
            <p:cNvSpPr/>
            <p:nvPr/>
          </p:nvSpPr>
          <p:spPr>
            <a:xfrm>
              <a:off x="6160075" y="575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9"/>
            <p:cNvSpPr/>
            <p:nvPr/>
          </p:nvSpPr>
          <p:spPr>
            <a:xfrm>
              <a:off x="60343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9"/>
            <p:cNvSpPr/>
            <p:nvPr/>
          </p:nvSpPr>
          <p:spPr>
            <a:xfrm>
              <a:off x="60343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9"/>
            <p:cNvSpPr/>
            <p:nvPr/>
          </p:nvSpPr>
          <p:spPr>
            <a:xfrm>
              <a:off x="60343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39"/>
            <p:cNvSpPr/>
            <p:nvPr/>
          </p:nvSpPr>
          <p:spPr>
            <a:xfrm>
              <a:off x="6160075" y="509200"/>
              <a:ext cx="50100" cy="53775"/>
            </a:xfrm>
            <a:custGeom>
              <a:avLst/>
              <a:gdLst/>
              <a:ahLst/>
              <a:cxnLst/>
              <a:rect l="l" t="t" r="r" b="b"/>
              <a:pathLst>
                <a:path w="2004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9"/>
            <p:cNvSpPr/>
            <p:nvPr/>
          </p:nvSpPr>
          <p:spPr>
            <a:xfrm>
              <a:off x="5983625" y="399300"/>
              <a:ext cx="403000" cy="272950"/>
            </a:xfrm>
            <a:custGeom>
              <a:avLst/>
              <a:gdLst/>
              <a:ahLst/>
              <a:cxnLst/>
              <a:rect l="l" t="t" r="r" b="b"/>
              <a:pathLst>
                <a:path w="16120" h="10918" extrusionOk="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9"/>
            <p:cNvSpPr/>
            <p:nvPr/>
          </p:nvSpPr>
          <p:spPr>
            <a:xfrm>
              <a:off x="62852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9"/>
            <p:cNvSpPr/>
            <p:nvPr/>
          </p:nvSpPr>
          <p:spPr>
            <a:xfrm>
              <a:off x="62852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39"/>
            <p:cNvSpPr/>
            <p:nvPr/>
          </p:nvSpPr>
          <p:spPr>
            <a:xfrm>
              <a:off x="62852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39"/>
            <p:cNvSpPr/>
            <p:nvPr/>
          </p:nvSpPr>
          <p:spPr>
            <a:xfrm>
              <a:off x="62223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39"/>
            <p:cNvSpPr/>
            <p:nvPr/>
          </p:nvSpPr>
          <p:spPr>
            <a:xfrm>
              <a:off x="6160075" y="448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39"/>
            <p:cNvSpPr/>
            <p:nvPr/>
          </p:nvSpPr>
          <p:spPr>
            <a:xfrm>
              <a:off x="62223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39"/>
            <p:cNvSpPr/>
            <p:nvPr/>
          </p:nvSpPr>
          <p:spPr>
            <a:xfrm>
              <a:off x="62223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6" name="Google Shape;436;p39"/>
          <p:cNvGrpSpPr/>
          <p:nvPr/>
        </p:nvGrpSpPr>
        <p:grpSpPr>
          <a:xfrm>
            <a:off x="6443991" y="487987"/>
            <a:ext cx="317044" cy="316564"/>
            <a:chOff x="6660750" y="298550"/>
            <a:chExt cx="396900" cy="396300"/>
          </a:xfrm>
        </p:grpSpPr>
        <p:sp>
          <p:nvSpPr>
            <p:cNvPr id="437" name="Google Shape;437;p39"/>
            <p:cNvSpPr/>
            <p:nvPr/>
          </p:nvSpPr>
          <p:spPr>
            <a:xfrm>
              <a:off x="6660750" y="298550"/>
              <a:ext cx="396900" cy="396300"/>
            </a:xfrm>
            <a:custGeom>
              <a:avLst/>
              <a:gdLst/>
              <a:ahLst/>
              <a:cxnLst/>
              <a:rect l="l" t="t" r="r" b="b"/>
              <a:pathLst>
                <a:path w="15876" h="15852" extrusionOk="0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9"/>
            <p:cNvSpPr/>
            <p:nvPr/>
          </p:nvSpPr>
          <p:spPr>
            <a:xfrm>
              <a:off x="6697400" y="335200"/>
              <a:ext cx="323625" cy="323025"/>
            </a:xfrm>
            <a:custGeom>
              <a:avLst/>
              <a:gdLst/>
              <a:ahLst/>
              <a:cxnLst/>
              <a:rect l="l" t="t" r="r" b="b"/>
              <a:pathLst>
                <a:path w="12945" h="12921" extrusionOk="0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9" name="Google Shape;439;p39"/>
          <p:cNvGrpSpPr/>
          <p:nvPr/>
        </p:nvGrpSpPr>
        <p:grpSpPr>
          <a:xfrm>
            <a:off x="1590622" y="986459"/>
            <a:ext cx="331662" cy="401417"/>
            <a:chOff x="584925" y="922575"/>
            <a:chExt cx="415200" cy="502525"/>
          </a:xfrm>
        </p:grpSpPr>
        <p:sp>
          <p:nvSpPr>
            <p:cNvPr id="440" name="Google Shape;440;p39"/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9"/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9"/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0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3" name="Google Shape;443;p39"/>
          <p:cNvGrpSpPr/>
          <p:nvPr/>
        </p:nvGrpSpPr>
        <p:grpSpPr>
          <a:xfrm>
            <a:off x="2119308" y="977192"/>
            <a:ext cx="351192" cy="418491"/>
            <a:chOff x="1246775" y="910975"/>
            <a:chExt cx="439650" cy="523900"/>
          </a:xfrm>
        </p:grpSpPr>
        <p:sp>
          <p:nvSpPr>
            <p:cNvPr id="444" name="Google Shape;444;p39"/>
            <p:cNvSpPr/>
            <p:nvPr/>
          </p:nvSpPr>
          <p:spPr>
            <a:xfrm>
              <a:off x="1246775" y="970800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9"/>
            <p:cNvSpPr/>
            <p:nvPr/>
          </p:nvSpPr>
          <p:spPr>
            <a:xfrm>
              <a:off x="1307825" y="910975"/>
              <a:ext cx="378600" cy="464050"/>
            </a:xfrm>
            <a:custGeom>
              <a:avLst/>
              <a:gdLst/>
              <a:ahLst/>
              <a:cxnLst/>
              <a:rect l="l" t="t" r="r" b="b"/>
              <a:pathLst>
                <a:path w="15144" h="18562" extrusionOk="0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9"/>
            <p:cNvSpPr/>
            <p:nvPr/>
          </p:nvSpPr>
          <p:spPr>
            <a:xfrm>
              <a:off x="1602125" y="910975"/>
              <a:ext cx="84300" cy="84275"/>
            </a:xfrm>
            <a:custGeom>
              <a:avLst/>
              <a:gdLst/>
              <a:ahLst/>
              <a:cxnLst/>
              <a:rect l="l" t="t" r="r" b="b"/>
              <a:pathLst>
                <a:path w="3372" h="3371" extrusionOk="0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7" name="Google Shape;447;p39"/>
          <p:cNvGrpSpPr/>
          <p:nvPr/>
        </p:nvGrpSpPr>
        <p:grpSpPr>
          <a:xfrm>
            <a:off x="2662153" y="1044491"/>
            <a:ext cx="342406" cy="284852"/>
            <a:chOff x="1926350" y="995225"/>
            <a:chExt cx="428650" cy="356600"/>
          </a:xfrm>
        </p:grpSpPr>
        <p:sp>
          <p:nvSpPr>
            <p:cNvPr id="448" name="Google Shape;448;p39"/>
            <p:cNvSpPr/>
            <p:nvPr/>
          </p:nvSpPr>
          <p:spPr>
            <a:xfrm>
              <a:off x="1926350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9"/>
            <p:cNvSpPr/>
            <p:nvPr/>
          </p:nvSpPr>
          <p:spPr>
            <a:xfrm>
              <a:off x="2146775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9"/>
            <p:cNvSpPr/>
            <p:nvPr/>
          </p:nvSpPr>
          <p:spPr>
            <a:xfrm>
              <a:off x="1926350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39"/>
            <p:cNvSpPr/>
            <p:nvPr/>
          </p:nvSpPr>
          <p:spPr>
            <a:xfrm>
              <a:off x="2146775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2" name="Google Shape;452;p39"/>
          <p:cNvSpPr/>
          <p:nvPr/>
        </p:nvSpPr>
        <p:spPr>
          <a:xfrm>
            <a:off x="3204639" y="1020638"/>
            <a:ext cx="334617" cy="332660"/>
          </a:xfrm>
          <a:custGeom>
            <a:avLst/>
            <a:gdLst/>
            <a:ahLst/>
            <a:cxnLst/>
            <a:rect l="l" t="t" r="r" b="b"/>
            <a:pathLst>
              <a:path w="16756" h="16658" extrusionOk="0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39"/>
          <p:cNvSpPr/>
          <p:nvPr/>
        </p:nvSpPr>
        <p:spPr>
          <a:xfrm>
            <a:off x="3743626" y="1037234"/>
            <a:ext cx="333619" cy="299490"/>
          </a:xfrm>
          <a:custGeom>
            <a:avLst/>
            <a:gdLst/>
            <a:ahLst/>
            <a:cxnLst/>
            <a:rect l="l" t="t" r="r" b="b"/>
            <a:pathLst>
              <a:path w="16706" h="14997" extrusionOk="0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39"/>
          <p:cNvSpPr/>
          <p:nvPr/>
        </p:nvSpPr>
        <p:spPr>
          <a:xfrm>
            <a:off x="4286987" y="1039670"/>
            <a:ext cx="323873" cy="294597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39"/>
          <p:cNvSpPr/>
          <p:nvPr/>
        </p:nvSpPr>
        <p:spPr>
          <a:xfrm>
            <a:off x="4836199" y="1042586"/>
            <a:ext cx="302426" cy="288766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6" name="Google Shape;456;p39"/>
          <p:cNvGrpSpPr/>
          <p:nvPr/>
        </p:nvGrpSpPr>
        <p:grpSpPr>
          <a:xfrm>
            <a:off x="5358802" y="1023044"/>
            <a:ext cx="333619" cy="334098"/>
            <a:chOff x="5302225" y="968375"/>
            <a:chExt cx="417650" cy="418250"/>
          </a:xfrm>
        </p:grpSpPr>
        <p:sp>
          <p:nvSpPr>
            <p:cNvPr id="457" name="Google Shape;457;p39"/>
            <p:cNvSpPr/>
            <p:nvPr/>
          </p:nvSpPr>
          <p:spPr>
            <a:xfrm>
              <a:off x="5333350" y="991575"/>
              <a:ext cx="152075" cy="155100"/>
            </a:xfrm>
            <a:custGeom>
              <a:avLst/>
              <a:gdLst/>
              <a:ahLst/>
              <a:cxnLst/>
              <a:rect l="l" t="t" r="r" b="b"/>
              <a:pathLst>
                <a:path w="6083" h="6204" extrusionOk="0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9"/>
            <p:cNvSpPr/>
            <p:nvPr/>
          </p:nvSpPr>
          <p:spPr>
            <a:xfrm>
              <a:off x="5302225" y="968375"/>
              <a:ext cx="417650" cy="418250"/>
            </a:xfrm>
            <a:custGeom>
              <a:avLst/>
              <a:gdLst/>
              <a:ahLst/>
              <a:cxnLst/>
              <a:rect l="l" t="t" r="r" b="b"/>
              <a:pathLst>
                <a:path w="16706" h="16730" extrusionOk="0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9" name="Google Shape;459;p39"/>
          <p:cNvGrpSpPr/>
          <p:nvPr/>
        </p:nvGrpSpPr>
        <p:grpSpPr>
          <a:xfrm>
            <a:off x="5857253" y="985480"/>
            <a:ext cx="413619" cy="402875"/>
            <a:chOff x="5926225" y="921350"/>
            <a:chExt cx="517800" cy="504350"/>
          </a:xfrm>
        </p:grpSpPr>
        <p:sp>
          <p:nvSpPr>
            <p:cNvPr id="460" name="Google Shape;460;p39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9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2" name="Google Shape;462;p39"/>
          <p:cNvGrpSpPr/>
          <p:nvPr/>
        </p:nvGrpSpPr>
        <p:grpSpPr>
          <a:xfrm>
            <a:off x="6409363" y="993288"/>
            <a:ext cx="386300" cy="387278"/>
            <a:chOff x="6617400" y="931125"/>
            <a:chExt cx="483600" cy="484825"/>
          </a:xfrm>
        </p:grpSpPr>
        <p:sp>
          <p:nvSpPr>
            <p:cNvPr id="463" name="Google Shape;463;p39"/>
            <p:cNvSpPr/>
            <p:nvPr/>
          </p:nvSpPr>
          <p:spPr>
            <a:xfrm>
              <a:off x="6843925" y="1183900"/>
              <a:ext cx="121525" cy="232050"/>
            </a:xfrm>
            <a:custGeom>
              <a:avLst/>
              <a:gdLst/>
              <a:ahLst/>
              <a:cxnLst/>
              <a:rect l="l" t="t" r="r" b="b"/>
              <a:pathLst>
                <a:path w="4861" h="9282" extrusionOk="0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39"/>
            <p:cNvSpPr/>
            <p:nvPr/>
          </p:nvSpPr>
          <p:spPr>
            <a:xfrm>
              <a:off x="6617400" y="931125"/>
              <a:ext cx="483600" cy="259500"/>
            </a:xfrm>
            <a:custGeom>
              <a:avLst/>
              <a:gdLst/>
              <a:ahLst/>
              <a:cxnLst/>
              <a:rect l="l" t="t" r="r" b="b"/>
              <a:pathLst>
                <a:path w="19344" h="10380" extrusionOk="0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5" name="Google Shape;465;p39"/>
          <p:cNvGrpSpPr/>
          <p:nvPr/>
        </p:nvGrpSpPr>
        <p:grpSpPr>
          <a:xfrm>
            <a:off x="1570133" y="1594645"/>
            <a:ext cx="372640" cy="261447"/>
            <a:chOff x="559275" y="1683950"/>
            <a:chExt cx="466500" cy="327300"/>
          </a:xfrm>
        </p:grpSpPr>
        <p:sp>
          <p:nvSpPr>
            <p:cNvPr id="466" name="Google Shape;466;p39"/>
            <p:cNvSpPr/>
            <p:nvPr/>
          </p:nvSpPr>
          <p:spPr>
            <a:xfrm>
              <a:off x="559275" y="1683950"/>
              <a:ext cx="466500" cy="197850"/>
            </a:xfrm>
            <a:custGeom>
              <a:avLst/>
              <a:gdLst/>
              <a:ahLst/>
              <a:cxnLst/>
              <a:rect l="l" t="t" r="r" b="b"/>
              <a:pathLst>
                <a:path w="18660" h="7914" extrusionOk="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9"/>
            <p:cNvSpPr/>
            <p:nvPr/>
          </p:nvSpPr>
          <p:spPr>
            <a:xfrm>
              <a:off x="559275" y="1727925"/>
              <a:ext cx="466500" cy="283325"/>
            </a:xfrm>
            <a:custGeom>
              <a:avLst/>
              <a:gdLst/>
              <a:ahLst/>
              <a:cxnLst/>
              <a:rect l="l" t="t" r="r" b="b"/>
              <a:pathLst>
                <a:path w="18660" h="11333" extrusionOk="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8" name="Google Shape;468;p39"/>
          <p:cNvGrpSpPr/>
          <p:nvPr/>
        </p:nvGrpSpPr>
        <p:grpSpPr>
          <a:xfrm>
            <a:off x="2108584" y="1542962"/>
            <a:ext cx="372640" cy="364832"/>
            <a:chOff x="1233350" y="1619250"/>
            <a:chExt cx="466500" cy="456725"/>
          </a:xfrm>
        </p:grpSpPr>
        <p:sp>
          <p:nvSpPr>
            <p:cNvPr id="469" name="Google Shape;469;p39"/>
            <p:cNvSpPr/>
            <p:nvPr/>
          </p:nvSpPr>
          <p:spPr>
            <a:xfrm>
              <a:off x="1233350" y="1619250"/>
              <a:ext cx="466500" cy="456725"/>
            </a:xfrm>
            <a:custGeom>
              <a:avLst/>
              <a:gdLst/>
              <a:ahLst/>
              <a:cxnLst/>
              <a:rect l="l" t="t" r="r" b="b"/>
              <a:pathLst>
                <a:path w="18660" h="18269" extrusionOk="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39"/>
            <p:cNvSpPr/>
            <p:nvPr/>
          </p:nvSpPr>
          <p:spPr>
            <a:xfrm>
              <a:off x="1382325" y="1792025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39"/>
            <p:cNvSpPr/>
            <p:nvPr/>
          </p:nvSpPr>
          <p:spPr>
            <a:xfrm>
              <a:off x="1382325" y="1825000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39"/>
            <p:cNvSpPr/>
            <p:nvPr/>
          </p:nvSpPr>
          <p:spPr>
            <a:xfrm>
              <a:off x="1382325" y="1858575"/>
              <a:ext cx="70850" cy="12250"/>
            </a:xfrm>
            <a:custGeom>
              <a:avLst/>
              <a:gdLst/>
              <a:ahLst/>
              <a:cxnLst/>
              <a:rect l="l" t="t" r="r" b="b"/>
              <a:pathLst>
                <a:path w="2834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3" name="Google Shape;473;p39"/>
          <p:cNvGrpSpPr/>
          <p:nvPr/>
        </p:nvGrpSpPr>
        <p:grpSpPr>
          <a:xfrm>
            <a:off x="2658738" y="1550751"/>
            <a:ext cx="349235" cy="349235"/>
            <a:chOff x="1922075" y="1629000"/>
            <a:chExt cx="437200" cy="437200"/>
          </a:xfrm>
        </p:grpSpPr>
        <p:sp>
          <p:nvSpPr>
            <p:cNvPr id="474" name="Google Shape;474;p39"/>
            <p:cNvSpPr/>
            <p:nvPr/>
          </p:nvSpPr>
          <p:spPr>
            <a:xfrm>
              <a:off x="2208425" y="1629000"/>
              <a:ext cx="150850" cy="150850"/>
            </a:xfrm>
            <a:custGeom>
              <a:avLst/>
              <a:gdLst/>
              <a:ahLst/>
              <a:cxnLst/>
              <a:rect l="l" t="t" r="r" b="b"/>
              <a:pathLst>
                <a:path w="6034" h="6034" extrusionOk="0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39"/>
            <p:cNvSpPr/>
            <p:nvPr/>
          </p:nvSpPr>
          <p:spPr>
            <a:xfrm>
              <a:off x="1922075" y="1686400"/>
              <a:ext cx="379800" cy="379800"/>
            </a:xfrm>
            <a:custGeom>
              <a:avLst/>
              <a:gdLst/>
              <a:ahLst/>
              <a:cxnLst/>
              <a:rect l="l" t="t" r="r" b="b"/>
              <a:pathLst>
                <a:path w="15192" h="15192" extrusionOk="0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6" name="Google Shape;476;p39"/>
          <p:cNvGrpSpPr/>
          <p:nvPr/>
        </p:nvGrpSpPr>
        <p:grpSpPr>
          <a:xfrm>
            <a:off x="3195731" y="1549293"/>
            <a:ext cx="352151" cy="352151"/>
            <a:chOff x="2594325" y="1627175"/>
            <a:chExt cx="440850" cy="440850"/>
          </a:xfrm>
        </p:grpSpPr>
        <p:sp>
          <p:nvSpPr>
            <p:cNvPr id="477" name="Google Shape;477;p39"/>
            <p:cNvSpPr/>
            <p:nvPr/>
          </p:nvSpPr>
          <p:spPr>
            <a:xfrm>
              <a:off x="2594325" y="1890950"/>
              <a:ext cx="177075" cy="177075"/>
            </a:xfrm>
            <a:custGeom>
              <a:avLst/>
              <a:gdLst/>
              <a:ahLst/>
              <a:cxnLst/>
              <a:rect l="l" t="t" r="r" b="b"/>
              <a:pathLst>
                <a:path w="7083" h="7083" extrusionOk="0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39"/>
            <p:cNvSpPr/>
            <p:nvPr/>
          </p:nvSpPr>
          <p:spPr>
            <a:xfrm>
              <a:off x="2858700" y="1627175"/>
              <a:ext cx="176475" cy="176475"/>
            </a:xfrm>
            <a:custGeom>
              <a:avLst/>
              <a:gdLst/>
              <a:ahLst/>
              <a:cxnLst/>
              <a:rect l="l" t="t" r="r" b="b"/>
              <a:pathLst>
                <a:path w="7059" h="7059" extrusionOk="0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39"/>
            <p:cNvSpPr/>
            <p:nvPr/>
          </p:nvSpPr>
          <p:spPr>
            <a:xfrm>
              <a:off x="2663325" y="1702275"/>
              <a:ext cx="296750" cy="296775"/>
            </a:xfrm>
            <a:custGeom>
              <a:avLst/>
              <a:gdLst/>
              <a:ahLst/>
              <a:cxnLst/>
              <a:rect l="l" t="t" r="r" b="b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0" name="Google Shape;480;p39"/>
          <p:cNvSpPr/>
          <p:nvPr/>
        </p:nvSpPr>
        <p:spPr>
          <a:xfrm>
            <a:off x="3749957" y="1564996"/>
            <a:ext cx="320958" cy="320938"/>
          </a:xfrm>
          <a:custGeom>
            <a:avLst/>
            <a:gdLst/>
            <a:ahLst/>
            <a:cxnLst/>
            <a:rect l="l" t="t" r="r" b="b"/>
            <a:pathLst>
              <a:path w="16072" h="16071" extrusionOk="0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1" name="Google Shape;481;p39"/>
          <p:cNvGrpSpPr/>
          <p:nvPr/>
        </p:nvGrpSpPr>
        <p:grpSpPr>
          <a:xfrm>
            <a:off x="4305803" y="1522953"/>
            <a:ext cx="285811" cy="404832"/>
            <a:chOff x="3984000" y="1594200"/>
            <a:chExt cx="357800" cy="506800"/>
          </a:xfrm>
        </p:grpSpPr>
        <p:sp>
          <p:nvSpPr>
            <p:cNvPr id="482" name="Google Shape;482;p39"/>
            <p:cNvSpPr/>
            <p:nvPr/>
          </p:nvSpPr>
          <p:spPr>
            <a:xfrm>
              <a:off x="3984000" y="1597875"/>
              <a:ext cx="44575" cy="503125"/>
            </a:xfrm>
            <a:custGeom>
              <a:avLst/>
              <a:gdLst/>
              <a:ahLst/>
              <a:cxnLst/>
              <a:rect l="l" t="t" r="r" b="b"/>
              <a:pathLst>
                <a:path w="1783" h="20125" extrusionOk="0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39"/>
            <p:cNvSpPr/>
            <p:nvPr/>
          </p:nvSpPr>
          <p:spPr>
            <a:xfrm>
              <a:off x="4041375" y="1594200"/>
              <a:ext cx="300425" cy="229600"/>
            </a:xfrm>
            <a:custGeom>
              <a:avLst/>
              <a:gdLst/>
              <a:ahLst/>
              <a:cxnLst/>
              <a:rect l="l" t="t" r="r" b="b"/>
              <a:pathLst>
                <a:path w="12017" h="9184" extrusionOk="0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4" name="Google Shape;484;p39"/>
          <p:cNvGrpSpPr/>
          <p:nvPr/>
        </p:nvGrpSpPr>
        <p:grpSpPr>
          <a:xfrm>
            <a:off x="4798883" y="1609762"/>
            <a:ext cx="376554" cy="231213"/>
            <a:chOff x="4601275" y="1702875"/>
            <a:chExt cx="471400" cy="289450"/>
          </a:xfrm>
        </p:grpSpPr>
        <p:sp>
          <p:nvSpPr>
            <p:cNvPr id="485" name="Google Shape;485;p39"/>
            <p:cNvSpPr/>
            <p:nvPr/>
          </p:nvSpPr>
          <p:spPr>
            <a:xfrm>
              <a:off x="4816200" y="170287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39"/>
            <p:cNvSpPr/>
            <p:nvPr/>
          </p:nvSpPr>
          <p:spPr>
            <a:xfrm>
              <a:off x="503112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39"/>
            <p:cNvSpPr/>
            <p:nvPr/>
          </p:nvSpPr>
          <p:spPr>
            <a:xfrm>
              <a:off x="4634875" y="1756000"/>
              <a:ext cx="404225" cy="178325"/>
            </a:xfrm>
            <a:custGeom>
              <a:avLst/>
              <a:gdLst/>
              <a:ahLst/>
              <a:cxnLst/>
              <a:rect l="l" t="t" r="r" b="b"/>
              <a:pathLst>
                <a:path w="16169" h="7133" extrusionOk="0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39"/>
            <p:cNvSpPr/>
            <p:nvPr/>
          </p:nvSpPr>
          <p:spPr>
            <a:xfrm>
              <a:off x="460127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39"/>
            <p:cNvSpPr/>
            <p:nvPr/>
          </p:nvSpPr>
          <p:spPr>
            <a:xfrm>
              <a:off x="4673325" y="1947725"/>
              <a:ext cx="327300" cy="44600"/>
            </a:xfrm>
            <a:custGeom>
              <a:avLst/>
              <a:gdLst/>
              <a:ahLst/>
              <a:cxnLst/>
              <a:rect l="l" t="t" r="r" b="b"/>
              <a:pathLst>
                <a:path w="13092" h="1784" extrusionOk="0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0" name="Google Shape;490;p39"/>
          <p:cNvGrpSpPr/>
          <p:nvPr/>
        </p:nvGrpSpPr>
        <p:grpSpPr>
          <a:xfrm>
            <a:off x="5355387" y="1553187"/>
            <a:ext cx="340449" cy="344363"/>
            <a:chOff x="5297950" y="1632050"/>
            <a:chExt cx="426200" cy="431100"/>
          </a:xfrm>
        </p:grpSpPr>
        <p:sp>
          <p:nvSpPr>
            <p:cNvPr id="491" name="Google Shape;491;p39"/>
            <p:cNvSpPr/>
            <p:nvPr/>
          </p:nvSpPr>
          <p:spPr>
            <a:xfrm>
              <a:off x="5404800" y="1936125"/>
              <a:ext cx="212500" cy="127025"/>
            </a:xfrm>
            <a:custGeom>
              <a:avLst/>
              <a:gdLst/>
              <a:ahLst/>
              <a:cxnLst/>
              <a:rect l="l" t="t" r="r" b="b"/>
              <a:pathLst>
                <a:path w="8500" h="5081" extrusionOk="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9"/>
            <p:cNvSpPr/>
            <p:nvPr/>
          </p:nvSpPr>
          <p:spPr>
            <a:xfrm>
              <a:off x="5297950" y="1632050"/>
              <a:ext cx="426200" cy="294950"/>
            </a:xfrm>
            <a:custGeom>
              <a:avLst/>
              <a:gdLst/>
              <a:ahLst/>
              <a:cxnLst/>
              <a:rect l="l" t="t" r="r" b="b"/>
              <a:pathLst>
                <a:path w="17048" h="11798" extrusionOk="0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3" name="Google Shape;493;p39"/>
          <p:cNvGrpSpPr/>
          <p:nvPr/>
        </p:nvGrpSpPr>
        <p:grpSpPr>
          <a:xfrm>
            <a:off x="5892859" y="1542962"/>
            <a:ext cx="342406" cy="364832"/>
            <a:chOff x="5970800" y="1619250"/>
            <a:chExt cx="428650" cy="456725"/>
          </a:xfrm>
        </p:grpSpPr>
        <p:sp>
          <p:nvSpPr>
            <p:cNvPr id="494" name="Google Shape;494;p39"/>
            <p:cNvSpPr/>
            <p:nvPr/>
          </p:nvSpPr>
          <p:spPr>
            <a:xfrm>
              <a:off x="5970800" y="1674200"/>
              <a:ext cx="377975" cy="377950"/>
            </a:xfrm>
            <a:custGeom>
              <a:avLst/>
              <a:gdLst/>
              <a:ahLst/>
              <a:cxnLst/>
              <a:rect l="l" t="t" r="r" b="b"/>
              <a:pathLst>
                <a:path w="15119" h="15118" extrusionOk="0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39"/>
            <p:cNvSpPr/>
            <p:nvPr/>
          </p:nvSpPr>
          <p:spPr>
            <a:xfrm>
              <a:off x="6068500" y="1771875"/>
              <a:ext cx="182575" cy="182600"/>
            </a:xfrm>
            <a:custGeom>
              <a:avLst/>
              <a:gdLst/>
              <a:ahLst/>
              <a:cxnLst/>
              <a:rect l="l" t="t" r="r" b="b"/>
              <a:pathLst>
                <a:path w="7303" h="7304" extrusionOk="0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39"/>
            <p:cNvSpPr/>
            <p:nvPr/>
          </p:nvSpPr>
          <p:spPr>
            <a:xfrm>
              <a:off x="5981175" y="2005125"/>
              <a:ext cx="75125" cy="70850"/>
            </a:xfrm>
            <a:custGeom>
              <a:avLst/>
              <a:gdLst/>
              <a:ahLst/>
              <a:cxnLst/>
              <a:rect l="l" t="t" r="r" b="b"/>
              <a:pathLst>
                <a:path w="3005" h="2834" extrusionOk="0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39"/>
            <p:cNvSpPr/>
            <p:nvPr/>
          </p:nvSpPr>
          <p:spPr>
            <a:xfrm>
              <a:off x="6263875" y="2005125"/>
              <a:ext cx="74525" cy="70850"/>
            </a:xfrm>
            <a:custGeom>
              <a:avLst/>
              <a:gdLst/>
              <a:ahLst/>
              <a:cxnLst/>
              <a:rect l="l" t="t" r="r" b="b"/>
              <a:pathLst>
                <a:path w="2981" h="2834" extrusionOk="0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39"/>
            <p:cNvSpPr/>
            <p:nvPr/>
          </p:nvSpPr>
          <p:spPr>
            <a:xfrm>
              <a:off x="6147875" y="1619250"/>
              <a:ext cx="251575" cy="255850"/>
            </a:xfrm>
            <a:custGeom>
              <a:avLst/>
              <a:gdLst/>
              <a:ahLst/>
              <a:cxnLst/>
              <a:rect l="l" t="t" r="r" b="b"/>
              <a:pathLst>
                <a:path w="10063" h="10234" extrusionOk="0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9" name="Google Shape;499;p39"/>
          <p:cNvGrpSpPr/>
          <p:nvPr/>
        </p:nvGrpSpPr>
        <p:grpSpPr>
          <a:xfrm>
            <a:off x="6415714" y="1538569"/>
            <a:ext cx="383843" cy="350194"/>
            <a:chOff x="6625350" y="1613750"/>
            <a:chExt cx="480525" cy="438400"/>
          </a:xfrm>
        </p:grpSpPr>
        <p:sp>
          <p:nvSpPr>
            <p:cNvPr id="500" name="Google Shape;500;p39"/>
            <p:cNvSpPr/>
            <p:nvPr/>
          </p:nvSpPr>
          <p:spPr>
            <a:xfrm>
              <a:off x="6670525" y="1887275"/>
              <a:ext cx="117875" cy="164875"/>
            </a:xfrm>
            <a:custGeom>
              <a:avLst/>
              <a:gdLst/>
              <a:ahLst/>
              <a:cxnLst/>
              <a:rect l="l" t="t" r="r" b="b"/>
              <a:pathLst>
                <a:path w="4715" h="6595" extrusionOk="0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39"/>
            <p:cNvSpPr/>
            <p:nvPr/>
          </p:nvSpPr>
          <p:spPr>
            <a:xfrm>
              <a:off x="7075950" y="1754175"/>
              <a:ext cx="29925" cy="99550"/>
            </a:xfrm>
            <a:custGeom>
              <a:avLst/>
              <a:gdLst/>
              <a:ahLst/>
              <a:cxnLst/>
              <a:rect l="l" t="t" r="r" b="b"/>
              <a:pathLst>
                <a:path w="1197" h="3982" extrusionOk="0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39"/>
            <p:cNvSpPr/>
            <p:nvPr/>
          </p:nvSpPr>
          <p:spPr>
            <a:xfrm>
              <a:off x="6625350" y="1729750"/>
              <a:ext cx="97700" cy="147175"/>
            </a:xfrm>
            <a:custGeom>
              <a:avLst/>
              <a:gdLst/>
              <a:ahLst/>
              <a:cxnLst/>
              <a:rect l="l" t="t" r="r" b="b"/>
              <a:pathLst>
                <a:path w="3908" h="5887" extrusionOk="0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39"/>
            <p:cNvSpPr/>
            <p:nvPr/>
          </p:nvSpPr>
          <p:spPr>
            <a:xfrm>
              <a:off x="6736475" y="1638175"/>
              <a:ext cx="279650" cy="330325"/>
            </a:xfrm>
            <a:custGeom>
              <a:avLst/>
              <a:gdLst/>
              <a:ahLst/>
              <a:cxnLst/>
              <a:rect l="l" t="t" r="r" b="b"/>
              <a:pathLst>
                <a:path w="11186" h="13213" extrusionOk="0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39"/>
            <p:cNvSpPr/>
            <p:nvPr/>
          </p:nvSpPr>
          <p:spPr>
            <a:xfrm>
              <a:off x="7029550" y="1613750"/>
              <a:ext cx="34200" cy="379800"/>
            </a:xfrm>
            <a:custGeom>
              <a:avLst/>
              <a:gdLst/>
              <a:ahLst/>
              <a:cxnLst/>
              <a:rect l="l" t="t" r="r" b="b"/>
              <a:pathLst>
                <a:path w="1368" h="15192" extrusionOk="0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5" name="Google Shape;505;p39"/>
          <p:cNvGrpSpPr/>
          <p:nvPr/>
        </p:nvGrpSpPr>
        <p:grpSpPr>
          <a:xfrm>
            <a:off x="1611591" y="2108233"/>
            <a:ext cx="289725" cy="311193"/>
            <a:chOff x="611175" y="2326900"/>
            <a:chExt cx="362700" cy="389575"/>
          </a:xfrm>
        </p:grpSpPr>
        <p:sp>
          <p:nvSpPr>
            <p:cNvPr id="506" name="Google Shape;506;p39"/>
            <p:cNvSpPr/>
            <p:nvPr/>
          </p:nvSpPr>
          <p:spPr>
            <a:xfrm>
              <a:off x="611175" y="2326900"/>
              <a:ext cx="362700" cy="389575"/>
            </a:xfrm>
            <a:custGeom>
              <a:avLst/>
              <a:gdLst/>
              <a:ahLst/>
              <a:cxnLst/>
              <a:rect l="l" t="t" r="r" b="b"/>
              <a:pathLst>
                <a:path w="14508" h="15583" extrusionOk="0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39"/>
            <p:cNvSpPr/>
            <p:nvPr/>
          </p:nvSpPr>
          <p:spPr>
            <a:xfrm>
              <a:off x="794950" y="2500900"/>
              <a:ext cx="24450" cy="23850"/>
            </a:xfrm>
            <a:custGeom>
              <a:avLst/>
              <a:gdLst/>
              <a:ahLst/>
              <a:cxnLst/>
              <a:rect l="l" t="t" r="r" b="b"/>
              <a:pathLst>
                <a:path w="978" h="954" extrusionOk="0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39"/>
            <p:cNvSpPr/>
            <p:nvPr/>
          </p:nvSpPr>
          <p:spPr>
            <a:xfrm>
              <a:off x="754650" y="2381250"/>
              <a:ext cx="75750" cy="14050"/>
            </a:xfrm>
            <a:custGeom>
              <a:avLst/>
              <a:gdLst/>
              <a:ahLst/>
              <a:cxnLst/>
              <a:rect l="l" t="t" r="r" b="b"/>
              <a:pathLst>
                <a:path w="3030" h="562" extrusionOk="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39"/>
            <p:cNvSpPr/>
            <p:nvPr/>
          </p:nvSpPr>
          <p:spPr>
            <a:xfrm>
              <a:off x="765025" y="2453900"/>
              <a:ext cx="31175" cy="31150"/>
            </a:xfrm>
            <a:custGeom>
              <a:avLst/>
              <a:gdLst/>
              <a:ahLst/>
              <a:cxnLst/>
              <a:rect l="l" t="t" r="r" b="b"/>
              <a:pathLst>
                <a:path w="1247" h="1246" extrusionOk="0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0" name="Google Shape;510;p39"/>
          <p:cNvSpPr/>
          <p:nvPr/>
        </p:nvSpPr>
        <p:spPr>
          <a:xfrm>
            <a:off x="2142303" y="2111271"/>
            <a:ext cx="305341" cy="305341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39"/>
          <p:cNvSpPr/>
          <p:nvPr/>
        </p:nvSpPr>
        <p:spPr>
          <a:xfrm>
            <a:off x="2680790" y="2111271"/>
            <a:ext cx="305341" cy="305341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p39"/>
          <p:cNvSpPr/>
          <p:nvPr/>
        </p:nvSpPr>
        <p:spPr>
          <a:xfrm>
            <a:off x="3219278" y="2111271"/>
            <a:ext cx="305341" cy="305341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3" name="Google Shape;513;p39"/>
          <p:cNvGrpSpPr/>
          <p:nvPr/>
        </p:nvGrpSpPr>
        <p:grpSpPr>
          <a:xfrm>
            <a:off x="3828800" y="2058488"/>
            <a:ext cx="162915" cy="406789"/>
            <a:chOff x="3386850" y="2264625"/>
            <a:chExt cx="203950" cy="509250"/>
          </a:xfrm>
        </p:grpSpPr>
        <p:sp>
          <p:nvSpPr>
            <p:cNvPr id="514" name="Google Shape;514;p39"/>
            <p:cNvSpPr/>
            <p:nvPr/>
          </p:nvSpPr>
          <p:spPr>
            <a:xfrm>
              <a:off x="3386850" y="2370850"/>
              <a:ext cx="203950" cy="403025"/>
            </a:xfrm>
            <a:custGeom>
              <a:avLst/>
              <a:gdLst/>
              <a:ahLst/>
              <a:cxnLst/>
              <a:rect l="l" t="t" r="r" b="b"/>
              <a:pathLst>
                <a:path w="8158" h="16121" extrusionOk="0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39"/>
            <p:cNvSpPr/>
            <p:nvPr/>
          </p:nvSpPr>
          <p:spPr>
            <a:xfrm>
              <a:off x="3446075" y="2264625"/>
              <a:ext cx="85500" cy="94050"/>
            </a:xfrm>
            <a:custGeom>
              <a:avLst/>
              <a:gdLst/>
              <a:ahLst/>
              <a:cxnLst/>
              <a:rect l="l" t="t" r="r" b="b"/>
              <a:pathLst>
                <a:path w="3420" h="3762" extrusionOk="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6" name="Google Shape;516;p39"/>
          <p:cNvGrpSpPr/>
          <p:nvPr/>
        </p:nvGrpSpPr>
        <p:grpSpPr>
          <a:xfrm>
            <a:off x="4920340" y="2110190"/>
            <a:ext cx="133639" cy="303384"/>
            <a:chOff x="4753325" y="2329350"/>
            <a:chExt cx="167300" cy="379800"/>
          </a:xfrm>
        </p:grpSpPr>
        <p:sp>
          <p:nvSpPr>
            <p:cNvPr id="517" name="Google Shape;517;p39"/>
            <p:cNvSpPr/>
            <p:nvPr/>
          </p:nvSpPr>
          <p:spPr>
            <a:xfrm>
              <a:off x="4753325" y="2424600"/>
              <a:ext cx="167300" cy="284550"/>
            </a:xfrm>
            <a:custGeom>
              <a:avLst/>
              <a:gdLst/>
              <a:ahLst/>
              <a:cxnLst/>
              <a:rect l="l" t="t" r="r" b="b"/>
              <a:pathLst>
                <a:path w="6692" h="11382" extrusionOk="0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39"/>
            <p:cNvSpPr/>
            <p:nvPr/>
          </p:nvSpPr>
          <p:spPr>
            <a:xfrm>
              <a:off x="4798500" y="2329350"/>
              <a:ext cx="76950" cy="84275"/>
            </a:xfrm>
            <a:custGeom>
              <a:avLst/>
              <a:gdLst/>
              <a:ahLst/>
              <a:cxnLst/>
              <a:rect l="l" t="t" r="r" b="b"/>
              <a:pathLst>
                <a:path w="3078" h="3371" extrusionOk="0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9" name="Google Shape;519;p39"/>
          <p:cNvGrpSpPr/>
          <p:nvPr/>
        </p:nvGrpSpPr>
        <p:grpSpPr>
          <a:xfrm>
            <a:off x="4379433" y="2060425"/>
            <a:ext cx="138552" cy="402895"/>
            <a:chOff x="4076175" y="2267050"/>
            <a:chExt cx="173450" cy="504375"/>
          </a:xfrm>
        </p:grpSpPr>
        <p:sp>
          <p:nvSpPr>
            <p:cNvPr id="520" name="Google Shape;520;p39"/>
            <p:cNvSpPr/>
            <p:nvPr/>
          </p:nvSpPr>
          <p:spPr>
            <a:xfrm>
              <a:off x="4122600" y="2267050"/>
              <a:ext cx="80600" cy="91625"/>
            </a:xfrm>
            <a:custGeom>
              <a:avLst/>
              <a:gdLst/>
              <a:ahLst/>
              <a:cxnLst/>
              <a:rect l="l" t="t" r="r" b="b"/>
              <a:pathLst>
                <a:path w="3224" h="3665" extrusionOk="0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39"/>
            <p:cNvSpPr/>
            <p:nvPr/>
          </p:nvSpPr>
          <p:spPr>
            <a:xfrm>
              <a:off x="4076175" y="2370250"/>
              <a:ext cx="173450" cy="401175"/>
            </a:xfrm>
            <a:custGeom>
              <a:avLst/>
              <a:gdLst/>
              <a:ahLst/>
              <a:cxnLst/>
              <a:rect l="l" t="t" r="r" b="b"/>
              <a:pathLst>
                <a:path w="6938" h="16047" extrusionOk="0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2" name="Google Shape;522;p39"/>
          <p:cNvSpPr/>
          <p:nvPr/>
        </p:nvSpPr>
        <p:spPr>
          <a:xfrm>
            <a:off x="5373229" y="2102983"/>
            <a:ext cx="305341" cy="321916"/>
          </a:xfrm>
          <a:custGeom>
            <a:avLst/>
            <a:gdLst/>
            <a:ahLst/>
            <a:cxnLst/>
            <a:rect l="l" t="t" r="r" b="b"/>
            <a:pathLst>
              <a:path w="15290" h="16120" extrusionOk="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3" name="Google Shape;523;p39"/>
          <p:cNvGrpSpPr/>
          <p:nvPr/>
        </p:nvGrpSpPr>
        <p:grpSpPr>
          <a:xfrm>
            <a:off x="5896274" y="2108713"/>
            <a:ext cx="335576" cy="310214"/>
            <a:chOff x="5975075" y="2327500"/>
            <a:chExt cx="420100" cy="388350"/>
          </a:xfrm>
        </p:grpSpPr>
        <p:sp>
          <p:nvSpPr>
            <p:cNvPr id="524" name="Google Shape;524;p39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39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6" name="Google Shape;526;p39"/>
          <p:cNvGrpSpPr/>
          <p:nvPr/>
        </p:nvGrpSpPr>
        <p:grpSpPr>
          <a:xfrm>
            <a:off x="6499588" y="2099447"/>
            <a:ext cx="205851" cy="335576"/>
            <a:chOff x="6730350" y="2315900"/>
            <a:chExt cx="257700" cy="420100"/>
          </a:xfrm>
        </p:grpSpPr>
        <p:sp>
          <p:nvSpPr>
            <p:cNvPr id="527" name="Google Shape;527;p39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39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39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l" t="t" r="r" b="b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39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l" t="t" r="r" b="b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39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l" t="t" r="r" b="b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2" name="Google Shape;532;p39"/>
          <p:cNvGrpSpPr/>
          <p:nvPr/>
        </p:nvGrpSpPr>
        <p:grpSpPr>
          <a:xfrm>
            <a:off x="1704252" y="2612056"/>
            <a:ext cx="104403" cy="380448"/>
            <a:chOff x="727175" y="2957625"/>
            <a:chExt cx="130700" cy="476275"/>
          </a:xfrm>
        </p:grpSpPr>
        <p:sp>
          <p:nvSpPr>
            <p:cNvPr id="533" name="Google Shape;533;p39"/>
            <p:cNvSpPr/>
            <p:nvPr/>
          </p:nvSpPr>
          <p:spPr>
            <a:xfrm>
              <a:off x="727175" y="2957625"/>
              <a:ext cx="130700" cy="476275"/>
            </a:xfrm>
            <a:custGeom>
              <a:avLst/>
              <a:gdLst/>
              <a:ahLst/>
              <a:cxnLst/>
              <a:rect l="l" t="t" r="r" b="b"/>
              <a:pathLst>
                <a:path w="5228" h="19051" extrusionOk="0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39"/>
            <p:cNvSpPr/>
            <p:nvPr/>
          </p:nvSpPr>
          <p:spPr>
            <a:xfrm>
              <a:off x="751600" y="3090125"/>
              <a:ext cx="81850" cy="319350"/>
            </a:xfrm>
            <a:custGeom>
              <a:avLst/>
              <a:gdLst/>
              <a:ahLst/>
              <a:cxnLst/>
              <a:rect l="l" t="t" r="r" b="b"/>
              <a:pathLst>
                <a:path w="3274" h="12774" extrusionOk="0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5" name="Google Shape;535;p39"/>
          <p:cNvSpPr/>
          <p:nvPr/>
        </p:nvSpPr>
        <p:spPr>
          <a:xfrm>
            <a:off x="2673481" y="2597093"/>
            <a:ext cx="319959" cy="410683"/>
          </a:xfrm>
          <a:custGeom>
            <a:avLst/>
            <a:gdLst/>
            <a:ahLst/>
            <a:cxnLst/>
            <a:rect l="l" t="t" r="r" b="b"/>
            <a:pathLst>
              <a:path w="16022" h="20565" extrusionOk="0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39"/>
          <p:cNvSpPr/>
          <p:nvPr/>
        </p:nvSpPr>
        <p:spPr>
          <a:xfrm>
            <a:off x="2176454" y="2597093"/>
            <a:ext cx="237044" cy="410683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37" name="Google Shape;537;p39"/>
          <p:cNvGrpSpPr/>
          <p:nvPr/>
        </p:nvGrpSpPr>
        <p:grpSpPr>
          <a:xfrm>
            <a:off x="3186944" y="2624238"/>
            <a:ext cx="369725" cy="356065"/>
            <a:chOff x="2583325" y="2972875"/>
            <a:chExt cx="462850" cy="445750"/>
          </a:xfrm>
        </p:grpSpPr>
        <p:sp>
          <p:nvSpPr>
            <p:cNvPr id="538" name="Google Shape;538;p39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9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0" name="Google Shape;540;p39"/>
          <p:cNvGrpSpPr/>
          <p:nvPr/>
        </p:nvGrpSpPr>
        <p:grpSpPr>
          <a:xfrm>
            <a:off x="3712714" y="2677418"/>
            <a:ext cx="395086" cy="249725"/>
            <a:chOff x="3241525" y="3039450"/>
            <a:chExt cx="494600" cy="312625"/>
          </a:xfrm>
        </p:grpSpPr>
        <p:sp>
          <p:nvSpPr>
            <p:cNvPr id="541" name="Google Shape;541;p39"/>
            <p:cNvSpPr/>
            <p:nvPr/>
          </p:nvSpPr>
          <p:spPr>
            <a:xfrm>
              <a:off x="3241525" y="3039450"/>
              <a:ext cx="494600" cy="312625"/>
            </a:xfrm>
            <a:custGeom>
              <a:avLst/>
              <a:gdLst/>
              <a:ahLst/>
              <a:cxnLst/>
              <a:rect l="l" t="t" r="r" b="b"/>
              <a:pathLst>
                <a:path w="19784" h="12505" extrusionOk="0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39"/>
            <p:cNvSpPr/>
            <p:nvPr/>
          </p:nvSpPr>
          <p:spPr>
            <a:xfrm>
              <a:off x="3384400" y="3091350"/>
              <a:ext cx="208850" cy="208825"/>
            </a:xfrm>
            <a:custGeom>
              <a:avLst/>
              <a:gdLst/>
              <a:ahLst/>
              <a:cxnLst/>
              <a:rect l="l" t="t" r="r" b="b"/>
              <a:pathLst>
                <a:path w="8354" h="8353" extrusionOk="0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43" name="Google Shape;543;p39"/>
          <p:cNvSpPr/>
          <p:nvPr/>
        </p:nvSpPr>
        <p:spPr>
          <a:xfrm>
            <a:off x="4817665" y="2632702"/>
            <a:ext cx="339490" cy="339470"/>
          </a:xfrm>
          <a:custGeom>
            <a:avLst/>
            <a:gdLst/>
            <a:ahLst/>
            <a:cxnLst/>
            <a:rect l="l" t="t" r="r" b="b"/>
            <a:pathLst>
              <a:path w="17000" h="16999" extrusionOk="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4" name="Google Shape;544;p39"/>
          <p:cNvGrpSpPr/>
          <p:nvPr/>
        </p:nvGrpSpPr>
        <p:grpSpPr>
          <a:xfrm>
            <a:off x="5321238" y="2651078"/>
            <a:ext cx="408746" cy="302406"/>
            <a:chOff x="5255200" y="3006475"/>
            <a:chExt cx="511700" cy="378575"/>
          </a:xfrm>
        </p:grpSpPr>
        <p:sp>
          <p:nvSpPr>
            <p:cNvPr id="545" name="Google Shape;545;p39"/>
            <p:cNvSpPr/>
            <p:nvPr/>
          </p:nvSpPr>
          <p:spPr>
            <a:xfrm>
              <a:off x="5255200" y="3006475"/>
              <a:ext cx="349900" cy="349875"/>
            </a:xfrm>
            <a:custGeom>
              <a:avLst/>
              <a:gdLst/>
              <a:ahLst/>
              <a:cxnLst/>
              <a:rect l="l" t="t" r="r" b="b"/>
              <a:pathLst>
                <a:path w="13996" h="13995" extrusionOk="0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9"/>
            <p:cNvSpPr/>
            <p:nvPr/>
          </p:nvSpPr>
          <p:spPr>
            <a:xfrm>
              <a:off x="5567825" y="3185975"/>
              <a:ext cx="199075" cy="199075"/>
            </a:xfrm>
            <a:custGeom>
              <a:avLst/>
              <a:gdLst/>
              <a:ahLst/>
              <a:cxnLst/>
              <a:rect l="l" t="t" r="r" b="b"/>
              <a:pathLst>
                <a:path w="7963" h="7963" extrusionOk="0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7" name="Google Shape;547;p39"/>
          <p:cNvGrpSpPr/>
          <p:nvPr/>
        </p:nvGrpSpPr>
        <p:grpSpPr>
          <a:xfrm>
            <a:off x="4283357" y="2633524"/>
            <a:ext cx="330703" cy="337513"/>
            <a:chOff x="3955900" y="2984500"/>
            <a:chExt cx="414000" cy="422525"/>
          </a:xfrm>
        </p:grpSpPr>
        <p:sp>
          <p:nvSpPr>
            <p:cNvPr id="548" name="Google Shape;548;p39"/>
            <p:cNvSpPr/>
            <p:nvPr/>
          </p:nvSpPr>
          <p:spPr>
            <a:xfrm>
              <a:off x="3955900" y="2984500"/>
              <a:ext cx="315700" cy="315675"/>
            </a:xfrm>
            <a:custGeom>
              <a:avLst/>
              <a:gdLst/>
              <a:ahLst/>
              <a:cxnLst/>
              <a:rect l="l" t="t" r="r" b="b"/>
              <a:pathLst>
                <a:path w="12628" h="12627" extrusionOk="0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9"/>
            <p:cNvSpPr/>
            <p:nvPr/>
          </p:nvSpPr>
          <p:spPr>
            <a:xfrm>
              <a:off x="3992525" y="3021125"/>
              <a:ext cx="242425" cy="242425"/>
            </a:xfrm>
            <a:custGeom>
              <a:avLst/>
              <a:gdLst/>
              <a:ahLst/>
              <a:cxnLst/>
              <a:rect l="l" t="t" r="r" b="b"/>
              <a:pathLst>
                <a:path w="9697" h="9697" extrusionOk="0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39"/>
            <p:cNvSpPr/>
            <p:nvPr/>
          </p:nvSpPr>
          <p:spPr>
            <a:xfrm>
              <a:off x="4215400" y="3253150"/>
              <a:ext cx="154500" cy="153875"/>
            </a:xfrm>
            <a:custGeom>
              <a:avLst/>
              <a:gdLst/>
              <a:ahLst/>
              <a:cxnLst/>
              <a:rect l="l" t="t" r="r" b="b"/>
              <a:pathLst>
                <a:path w="6180" h="6155" extrusionOk="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1" name="Google Shape;551;p39"/>
          <p:cNvSpPr/>
          <p:nvPr/>
        </p:nvSpPr>
        <p:spPr>
          <a:xfrm>
            <a:off x="1573579" y="3195573"/>
            <a:ext cx="369705" cy="290703"/>
          </a:xfrm>
          <a:custGeom>
            <a:avLst/>
            <a:gdLst/>
            <a:ahLst/>
            <a:cxnLst/>
            <a:rect l="l" t="t" r="r" b="b"/>
            <a:pathLst>
              <a:path w="18513" h="14557" extrusionOk="0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p39"/>
          <p:cNvSpPr/>
          <p:nvPr/>
        </p:nvSpPr>
        <p:spPr>
          <a:xfrm>
            <a:off x="5935622" y="2617084"/>
            <a:ext cx="257533" cy="370703"/>
          </a:xfrm>
          <a:custGeom>
            <a:avLst/>
            <a:gdLst/>
            <a:ahLst/>
            <a:cxnLst/>
            <a:rect l="l" t="t" r="r" b="b"/>
            <a:pathLst>
              <a:path w="12896" h="18563" extrusionOk="0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53" name="Google Shape;553;p39"/>
          <p:cNvGrpSpPr/>
          <p:nvPr/>
        </p:nvGrpSpPr>
        <p:grpSpPr>
          <a:xfrm>
            <a:off x="6476183" y="2628632"/>
            <a:ext cx="252660" cy="359001"/>
            <a:chOff x="6701050" y="2978375"/>
            <a:chExt cx="316300" cy="449425"/>
          </a:xfrm>
        </p:grpSpPr>
        <p:sp>
          <p:nvSpPr>
            <p:cNvPr id="554" name="Google Shape;554;p39"/>
            <p:cNvSpPr/>
            <p:nvPr/>
          </p:nvSpPr>
          <p:spPr>
            <a:xfrm>
              <a:off x="6701050" y="2978375"/>
              <a:ext cx="316300" cy="78175"/>
            </a:xfrm>
            <a:custGeom>
              <a:avLst/>
              <a:gdLst/>
              <a:ahLst/>
              <a:cxnLst/>
              <a:rect l="l" t="t" r="r" b="b"/>
              <a:pathLst>
                <a:path w="12652" h="3127" extrusionOk="0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9"/>
            <p:cNvSpPr/>
            <p:nvPr/>
          </p:nvSpPr>
          <p:spPr>
            <a:xfrm>
              <a:off x="6713875" y="3068750"/>
              <a:ext cx="290650" cy="359050"/>
            </a:xfrm>
            <a:custGeom>
              <a:avLst/>
              <a:gdLst/>
              <a:ahLst/>
              <a:cxnLst/>
              <a:rect l="l" t="t" r="r" b="b"/>
              <a:pathLst>
                <a:path w="11626" h="14362" extrusionOk="0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6" name="Google Shape;556;p39"/>
          <p:cNvGrpSpPr/>
          <p:nvPr/>
        </p:nvGrpSpPr>
        <p:grpSpPr>
          <a:xfrm>
            <a:off x="2114915" y="3219764"/>
            <a:ext cx="359979" cy="241937"/>
            <a:chOff x="1241275" y="3718400"/>
            <a:chExt cx="450650" cy="302875"/>
          </a:xfrm>
        </p:grpSpPr>
        <p:sp>
          <p:nvSpPr>
            <p:cNvPr id="557" name="Google Shape;557;p39"/>
            <p:cNvSpPr/>
            <p:nvPr/>
          </p:nvSpPr>
          <p:spPr>
            <a:xfrm>
              <a:off x="1241275" y="3718400"/>
              <a:ext cx="450650" cy="302875"/>
            </a:xfrm>
            <a:custGeom>
              <a:avLst/>
              <a:gdLst/>
              <a:ahLst/>
              <a:cxnLst/>
              <a:rect l="l" t="t" r="r" b="b"/>
              <a:pathLst>
                <a:path w="18026" h="12115" extrusionOk="0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39"/>
            <p:cNvSpPr/>
            <p:nvPr/>
          </p:nvSpPr>
          <p:spPr>
            <a:xfrm>
              <a:off x="1293175" y="3895475"/>
              <a:ext cx="174050" cy="12225"/>
            </a:xfrm>
            <a:custGeom>
              <a:avLst/>
              <a:gdLst/>
              <a:ahLst/>
              <a:cxnLst/>
              <a:rect l="l" t="t" r="r" b="b"/>
              <a:pathLst>
                <a:path w="6962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39"/>
            <p:cNvSpPr/>
            <p:nvPr/>
          </p:nvSpPr>
          <p:spPr>
            <a:xfrm>
              <a:off x="1293175" y="3935775"/>
              <a:ext cx="122750" cy="12225"/>
            </a:xfrm>
            <a:custGeom>
              <a:avLst/>
              <a:gdLst/>
              <a:ahLst/>
              <a:cxnLst/>
              <a:rect l="l" t="t" r="r" b="b"/>
              <a:pathLst>
                <a:path w="4910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39"/>
            <p:cNvSpPr/>
            <p:nvPr/>
          </p:nvSpPr>
          <p:spPr>
            <a:xfrm>
              <a:off x="1570375" y="3901575"/>
              <a:ext cx="62300" cy="40325"/>
            </a:xfrm>
            <a:custGeom>
              <a:avLst/>
              <a:gdLst/>
              <a:ahLst/>
              <a:cxnLst/>
              <a:rect l="l" t="t" r="r" b="b"/>
              <a:pathLst>
                <a:path w="2492" h="1613" extrusionOk="0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1" name="Google Shape;561;p39"/>
          <p:cNvGrpSpPr/>
          <p:nvPr/>
        </p:nvGrpSpPr>
        <p:grpSpPr>
          <a:xfrm>
            <a:off x="2658258" y="3201231"/>
            <a:ext cx="350194" cy="279480"/>
            <a:chOff x="1921475" y="3695200"/>
            <a:chExt cx="438400" cy="349875"/>
          </a:xfrm>
        </p:grpSpPr>
        <p:sp>
          <p:nvSpPr>
            <p:cNvPr id="562" name="Google Shape;562;p39"/>
            <p:cNvSpPr/>
            <p:nvPr/>
          </p:nvSpPr>
          <p:spPr>
            <a:xfrm>
              <a:off x="2246900" y="3992550"/>
              <a:ext cx="52525" cy="52525"/>
            </a:xfrm>
            <a:custGeom>
              <a:avLst/>
              <a:gdLst/>
              <a:ahLst/>
              <a:cxnLst/>
              <a:rect l="l" t="t" r="r" b="b"/>
              <a:pathLst>
                <a:path w="2101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39"/>
            <p:cNvSpPr/>
            <p:nvPr/>
          </p:nvSpPr>
          <p:spPr>
            <a:xfrm>
              <a:off x="2033800" y="3992550"/>
              <a:ext cx="52550" cy="52525"/>
            </a:xfrm>
            <a:custGeom>
              <a:avLst/>
              <a:gdLst/>
              <a:ahLst/>
              <a:cxnLst/>
              <a:rect l="l" t="t" r="r" b="b"/>
              <a:pathLst>
                <a:path w="2102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39"/>
            <p:cNvSpPr/>
            <p:nvPr/>
          </p:nvSpPr>
          <p:spPr>
            <a:xfrm>
              <a:off x="1921475" y="3695200"/>
              <a:ext cx="438400" cy="297975"/>
            </a:xfrm>
            <a:custGeom>
              <a:avLst/>
              <a:gdLst/>
              <a:ahLst/>
              <a:cxnLst/>
              <a:rect l="l" t="t" r="r" b="b"/>
              <a:pathLst>
                <a:path w="17536" h="11919" extrusionOk="0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5" name="Google Shape;565;p39"/>
          <p:cNvGrpSpPr/>
          <p:nvPr/>
        </p:nvGrpSpPr>
        <p:grpSpPr>
          <a:xfrm>
            <a:off x="3200124" y="3196838"/>
            <a:ext cx="343364" cy="287788"/>
            <a:chOff x="2599825" y="3689700"/>
            <a:chExt cx="429850" cy="360275"/>
          </a:xfrm>
        </p:grpSpPr>
        <p:sp>
          <p:nvSpPr>
            <p:cNvPr id="566" name="Google Shape;566;p39"/>
            <p:cNvSpPr/>
            <p:nvPr/>
          </p:nvSpPr>
          <p:spPr>
            <a:xfrm>
              <a:off x="2599825" y="3689700"/>
              <a:ext cx="429850" cy="169150"/>
            </a:xfrm>
            <a:custGeom>
              <a:avLst/>
              <a:gdLst/>
              <a:ahLst/>
              <a:cxnLst/>
              <a:rect l="l" t="t" r="r" b="b"/>
              <a:pathLst>
                <a:path w="17194" h="6766" extrusionOk="0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39"/>
            <p:cNvSpPr/>
            <p:nvPr/>
          </p:nvSpPr>
          <p:spPr>
            <a:xfrm>
              <a:off x="2599825" y="3861275"/>
              <a:ext cx="429850" cy="188700"/>
            </a:xfrm>
            <a:custGeom>
              <a:avLst/>
              <a:gdLst/>
              <a:ahLst/>
              <a:cxnLst/>
              <a:rect l="l" t="t" r="r" b="b"/>
              <a:pathLst>
                <a:path w="17194" h="7548" extrusionOk="0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8" name="Google Shape;568;p39"/>
          <p:cNvGrpSpPr/>
          <p:nvPr/>
        </p:nvGrpSpPr>
        <p:grpSpPr>
          <a:xfrm>
            <a:off x="3755151" y="3167083"/>
            <a:ext cx="310214" cy="323873"/>
            <a:chOff x="3294650" y="3652450"/>
            <a:chExt cx="388350" cy="405450"/>
          </a:xfrm>
        </p:grpSpPr>
        <p:sp>
          <p:nvSpPr>
            <p:cNvPr id="569" name="Google Shape;569;p39"/>
            <p:cNvSpPr/>
            <p:nvPr/>
          </p:nvSpPr>
          <p:spPr>
            <a:xfrm>
              <a:off x="3294650" y="3681775"/>
              <a:ext cx="376150" cy="376125"/>
            </a:xfrm>
            <a:custGeom>
              <a:avLst/>
              <a:gdLst/>
              <a:ahLst/>
              <a:cxnLst/>
              <a:rect l="l" t="t" r="r" b="b"/>
              <a:pathLst>
                <a:path w="15046" h="15045" extrusionOk="0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39"/>
            <p:cNvSpPr/>
            <p:nvPr/>
          </p:nvSpPr>
          <p:spPr>
            <a:xfrm>
              <a:off x="3494925" y="3760525"/>
              <a:ext cx="188075" cy="97100"/>
            </a:xfrm>
            <a:custGeom>
              <a:avLst/>
              <a:gdLst/>
              <a:ahLst/>
              <a:cxnLst/>
              <a:rect l="l" t="t" r="r" b="b"/>
              <a:pathLst>
                <a:path w="7523" h="3884" extrusionOk="0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39"/>
            <p:cNvSpPr/>
            <p:nvPr/>
          </p:nvSpPr>
          <p:spPr>
            <a:xfrm>
              <a:off x="3494925" y="3652450"/>
              <a:ext cx="161200" cy="188100"/>
            </a:xfrm>
            <a:custGeom>
              <a:avLst/>
              <a:gdLst/>
              <a:ahLst/>
              <a:cxnLst/>
              <a:rect l="l" t="t" r="r" b="b"/>
              <a:pathLst>
                <a:path w="6448" h="7524" extrusionOk="0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2" name="Google Shape;572;p39"/>
          <p:cNvGrpSpPr/>
          <p:nvPr/>
        </p:nvGrpSpPr>
        <p:grpSpPr>
          <a:xfrm>
            <a:off x="4267761" y="3208061"/>
            <a:ext cx="361896" cy="265341"/>
            <a:chOff x="3936375" y="3703750"/>
            <a:chExt cx="453050" cy="332175"/>
          </a:xfrm>
        </p:grpSpPr>
        <p:sp>
          <p:nvSpPr>
            <p:cNvPr id="573" name="Google Shape;573;p39"/>
            <p:cNvSpPr/>
            <p:nvPr/>
          </p:nvSpPr>
          <p:spPr>
            <a:xfrm>
              <a:off x="3936375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39"/>
            <p:cNvSpPr/>
            <p:nvPr/>
          </p:nvSpPr>
          <p:spPr>
            <a:xfrm>
              <a:off x="3988875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9"/>
            <p:cNvSpPr/>
            <p:nvPr/>
          </p:nvSpPr>
          <p:spPr>
            <a:xfrm>
              <a:off x="4259350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39"/>
            <p:cNvSpPr/>
            <p:nvPr/>
          </p:nvSpPr>
          <p:spPr>
            <a:xfrm>
              <a:off x="4078625" y="3717800"/>
              <a:ext cx="77575" cy="279650"/>
            </a:xfrm>
            <a:custGeom>
              <a:avLst/>
              <a:gdLst/>
              <a:ahLst/>
              <a:cxnLst/>
              <a:rect l="l" t="t" r="r" b="b"/>
              <a:pathLst>
                <a:path w="3103" h="1118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39"/>
            <p:cNvSpPr/>
            <p:nvPr/>
          </p:nvSpPr>
          <p:spPr>
            <a:xfrm>
              <a:off x="4168375" y="3788625"/>
              <a:ext cx="78175" cy="208825"/>
            </a:xfrm>
            <a:custGeom>
              <a:avLst/>
              <a:gdLst/>
              <a:ahLst/>
              <a:cxnLst/>
              <a:rect l="l" t="t" r="r" b="b"/>
              <a:pathLst>
                <a:path w="3127" h="8353" extrusionOk="0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8" name="Google Shape;578;p39"/>
          <p:cNvGrpSpPr/>
          <p:nvPr/>
        </p:nvGrpSpPr>
        <p:grpSpPr>
          <a:xfrm>
            <a:off x="4844756" y="3171120"/>
            <a:ext cx="361896" cy="265341"/>
            <a:chOff x="4610450" y="3703750"/>
            <a:chExt cx="453050" cy="332175"/>
          </a:xfrm>
        </p:grpSpPr>
        <p:sp>
          <p:nvSpPr>
            <p:cNvPr id="579" name="Google Shape;579;p39"/>
            <p:cNvSpPr/>
            <p:nvPr/>
          </p:nvSpPr>
          <p:spPr>
            <a:xfrm>
              <a:off x="4610450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39"/>
            <p:cNvSpPr/>
            <p:nvPr/>
          </p:nvSpPr>
          <p:spPr>
            <a:xfrm>
              <a:off x="4642200" y="3730000"/>
              <a:ext cx="389550" cy="249150"/>
            </a:xfrm>
            <a:custGeom>
              <a:avLst/>
              <a:gdLst/>
              <a:ahLst/>
              <a:cxnLst/>
              <a:rect l="l" t="t" r="r" b="b"/>
              <a:pathLst>
                <a:path w="15582" h="9966" extrusionOk="0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1" name="Google Shape;581;p39"/>
          <p:cNvGrpSpPr/>
          <p:nvPr/>
        </p:nvGrpSpPr>
        <p:grpSpPr>
          <a:xfrm>
            <a:off x="5357344" y="3181241"/>
            <a:ext cx="336534" cy="318981"/>
            <a:chOff x="5300400" y="3670175"/>
            <a:chExt cx="421300" cy="399325"/>
          </a:xfrm>
        </p:grpSpPr>
        <p:sp>
          <p:nvSpPr>
            <p:cNvPr id="582" name="Google Shape;582;p39"/>
            <p:cNvSpPr/>
            <p:nvPr/>
          </p:nvSpPr>
          <p:spPr>
            <a:xfrm>
              <a:off x="5300400" y="3708025"/>
              <a:ext cx="421300" cy="267450"/>
            </a:xfrm>
            <a:custGeom>
              <a:avLst/>
              <a:gdLst/>
              <a:ahLst/>
              <a:cxnLst/>
              <a:rect l="l" t="t" r="r" b="b"/>
              <a:pathLst>
                <a:path w="16852" h="10698" extrusionOk="0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39"/>
            <p:cNvSpPr/>
            <p:nvPr/>
          </p:nvSpPr>
          <p:spPr>
            <a:xfrm>
              <a:off x="5498825" y="3670175"/>
              <a:ext cx="24450" cy="25650"/>
            </a:xfrm>
            <a:custGeom>
              <a:avLst/>
              <a:gdLst/>
              <a:ahLst/>
              <a:cxnLst/>
              <a:rect l="l" t="t" r="r" b="b"/>
              <a:pathLst>
                <a:path w="978" h="102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39"/>
            <p:cNvSpPr/>
            <p:nvPr/>
          </p:nvSpPr>
          <p:spPr>
            <a:xfrm>
              <a:off x="5366325" y="3987675"/>
              <a:ext cx="61100" cy="81825"/>
            </a:xfrm>
            <a:custGeom>
              <a:avLst/>
              <a:gdLst/>
              <a:ahLst/>
              <a:cxnLst/>
              <a:rect l="l" t="t" r="r" b="b"/>
              <a:pathLst>
                <a:path w="2444" h="3273" extrusionOk="0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39"/>
            <p:cNvSpPr/>
            <p:nvPr/>
          </p:nvSpPr>
          <p:spPr>
            <a:xfrm>
              <a:off x="5594700" y="3987675"/>
              <a:ext cx="61075" cy="81825"/>
            </a:xfrm>
            <a:custGeom>
              <a:avLst/>
              <a:gdLst/>
              <a:ahLst/>
              <a:cxnLst/>
              <a:rect l="l" t="t" r="r" b="b"/>
              <a:pathLst>
                <a:path w="2443" h="3273" extrusionOk="0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39"/>
            <p:cNvSpPr/>
            <p:nvPr/>
          </p:nvSpPr>
          <p:spPr>
            <a:xfrm>
              <a:off x="5324825" y="3732450"/>
              <a:ext cx="372475" cy="218600"/>
            </a:xfrm>
            <a:custGeom>
              <a:avLst/>
              <a:gdLst/>
              <a:ahLst/>
              <a:cxnLst/>
              <a:rect l="l" t="t" r="r" b="b"/>
              <a:pathLst>
                <a:path w="14899" h="8744" extrusionOk="0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7" name="Google Shape;587;p39"/>
          <p:cNvSpPr/>
          <p:nvPr/>
        </p:nvSpPr>
        <p:spPr>
          <a:xfrm>
            <a:off x="5877086" y="3153633"/>
            <a:ext cx="374597" cy="374577"/>
          </a:xfrm>
          <a:custGeom>
            <a:avLst/>
            <a:gdLst/>
            <a:ahLst/>
            <a:cxnLst/>
            <a:rect l="l" t="t" r="r" b="b"/>
            <a:pathLst>
              <a:path w="18758" h="18757" extrusionOk="0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8" name="Google Shape;588;p39"/>
          <p:cNvGrpSpPr/>
          <p:nvPr/>
        </p:nvGrpSpPr>
        <p:grpSpPr>
          <a:xfrm>
            <a:off x="6439119" y="3177327"/>
            <a:ext cx="326789" cy="326809"/>
            <a:chOff x="6654650" y="3665275"/>
            <a:chExt cx="409100" cy="409125"/>
          </a:xfrm>
        </p:grpSpPr>
        <p:sp>
          <p:nvSpPr>
            <p:cNvPr id="589" name="Google Shape;589;p39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39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1" name="Google Shape;591;p39"/>
          <p:cNvGrpSpPr/>
          <p:nvPr/>
        </p:nvGrpSpPr>
        <p:grpSpPr>
          <a:xfrm>
            <a:off x="1579399" y="3702119"/>
            <a:ext cx="354108" cy="354128"/>
            <a:chOff x="570875" y="4322250"/>
            <a:chExt cx="443300" cy="443325"/>
          </a:xfrm>
        </p:grpSpPr>
        <p:sp>
          <p:nvSpPr>
            <p:cNvPr id="592" name="Google Shape;592;p39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39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39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39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6" name="Google Shape;596;p39"/>
          <p:cNvSpPr/>
          <p:nvPr/>
        </p:nvSpPr>
        <p:spPr>
          <a:xfrm>
            <a:off x="2103279" y="3771126"/>
            <a:ext cx="383384" cy="216575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97" name="Google Shape;597;p39"/>
          <p:cNvGrpSpPr/>
          <p:nvPr/>
        </p:nvGrpSpPr>
        <p:grpSpPr>
          <a:xfrm>
            <a:off x="2704589" y="3675798"/>
            <a:ext cx="257533" cy="406769"/>
            <a:chOff x="1979475" y="4289300"/>
            <a:chExt cx="322400" cy="509225"/>
          </a:xfrm>
        </p:grpSpPr>
        <p:sp>
          <p:nvSpPr>
            <p:cNvPr id="598" name="Google Shape;598;p39"/>
            <p:cNvSpPr/>
            <p:nvPr/>
          </p:nvSpPr>
          <p:spPr>
            <a:xfrm>
              <a:off x="2187075" y="4509100"/>
              <a:ext cx="114800" cy="114800"/>
            </a:xfrm>
            <a:custGeom>
              <a:avLst/>
              <a:gdLst/>
              <a:ahLst/>
              <a:cxnLst/>
              <a:rect l="l" t="t" r="r" b="b"/>
              <a:pathLst>
                <a:path w="4592" h="4592" extrusionOk="0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39"/>
            <p:cNvSpPr/>
            <p:nvPr/>
          </p:nvSpPr>
          <p:spPr>
            <a:xfrm>
              <a:off x="1979475" y="4542675"/>
              <a:ext cx="156925" cy="156950"/>
            </a:xfrm>
            <a:custGeom>
              <a:avLst/>
              <a:gdLst/>
              <a:ahLst/>
              <a:cxnLst/>
              <a:rect l="l" t="t" r="r" b="b"/>
              <a:pathLst>
                <a:path w="6277" h="6278" extrusionOk="0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39"/>
            <p:cNvSpPr/>
            <p:nvPr/>
          </p:nvSpPr>
          <p:spPr>
            <a:xfrm>
              <a:off x="2041125" y="4289300"/>
              <a:ext cx="240000" cy="509225"/>
            </a:xfrm>
            <a:custGeom>
              <a:avLst/>
              <a:gdLst/>
              <a:ahLst/>
              <a:cxnLst/>
              <a:rect l="l" t="t" r="r" b="b"/>
              <a:pathLst>
                <a:path w="9600" h="20369" extrusionOk="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1" name="Google Shape;601;p39"/>
          <p:cNvGrpSpPr/>
          <p:nvPr/>
        </p:nvGrpSpPr>
        <p:grpSpPr>
          <a:xfrm>
            <a:off x="3220114" y="3681150"/>
            <a:ext cx="303864" cy="396065"/>
            <a:chOff x="2624850" y="4296000"/>
            <a:chExt cx="380400" cy="495825"/>
          </a:xfrm>
        </p:grpSpPr>
        <p:sp>
          <p:nvSpPr>
            <p:cNvPr id="602" name="Google Shape;602;p39"/>
            <p:cNvSpPr/>
            <p:nvPr/>
          </p:nvSpPr>
          <p:spPr>
            <a:xfrm>
              <a:off x="2845875" y="4296000"/>
              <a:ext cx="126425" cy="125800"/>
            </a:xfrm>
            <a:custGeom>
              <a:avLst/>
              <a:gdLst/>
              <a:ahLst/>
              <a:cxnLst/>
              <a:rect l="l" t="t" r="r" b="b"/>
              <a:pathLst>
                <a:path w="5057" h="5032" extrusionOk="0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39"/>
            <p:cNvSpPr/>
            <p:nvPr/>
          </p:nvSpPr>
          <p:spPr>
            <a:xfrm>
              <a:off x="2635850" y="4316150"/>
              <a:ext cx="369400" cy="475675"/>
            </a:xfrm>
            <a:custGeom>
              <a:avLst/>
              <a:gdLst/>
              <a:ahLst/>
              <a:cxnLst/>
              <a:rect l="l" t="t" r="r" b="b"/>
              <a:pathLst>
                <a:path w="14776" h="19027" extrusionOk="0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9"/>
            <p:cNvSpPr/>
            <p:nvPr/>
          </p:nvSpPr>
          <p:spPr>
            <a:xfrm>
              <a:off x="2624850" y="4357675"/>
              <a:ext cx="171600" cy="171600"/>
            </a:xfrm>
            <a:custGeom>
              <a:avLst/>
              <a:gdLst/>
              <a:ahLst/>
              <a:cxnLst/>
              <a:rect l="l" t="t" r="r" b="b"/>
              <a:pathLst>
                <a:path w="6864" h="6864" extrusionOk="0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5" name="Google Shape;605;p39"/>
          <p:cNvSpPr/>
          <p:nvPr/>
        </p:nvSpPr>
        <p:spPr>
          <a:xfrm>
            <a:off x="4286507" y="3716984"/>
            <a:ext cx="324832" cy="324852"/>
          </a:xfrm>
          <a:custGeom>
            <a:avLst/>
            <a:gdLst/>
            <a:ahLst/>
            <a:cxnLst/>
            <a:rect l="l" t="t" r="r" b="b"/>
            <a:pathLst>
              <a:path w="16266" h="16267" extrusionOk="0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6" name="Google Shape;606;p39"/>
          <p:cNvSpPr/>
          <p:nvPr/>
        </p:nvSpPr>
        <p:spPr>
          <a:xfrm>
            <a:off x="3748020" y="3737474"/>
            <a:ext cx="324832" cy="283874"/>
          </a:xfrm>
          <a:custGeom>
            <a:avLst/>
            <a:gdLst/>
            <a:ahLst/>
            <a:cxnLst/>
            <a:rect l="l" t="t" r="r" b="b"/>
            <a:pathLst>
              <a:path w="16266" h="14215" extrusionOk="0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7" name="Google Shape;607;p39"/>
          <p:cNvSpPr/>
          <p:nvPr/>
        </p:nvSpPr>
        <p:spPr>
          <a:xfrm>
            <a:off x="4823517" y="3715526"/>
            <a:ext cx="327788" cy="327768"/>
          </a:xfrm>
          <a:custGeom>
            <a:avLst/>
            <a:gdLst/>
            <a:ahLst/>
            <a:cxnLst/>
            <a:rect l="l" t="t" r="r" b="b"/>
            <a:pathLst>
              <a:path w="16414" h="16413" extrusionOk="0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08" name="Google Shape;608;p39"/>
          <p:cNvGrpSpPr/>
          <p:nvPr/>
        </p:nvGrpSpPr>
        <p:grpSpPr>
          <a:xfrm>
            <a:off x="5337833" y="3720172"/>
            <a:ext cx="375556" cy="318022"/>
            <a:chOff x="5275975" y="4344850"/>
            <a:chExt cx="470150" cy="398125"/>
          </a:xfrm>
        </p:grpSpPr>
        <p:sp>
          <p:nvSpPr>
            <p:cNvPr id="609" name="Google Shape;609;p39"/>
            <p:cNvSpPr/>
            <p:nvPr/>
          </p:nvSpPr>
          <p:spPr>
            <a:xfrm>
              <a:off x="566125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39"/>
            <p:cNvSpPr/>
            <p:nvPr/>
          </p:nvSpPr>
          <p:spPr>
            <a:xfrm>
              <a:off x="529490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39"/>
            <p:cNvSpPr/>
            <p:nvPr/>
          </p:nvSpPr>
          <p:spPr>
            <a:xfrm>
              <a:off x="5275975" y="4344850"/>
              <a:ext cx="470150" cy="334025"/>
            </a:xfrm>
            <a:custGeom>
              <a:avLst/>
              <a:gdLst/>
              <a:ahLst/>
              <a:cxnLst/>
              <a:rect l="l" t="t" r="r" b="b"/>
              <a:pathLst>
                <a:path w="18806" h="13361" extrusionOk="0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2" name="Google Shape;612;p39"/>
          <p:cNvSpPr/>
          <p:nvPr/>
        </p:nvSpPr>
        <p:spPr>
          <a:xfrm>
            <a:off x="5895619" y="3710653"/>
            <a:ext cx="337533" cy="337513"/>
          </a:xfrm>
          <a:custGeom>
            <a:avLst/>
            <a:gdLst/>
            <a:ahLst/>
            <a:cxnLst/>
            <a:rect l="l" t="t" r="r" b="b"/>
            <a:pathLst>
              <a:path w="16902" h="16901" extrusionOk="0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3" name="Google Shape;613;p39"/>
          <p:cNvGrpSpPr/>
          <p:nvPr/>
        </p:nvGrpSpPr>
        <p:grpSpPr>
          <a:xfrm>
            <a:off x="6429353" y="3694331"/>
            <a:ext cx="346320" cy="369705"/>
            <a:chOff x="6642425" y="4312500"/>
            <a:chExt cx="433550" cy="462825"/>
          </a:xfrm>
        </p:grpSpPr>
        <p:sp>
          <p:nvSpPr>
            <p:cNvPr id="614" name="Google Shape;614;p39"/>
            <p:cNvSpPr/>
            <p:nvPr/>
          </p:nvSpPr>
          <p:spPr>
            <a:xfrm>
              <a:off x="6642425" y="4687375"/>
              <a:ext cx="433550" cy="39125"/>
            </a:xfrm>
            <a:custGeom>
              <a:avLst/>
              <a:gdLst/>
              <a:ahLst/>
              <a:cxnLst/>
              <a:rect l="l" t="t" r="r" b="b"/>
              <a:pathLst>
                <a:path w="17342" h="156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9"/>
            <p:cNvSpPr/>
            <p:nvPr/>
          </p:nvSpPr>
          <p:spPr>
            <a:xfrm>
              <a:off x="6642425" y="4736225"/>
              <a:ext cx="433550" cy="39100"/>
            </a:xfrm>
            <a:custGeom>
              <a:avLst/>
              <a:gdLst/>
              <a:ahLst/>
              <a:cxnLst/>
              <a:rect l="l" t="t" r="r" b="b"/>
              <a:pathLst>
                <a:path w="17342" h="1564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9"/>
            <p:cNvSpPr/>
            <p:nvPr/>
          </p:nvSpPr>
          <p:spPr>
            <a:xfrm>
              <a:off x="6684575" y="4312500"/>
              <a:ext cx="349875" cy="377350"/>
            </a:xfrm>
            <a:custGeom>
              <a:avLst/>
              <a:gdLst/>
              <a:ahLst/>
              <a:cxnLst/>
              <a:rect l="l" t="t" r="r" b="b"/>
              <a:pathLst>
                <a:path w="13995" h="15094" extrusionOk="0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7" name="Google Shape;617;p39"/>
          <p:cNvSpPr/>
          <p:nvPr/>
        </p:nvSpPr>
        <p:spPr>
          <a:xfrm>
            <a:off x="1534075" y="4286685"/>
            <a:ext cx="444812" cy="262426"/>
          </a:xfrm>
          <a:custGeom>
            <a:avLst/>
            <a:gdLst/>
            <a:ahLst/>
            <a:cxnLst/>
            <a:rect l="l" t="t" r="r" b="b"/>
            <a:pathLst>
              <a:path w="22274" h="13141" extrusionOk="0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8" name="Google Shape;618;p39"/>
          <p:cNvGrpSpPr/>
          <p:nvPr/>
        </p:nvGrpSpPr>
        <p:grpSpPr>
          <a:xfrm>
            <a:off x="2117351" y="4243026"/>
            <a:ext cx="355087" cy="349235"/>
            <a:chOff x="1244325" y="4999400"/>
            <a:chExt cx="444525" cy="437200"/>
          </a:xfrm>
        </p:grpSpPr>
        <p:sp>
          <p:nvSpPr>
            <p:cNvPr id="619" name="Google Shape;619;p39"/>
            <p:cNvSpPr/>
            <p:nvPr/>
          </p:nvSpPr>
          <p:spPr>
            <a:xfrm>
              <a:off x="1244325" y="5161200"/>
              <a:ext cx="374925" cy="222275"/>
            </a:xfrm>
            <a:custGeom>
              <a:avLst/>
              <a:gdLst/>
              <a:ahLst/>
              <a:cxnLst/>
              <a:rect l="l" t="t" r="r" b="b"/>
              <a:pathLst>
                <a:path w="14997" h="8891" extrusionOk="0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39"/>
            <p:cNvSpPr/>
            <p:nvPr/>
          </p:nvSpPr>
          <p:spPr>
            <a:xfrm>
              <a:off x="1244325" y="5397500"/>
              <a:ext cx="444525" cy="39100"/>
            </a:xfrm>
            <a:custGeom>
              <a:avLst/>
              <a:gdLst/>
              <a:ahLst/>
              <a:cxnLst/>
              <a:rect l="l" t="t" r="r" b="b"/>
              <a:pathLst>
                <a:path w="17781" h="1564" extrusionOk="0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39"/>
            <p:cNvSpPr/>
            <p:nvPr/>
          </p:nvSpPr>
          <p:spPr>
            <a:xfrm>
              <a:off x="1451925" y="4999400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39"/>
            <p:cNvSpPr/>
            <p:nvPr/>
          </p:nvSpPr>
          <p:spPr>
            <a:xfrm>
              <a:off x="1407975" y="4999400"/>
              <a:ext cx="31150" cy="129450"/>
            </a:xfrm>
            <a:custGeom>
              <a:avLst/>
              <a:gdLst/>
              <a:ahLst/>
              <a:cxnLst/>
              <a:rect l="l" t="t" r="r" b="b"/>
              <a:pathLst>
                <a:path w="1246" h="5178" extrusionOk="0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39"/>
            <p:cNvSpPr/>
            <p:nvPr/>
          </p:nvSpPr>
          <p:spPr>
            <a:xfrm>
              <a:off x="1495900" y="4999400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4" name="Google Shape;624;p39"/>
          <p:cNvGrpSpPr/>
          <p:nvPr/>
        </p:nvGrpSpPr>
        <p:grpSpPr>
          <a:xfrm>
            <a:off x="2687514" y="4231803"/>
            <a:ext cx="291682" cy="371662"/>
            <a:chOff x="1958100" y="4985350"/>
            <a:chExt cx="365150" cy="465275"/>
          </a:xfrm>
        </p:grpSpPr>
        <p:sp>
          <p:nvSpPr>
            <p:cNvPr id="625" name="Google Shape;625;p39"/>
            <p:cNvSpPr/>
            <p:nvPr/>
          </p:nvSpPr>
          <p:spPr>
            <a:xfrm>
              <a:off x="1958100" y="4985350"/>
              <a:ext cx="365150" cy="465275"/>
            </a:xfrm>
            <a:custGeom>
              <a:avLst/>
              <a:gdLst/>
              <a:ahLst/>
              <a:cxnLst/>
              <a:rect l="l" t="t" r="r" b="b"/>
              <a:pathLst>
                <a:path w="14606" h="18611" extrusionOk="0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39"/>
            <p:cNvSpPr/>
            <p:nvPr/>
          </p:nvSpPr>
          <p:spPr>
            <a:xfrm>
              <a:off x="1977625" y="5237525"/>
              <a:ext cx="113600" cy="213100"/>
            </a:xfrm>
            <a:custGeom>
              <a:avLst/>
              <a:gdLst/>
              <a:ahLst/>
              <a:cxnLst/>
              <a:rect l="l" t="t" r="r" b="b"/>
              <a:pathLst>
                <a:path w="4544" h="8524" extrusionOk="0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39"/>
            <p:cNvSpPr/>
            <p:nvPr/>
          </p:nvSpPr>
          <p:spPr>
            <a:xfrm>
              <a:off x="2190125" y="5237525"/>
              <a:ext cx="113575" cy="213100"/>
            </a:xfrm>
            <a:custGeom>
              <a:avLst/>
              <a:gdLst/>
              <a:ahLst/>
              <a:cxnLst/>
              <a:rect l="l" t="t" r="r" b="b"/>
              <a:pathLst>
                <a:path w="4543" h="8524" extrusionOk="0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8" name="Google Shape;628;p39"/>
          <p:cNvGrpSpPr/>
          <p:nvPr/>
        </p:nvGrpSpPr>
        <p:grpSpPr>
          <a:xfrm>
            <a:off x="3204498" y="4245942"/>
            <a:ext cx="334617" cy="343863"/>
            <a:chOff x="2605300" y="5003050"/>
            <a:chExt cx="418900" cy="430475"/>
          </a:xfrm>
        </p:grpSpPr>
        <p:sp>
          <p:nvSpPr>
            <p:cNvPr id="629" name="Google Shape;629;p39"/>
            <p:cNvSpPr/>
            <p:nvPr/>
          </p:nvSpPr>
          <p:spPr>
            <a:xfrm>
              <a:off x="2820225" y="5222250"/>
              <a:ext cx="202750" cy="211275"/>
            </a:xfrm>
            <a:custGeom>
              <a:avLst/>
              <a:gdLst/>
              <a:ahLst/>
              <a:cxnLst/>
              <a:rect l="l" t="t" r="r" b="b"/>
              <a:pathLst>
                <a:path w="8110" h="8451" extrusionOk="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39"/>
            <p:cNvSpPr/>
            <p:nvPr/>
          </p:nvSpPr>
          <p:spPr>
            <a:xfrm>
              <a:off x="2606525" y="5003050"/>
              <a:ext cx="203975" cy="208225"/>
            </a:xfrm>
            <a:custGeom>
              <a:avLst/>
              <a:gdLst/>
              <a:ahLst/>
              <a:cxnLst/>
              <a:rect l="l" t="t" r="r" b="b"/>
              <a:pathLst>
                <a:path w="8159" h="8329" extrusionOk="0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39"/>
            <p:cNvSpPr/>
            <p:nvPr/>
          </p:nvSpPr>
          <p:spPr>
            <a:xfrm>
              <a:off x="2605300" y="5008550"/>
              <a:ext cx="418900" cy="418875"/>
            </a:xfrm>
            <a:custGeom>
              <a:avLst/>
              <a:gdLst/>
              <a:ahLst/>
              <a:cxnLst/>
              <a:rect l="l" t="t" r="r" b="b"/>
              <a:pathLst>
                <a:path w="16756" h="16755" extrusionOk="0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2" name="Google Shape;632;p39"/>
          <p:cNvGrpSpPr/>
          <p:nvPr/>
        </p:nvGrpSpPr>
        <p:grpSpPr>
          <a:xfrm>
            <a:off x="3710278" y="4253271"/>
            <a:ext cx="399959" cy="328746"/>
            <a:chOff x="3238475" y="5012225"/>
            <a:chExt cx="500700" cy="411550"/>
          </a:xfrm>
        </p:grpSpPr>
        <p:sp>
          <p:nvSpPr>
            <p:cNvPr id="633" name="Google Shape;633;p39"/>
            <p:cNvSpPr/>
            <p:nvPr/>
          </p:nvSpPr>
          <p:spPr>
            <a:xfrm>
              <a:off x="3238475" y="5315050"/>
              <a:ext cx="500700" cy="108725"/>
            </a:xfrm>
            <a:custGeom>
              <a:avLst/>
              <a:gdLst/>
              <a:ahLst/>
              <a:cxnLst/>
              <a:rect l="l" t="t" r="r" b="b"/>
              <a:pathLst>
                <a:path w="20028" h="4349" extrusionOk="0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39"/>
            <p:cNvSpPr/>
            <p:nvPr/>
          </p:nvSpPr>
          <p:spPr>
            <a:xfrm>
              <a:off x="3282450" y="5160575"/>
              <a:ext cx="412750" cy="140475"/>
            </a:xfrm>
            <a:custGeom>
              <a:avLst/>
              <a:gdLst/>
              <a:ahLst/>
              <a:cxnLst/>
              <a:rect l="l" t="t" r="r" b="b"/>
              <a:pathLst>
                <a:path w="16510" h="5619" extrusionOk="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39"/>
            <p:cNvSpPr/>
            <p:nvPr/>
          </p:nvSpPr>
          <p:spPr>
            <a:xfrm>
              <a:off x="3473550" y="5012225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39"/>
            <p:cNvSpPr/>
            <p:nvPr/>
          </p:nvSpPr>
          <p:spPr>
            <a:xfrm>
              <a:off x="3429575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39"/>
            <p:cNvSpPr/>
            <p:nvPr/>
          </p:nvSpPr>
          <p:spPr>
            <a:xfrm>
              <a:off x="3516900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8" name="Google Shape;638;p39"/>
          <p:cNvGrpSpPr/>
          <p:nvPr/>
        </p:nvGrpSpPr>
        <p:grpSpPr>
          <a:xfrm>
            <a:off x="4767670" y="4218144"/>
            <a:ext cx="438981" cy="398981"/>
            <a:chOff x="4562200" y="4968250"/>
            <a:chExt cx="549550" cy="499475"/>
          </a:xfrm>
        </p:grpSpPr>
        <p:sp>
          <p:nvSpPr>
            <p:cNvPr id="639" name="Google Shape;639;p39"/>
            <p:cNvSpPr/>
            <p:nvPr/>
          </p:nvSpPr>
          <p:spPr>
            <a:xfrm>
              <a:off x="4842450" y="5242400"/>
              <a:ext cx="213125" cy="225325"/>
            </a:xfrm>
            <a:custGeom>
              <a:avLst/>
              <a:gdLst/>
              <a:ahLst/>
              <a:cxnLst/>
              <a:rect l="l" t="t" r="r" b="b"/>
              <a:pathLst>
                <a:path w="8525" h="9013" extrusionOk="0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39"/>
            <p:cNvSpPr/>
            <p:nvPr/>
          </p:nvSpPr>
          <p:spPr>
            <a:xfrm>
              <a:off x="4617775" y="5241800"/>
              <a:ext cx="212500" cy="225925"/>
            </a:xfrm>
            <a:custGeom>
              <a:avLst/>
              <a:gdLst/>
              <a:ahLst/>
              <a:cxnLst/>
              <a:rect l="l" t="t" r="r" b="b"/>
              <a:pathLst>
                <a:path w="8500" h="9037" extrusionOk="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39"/>
            <p:cNvSpPr/>
            <p:nvPr/>
          </p:nvSpPr>
          <p:spPr>
            <a:xfrm>
              <a:off x="4631200" y="4968250"/>
              <a:ext cx="411550" cy="236325"/>
            </a:xfrm>
            <a:custGeom>
              <a:avLst/>
              <a:gdLst/>
              <a:ahLst/>
              <a:cxnLst/>
              <a:rect l="l" t="t" r="r" b="b"/>
              <a:pathLst>
                <a:path w="16462" h="9453" extrusionOk="0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39"/>
            <p:cNvSpPr/>
            <p:nvPr/>
          </p:nvSpPr>
          <p:spPr>
            <a:xfrm>
              <a:off x="4562200" y="5094025"/>
              <a:ext cx="274800" cy="226550"/>
            </a:xfrm>
            <a:custGeom>
              <a:avLst/>
              <a:gdLst/>
              <a:ahLst/>
              <a:cxnLst/>
              <a:rect l="l" t="t" r="r" b="b"/>
              <a:pathLst>
                <a:path w="10992" h="9062" extrusionOk="0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39"/>
            <p:cNvSpPr/>
            <p:nvPr/>
          </p:nvSpPr>
          <p:spPr>
            <a:xfrm>
              <a:off x="4836975" y="5094025"/>
              <a:ext cx="274775" cy="226550"/>
            </a:xfrm>
            <a:custGeom>
              <a:avLst/>
              <a:gdLst/>
              <a:ahLst/>
              <a:cxnLst/>
              <a:rect l="l" t="t" r="r" b="b"/>
              <a:pathLst>
                <a:path w="10991" h="9062" extrusionOk="0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4" name="Google Shape;644;p39"/>
          <p:cNvGrpSpPr/>
          <p:nvPr/>
        </p:nvGrpSpPr>
        <p:grpSpPr>
          <a:xfrm>
            <a:off x="4296537" y="4240590"/>
            <a:ext cx="304343" cy="353609"/>
            <a:chOff x="3972400" y="4996350"/>
            <a:chExt cx="381000" cy="442675"/>
          </a:xfrm>
        </p:grpSpPr>
        <p:sp>
          <p:nvSpPr>
            <p:cNvPr id="645" name="Google Shape;645;p39"/>
            <p:cNvSpPr/>
            <p:nvPr/>
          </p:nvSpPr>
          <p:spPr>
            <a:xfrm>
              <a:off x="4157400" y="4996350"/>
              <a:ext cx="86725" cy="103200"/>
            </a:xfrm>
            <a:custGeom>
              <a:avLst/>
              <a:gdLst/>
              <a:ahLst/>
              <a:cxnLst/>
              <a:rect l="l" t="t" r="r" b="b"/>
              <a:pathLst>
                <a:path w="3469" h="4128" extrusionOk="0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39"/>
            <p:cNvSpPr/>
            <p:nvPr/>
          </p:nvSpPr>
          <p:spPr>
            <a:xfrm>
              <a:off x="3972400" y="5048250"/>
              <a:ext cx="381000" cy="390775"/>
            </a:xfrm>
            <a:custGeom>
              <a:avLst/>
              <a:gdLst/>
              <a:ahLst/>
              <a:cxnLst/>
              <a:rect l="l" t="t" r="r" b="b"/>
              <a:pathLst>
                <a:path w="15240" h="15631" extrusionOk="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7" name="Google Shape;647;p39"/>
          <p:cNvGrpSpPr/>
          <p:nvPr/>
        </p:nvGrpSpPr>
        <p:grpSpPr>
          <a:xfrm>
            <a:off x="5310035" y="4210835"/>
            <a:ext cx="431172" cy="413599"/>
            <a:chOff x="5241175" y="4959100"/>
            <a:chExt cx="539775" cy="517775"/>
          </a:xfrm>
        </p:grpSpPr>
        <p:sp>
          <p:nvSpPr>
            <p:cNvPr id="648" name="Google Shape;648;p39"/>
            <p:cNvSpPr/>
            <p:nvPr/>
          </p:nvSpPr>
          <p:spPr>
            <a:xfrm>
              <a:off x="5575150" y="4959100"/>
              <a:ext cx="161225" cy="178300"/>
            </a:xfrm>
            <a:custGeom>
              <a:avLst/>
              <a:gdLst/>
              <a:ahLst/>
              <a:cxnLst/>
              <a:rect l="l" t="t" r="r" b="b"/>
              <a:pathLst>
                <a:path w="6449" h="7132" extrusionOk="0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39"/>
            <p:cNvSpPr/>
            <p:nvPr/>
          </p:nvSpPr>
          <p:spPr>
            <a:xfrm>
              <a:off x="5330925" y="4985350"/>
              <a:ext cx="128250" cy="148400"/>
            </a:xfrm>
            <a:custGeom>
              <a:avLst/>
              <a:gdLst/>
              <a:ahLst/>
              <a:cxnLst/>
              <a:rect l="l" t="t" r="r" b="b"/>
              <a:pathLst>
                <a:path w="5130" h="5936" extrusionOk="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39"/>
            <p:cNvSpPr/>
            <p:nvPr/>
          </p:nvSpPr>
          <p:spPr>
            <a:xfrm>
              <a:off x="5241175" y="5241175"/>
              <a:ext cx="180125" cy="109325"/>
            </a:xfrm>
            <a:custGeom>
              <a:avLst/>
              <a:gdLst/>
              <a:ahLst/>
              <a:cxnLst/>
              <a:rect l="l" t="t" r="r" b="b"/>
              <a:pathLst>
                <a:path w="7205" h="4373" extrusionOk="0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39"/>
            <p:cNvSpPr/>
            <p:nvPr/>
          </p:nvSpPr>
          <p:spPr>
            <a:xfrm>
              <a:off x="5461575" y="5316900"/>
              <a:ext cx="89175" cy="159975"/>
            </a:xfrm>
            <a:custGeom>
              <a:avLst/>
              <a:gdLst/>
              <a:ahLst/>
              <a:cxnLst/>
              <a:rect l="l" t="t" r="r" b="b"/>
              <a:pathLst>
                <a:path w="3567" h="6399" extrusionOk="0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39"/>
            <p:cNvSpPr/>
            <p:nvPr/>
          </p:nvSpPr>
          <p:spPr>
            <a:xfrm>
              <a:off x="5619100" y="5194175"/>
              <a:ext cx="161850" cy="89775"/>
            </a:xfrm>
            <a:custGeom>
              <a:avLst/>
              <a:gdLst/>
              <a:ahLst/>
              <a:cxnLst/>
              <a:rect l="l" t="t" r="r" b="b"/>
              <a:pathLst>
                <a:path w="6474" h="3591" extrusionOk="0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39"/>
            <p:cNvSpPr/>
            <p:nvPr/>
          </p:nvSpPr>
          <p:spPr>
            <a:xfrm>
              <a:off x="5420075" y="5116000"/>
              <a:ext cx="189300" cy="189925"/>
            </a:xfrm>
            <a:custGeom>
              <a:avLst/>
              <a:gdLst/>
              <a:ahLst/>
              <a:cxnLst/>
              <a:rect l="l" t="t" r="r" b="b"/>
              <a:pathLst>
                <a:path w="7572" h="7597" extrusionOk="0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4" name="Google Shape;654;p39"/>
          <p:cNvSpPr/>
          <p:nvPr/>
        </p:nvSpPr>
        <p:spPr>
          <a:xfrm>
            <a:off x="5874650" y="4313028"/>
            <a:ext cx="379470" cy="209745"/>
          </a:xfrm>
          <a:custGeom>
            <a:avLst/>
            <a:gdLst/>
            <a:ahLst/>
            <a:cxnLst/>
            <a:rect l="l" t="t" r="r" b="b"/>
            <a:pathLst>
              <a:path w="19002" h="10503" extrusionOk="0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55" name="Google Shape;655;p39"/>
          <p:cNvGrpSpPr/>
          <p:nvPr/>
        </p:nvGrpSpPr>
        <p:grpSpPr>
          <a:xfrm>
            <a:off x="6463502" y="4272282"/>
            <a:ext cx="276565" cy="318022"/>
            <a:chOff x="6685175" y="5036025"/>
            <a:chExt cx="346225" cy="398125"/>
          </a:xfrm>
        </p:grpSpPr>
        <p:sp>
          <p:nvSpPr>
            <p:cNvPr id="656" name="Google Shape;656;p39"/>
            <p:cNvSpPr/>
            <p:nvPr/>
          </p:nvSpPr>
          <p:spPr>
            <a:xfrm>
              <a:off x="6743800" y="5036025"/>
              <a:ext cx="105650" cy="147775"/>
            </a:xfrm>
            <a:custGeom>
              <a:avLst/>
              <a:gdLst/>
              <a:ahLst/>
              <a:cxnLst/>
              <a:rect l="l" t="t" r="r" b="b"/>
              <a:pathLst>
                <a:path w="4226" h="5911" extrusionOk="0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39"/>
            <p:cNvSpPr/>
            <p:nvPr/>
          </p:nvSpPr>
          <p:spPr>
            <a:xfrm>
              <a:off x="6685175" y="5152025"/>
              <a:ext cx="84275" cy="117275"/>
            </a:xfrm>
            <a:custGeom>
              <a:avLst/>
              <a:gdLst/>
              <a:ahLst/>
              <a:cxnLst/>
              <a:rect l="l" t="t" r="r" b="b"/>
              <a:pathLst>
                <a:path w="3371" h="4691" extrusionOk="0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39"/>
            <p:cNvSpPr/>
            <p:nvPr/>
          </p:nvSpPr>
          <p:spPr>
            <a:xfrm>
              <a:off x="6871400" y="5038475"/>
              <a:ext cx="105650" cy="145325"/>
            </a:xfrm>
            <a:custGeom>
              <a:avLst/>
              <a:gdLst/>
              <a:ahLst/>
              <a:cxnLst/>
              <a:rect l="l" t="t" r="r" b="b"/>
              <a:pathLst>
                <a:path w="4226" h="5813" extrusionOk="0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39"/>
            <p:cNvSpPr/>
            <p:nvPr/>
          </p:nvSpPr>
          <p:spPr>
            <a:xfrm>
              <a:off x="6944050" y="5155700"/>
              <a:ext cx="87350" cy="116025"/>
            </a:xfrm>
            <a:custGeom>
              <a:avLst/>
              <a:gdLst/>
              <a:ahLst/>
              <a:cxnLst/>
              <a:rect l="l" t="t" r="r" b="b"/>
              <a:pathLst>
                <a:path w="3494" h="4641" extrusionOk="0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39"/>
            <p:cNvSpPr/>
            <p:nvPr/>
          </p:nvSpPr>
          <p:spPr>
            <a:xfrm>
              <a:off x="6727300" y="5185625"/>
              <a:ext cx="263800" cy="248525"/>
            </a:xfrm>
            <a:custGeom>
              <a:avLst/>
              <a:gdLst/>
              <a:ahLst/>
              <a:cxnLst/>
              <a:rect l="l" t="t" r="r" b="b"/>
              <a:pathLst>
                <a:path w="10552" h="9941" extrusionOk="0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1" name="Google Shape;661;p39"/>
          <p:cNvGrpSpPr/>
          <p:nvPr/>
        </p:nvGrpSpPr>
        <p:grpSpPr>
          <a:xfrm>
            <a:off x="7089643" y="2411824"/>
            <a:ext cx="432570" cy="421334"/>
            <a:chOff x="5926225" y="921350"/>
            <a:chExt cx="517800" cy="504350"/>
          </a:xfrm>
        </p:grpSpPr>
        <p:sp>
          <p:nvSpPr>
            <p:cNvPr id="662" name="Google Shape;662;p39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1C232"/>
                </a:solidFill>
              </a:endParaRPr>
            </a:p>
          </p:txBody>
        </p:sp>
        <p:sp>
          <p:nvSpPr>
            <p:cNvPr id="663" name="Google Shape;663;p39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1C232"/>
                </a:solidFill>
              </a:endParaRPr>
            </a:p>
          </p:txBody>
        </p:sp>
      </p:grpSp>
      <p:sp>
        <p:nvSpPr>
          <p:cNvPr id="664" name="Google Shape;664;p39"/>
          <p:cNvSpPr/>
          <p:nvPr/>
        </p:nvSpPr>
        <p:spPr>
          <a:xfrm>
            <a:off x="7283563" y="2647881"/>
            <a:ext cx="400950" cy="226498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5" name="Google Shape;665;p39"/>
          <p:cNvGrpSpPr/>
          <p:nvPr/>
        </p:nvGrpSpPr>
        <p:grpSpPr>
          <a:xfrm>
            <a:off x="7974630" y="2391204"/>
            <a:ext cx="432570" cy="421334"/>
            <a:chOff x="5926225" y="921350"/>
            <a:chExt cx="517800" cy="504350"/>
          </a:xfrm>
        </p:grpSpPr>
        <p:sp>
          <p:nvSpPr>
            <p:cNvPr id="666" name="Google Shape;666;p39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FF9900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39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FF9900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8" name="Google Shape;668;p39"/>
          <p:cNvSpPr/>
          <p:nvPr/>
        </p:nvSpPr>
        <p:spPr>
          <a:xfrm>
            <a:off x="8168551" y="2627261"/>
            <a:ext cx="400950" cy="226498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w="38100" cap="flat" cmpd="sng">
            <a:solidFill>
              <a:srgbClr val="6D9E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9" name="Google Shape;669;p39"/>
          <p:cNvGrpSpPr/>
          <p:nvPr/>
        </p:nvGrpSpPr>
        <p:grpSpPr>
          <a:xfrm>
            <a:off x="7089910" y="3140246"/>
            <a:ext cx="1075937" cy="1047989"/>
            <a:chOff x="5926225" y="921350"/>
            <a:chExt cx="517800" cy="504350"/>
          </a:xfrm>
        </p:grpSpPr>
        <p:sp>
          <p:nvSpPr>
            <p:cNvPr id="670" name="Google Shape;670;p39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D966"/>
            </a:solidFill>
            <a:ln w="28575" cap="flat" cmpd="sng">
              <a:solidFill>
                <a:srgbClr val="FFB000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39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D966"/>
            </a:solidFill>
            <a:ln w="28575" cap="flat" cmpd="sng">
              <a:solidFill>
                <a:srgbClr val="FFB000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2" name="Google Shape;672;p39"/>
          <p:cNvSpPr/>
          <p:nvPr/>
        </p:nvSpPr>
        <p:spPr>
          <a:xfrm>
            <a:off x="7572223" y="3727343"/>
            <a:ext cx="997288" cy="563371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w="9525" cap="flat" cmpd="sng">
            <a:solidFill>
              <a:srgbClr val="6D9EEB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3" name="Google Shape;673;p39"/>
          <p:cNvSpPr txBox="1"/>
          <p:nvPr/>
        </p:nvSpPr>
        <p:spPr>
          <a:xfrm>
            <a:off x="6978600" y="312075"/>
            <a:ext cx="1771800" cy="1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rPr>
              <a:t>SlidesCarnival icons are editable shapes</a:t>
            </a:r>
            <a:r>
              <a:rPr lang="en" sz="9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rPr>
              <a:t>. </a:t>
            </a:r>
            <a:endParaRPr sz="900">
              <a:solidFill>
                <a:srgbClr val="4343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4343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rPr>
              <a:t>This means that you can:</a:t>
            </a:r>
            <a:endParaRPr sz="900">
              <a:solidFill>
                <a:srgbClr val="4343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Barlow"/>
              <a:buChar char="●"/>
            </a:pPr>
            <a:r>
              <a:rPr lang="en" sz="9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rPr>
              <a:t>Resize them without losing quality.</a:t>
            </a:r>
            <a:endParaRPr sz="900">
              <a:solidFill>
                <a:srgbClr val="4343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Barlow"/>
              <a:buChar char="●"/>
            </a:pPr>
            <a:r>
              <a:rPr lang="en" sz="9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rPr>
              <a:t>Change fill color and opacity.</a:t>
            </a:r>
            <a:endParaRPr sz="900">
              <a:solidFill>
                <a:srgbClr val="4343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Barlow"/>
              <a:buChar char="●"/>
            </a:pPr>
            <a:r>
              <a:rPr lang="en" sz="9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rPr>
              <a:t>Change line color, width and style.</a:t>
            </a:r>
            <a:endParaRPr sz="900">
              <a:solidFill>
                <a:srgbClr val="4343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4343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rPr>
              <a:t>Isn’t that nice? :)</a:t>
            </a:r>
            <a:endParaRPr sz="900">
              <a:solidFill>
                <a:srgbClr val="4343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4343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rPr>
              <a:t>Examples:</a:t>
            </a:r>
            <a:endParaRPr sz="900">
              <a:solidFill>
                <a:srgbClr val="43434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674" name="Google Shape;674;p39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54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00"/>
        </a:solidFill>
        <a:effectLst/>
      </p:bgPr>
    </p:bg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40"/>
          <p:cNvSpPr txBox="1"/>
          <p:nvPr/>
        </p:nvSpPr>
        <p:spPr>
          <a:xfrm>
            <a:off x="2846155" y="914286"/>
            <a:ext cx="5918400" cy="13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rPr>
              <a:t>Now you can use any emoji as an icon!</a:t>
            </a:r>
            <a:endParaRPr>
              <a:solidFill>
                <a:srgbClr val="4343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rPr>
              <a:t>And of course it resizes without losing quality and you can change the color.</a:t>
            </a:r>
            <a:endParaRPr>
              <a:solidFill>
                <a:srgbClr val="4343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rPr>
              <a:t>How? Follow Google instructions </a:t>
            </a:r>
            <a:r>
              <a:rPr lang="en" u="sng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  <a:hlinkClick r:id="rId3"/>
              </a:rPr>
              <a:t>https://twitter.com/googledocs/status/730087240156643328</a:t>
            </a:r>
            <a:endParaRPr>
              <a:solidFill>
                <a:srgbClr val="4343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4343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680" name="Google Shape;680;p40"/>
          <p:cNvSpPr txBox="1"/>
          <p:nvPr/>
        </p:nvSpPr>
        <p:spPr>
          <a:xfrm>
            <a:off x="1644425" y="2374250"/>
            <a:ext cx="7106100" cy="23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rgbClr val="FFB000"/>
                </a:solidFill>
                <a:latin typeface="Barlow"/>
                <a:ea typeface="Barlow"/>
                <a:cs typeface="Barlow"/>
                <a:sym typeface="Barlow"/>
              </a:rPr>
              <a:t>✋👆👉👍👤👦👧👨👩👪💃🏃💑❤😂😉😋😒😭👶😸🐟🍒🍔💣📌📖🔨🎃🎈🎨🏈🏰🌏🔌🔑</a:t>
            </a:r>
            <a:r>
              <a:rPr lang="en" sz="2400" dirty="0">
                <a:solidFill>
                  <a:srgbClr val="FFB000"/>
                </a:solidFill>
                <a:highlight>
                  <a:srgbClr val="434343"/>
                </a:highlight>
                <a:latin typeface="Barlow"/>
                <a:ea typeface="Barlow"/>
                <a:cs typeface="Barlow"/>
                <a:sym typeface="Barlow"/>
              </a:rPr>
              <a:t> and many more...</a:t>
            </a:r>
            <a:endParaRPr sz="2400" dirty="0">
              <a:solidFill>
                <a:srgbClr val="FFB000"/>
              </a:solidFill>
              <a:highlight>
                <a:srgbClr val="434343"/>
              </a:highlight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681" name="Google Shape;681;p40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55</a:t>
            </a:fld>
            <a:endParaRPr/>
          </a:p>
        </p:txBody>
      </p:sp>
      <p:sp>
        <p:nvSpPr>
          <p:cNvPr id="682" name="Google Shape;682;p40"/>
          <p:cNvSpPr txBox="1"/>
          <p:nvPr/>
        </p:nvSpPr>
        <p:spPr>
          <a:xfrm>
            <a:off x="1412125" y="1032914"/>
            <a:ext cx="14406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9600">
                <a:solidFill>
                  <a:srgbClr val="D9D9D9"/>
                </a:solidFill>
              </a:rPr>
              <a:t>😉</a:t>
            </a:r>
            <a:endParaRPr sz="9600">
              <a:solidFill>
                <a:srgbClr val="D9D9D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27c84f362a32b334faf54ed2cd64a22f767ebd1"/>
</p:tagLst>
</file>

<file path=ppt/theme/theme1.xml><?xml version="1.0" encoding="utf-8"?>
<a:theme xmlns:a="http://schemas.openxmlformats.org/drawingml/2006/main" name="Basset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1605</TotalTime>
  <Words>2292</Words>
  <Application>Microsoft Office PowerPoint</Application>
  <PresentationFormat>Экран (16:9)</PresentationFormat>
  <Paragraphs>366</Paragraphs>
  <Slides>55</Slides>
  <Notes>51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55</vt:i4>
      </vt:variant>
    </vt:vector>
  </HeadingPairs>
  <TitlesOfParts>
    <vt:vector size="66" baseType="lpstr">
      <vt:lpstr>Arial</vt:lpstr>
      <vt:lpstr>Wingdings</vt:lpstr>
      <vt:lpstr>Aharoni</vt:lpstr>
      <vt:lpstr>Times New Roman</vt:lpstr>
      <vt:lpstr>Tahoma</vt:lpstr>
      <vt:lpstr>Calibri</vt:lpstr>
      <vt:lpstr>Barlow</vt:lpstr>
      <vt:lpstr>Georgia</vt:lpstr>
      <vt:lpstr>Basset template</vt:lpstr>
      <vt:lpstr>Формула</vt:lpstr>
      <vt:lpstr>Документ</vt:lpstr>
      <vt:lpstr>Динамические методы оценки инвестиционных проектов</vt:lpstr>
      <vt:lpstr>www.Menti.com 14312513 90788882 92217187 https://www.mentimeter.com/s/c8ddf39e9a68c85d0d1063684ac59ff6/d93846eb64b8 авторизац через Googl аккаунт</vt:lpstr>
      <vt:lpstr>Цель:  Разобраться с формами  и особенностями реального инвестирования.  Понять сущность и освоить порядок расчета показателей эффективности инвестиционных проектов.</vt:lpstr>
      <vt:lpstr>Презентация PowerPoint</vt:lpstr>
      <vt:lpstr>Методы оценки инвестиционных проектов</vt:lpstr>
      <vt:lpstr>План</vt:lpstr>
      <vt:lpstr>Презентация PowerPoint</vt:lpstr>
      <vt:lpstr>Презентация PowerPoint</vt:lpstr>
      <vt:lpstr>   Приведите примеры: </vt:lpstr>
      <vt:lpstr>   Приведите примеры: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Особенности реального инвестирования</vt:lpstr>
      <vt:lpstr>Особенности реального инвестирования</vt:lpstr>
      <vt:lpstr>Особенности реального инвестирования</vt:lpstr>
      <vt:lpstr>2. Чистый дисконтированный доход NPV – net present value</vt:lpstr>
      <vt:lpstr>Применение метода предусматривает последовательное прохождение таких стадий: </vt:lpstr>
      <vt:lpstr>Презентация PowerPoint</vt:lpstr>
      <vt:lpstr>NPV - рассчитывается как разность дисконтированных денежных потоков доходов и расходов, производимых в процессе реализации инвестиций за прогнозный период.  Или  текущая стоимость денежных притоков за вычетом текущей стоимости денежных оттоков.  </vt:lpstr>
      <vt:lpstr>Критерии оценки:</vt:lpstr>
      <vt:lpstr>Критерии оценки:</vt:lpstr>
      <vt:lpstr>Презентация PowerPoint</vt:lpstr>
      <vt:lpstr>Таблица 1 Данные по эксплуатации технологической  линии, тыс. руб. </vt:lpstr>
      <vt:lpstr>USE DIAGRAMS TO EXPLAIN YOUR IDEAS</vt:lpstr>
      <vt:lpstr>Презентация PowerPoint</vt:lpstr>
      <vt:lpstr>        Рассмотренный вариант оценки инвестиционного проекта является не более чем частным случаем, который можно встретить на практике. Зачастую инвестиционные вложения и отдача от них могут следовать различным закономерностям (т.е. доходы от инвестиционных вложений могут пойти сразу, после ввода в эксплуатацию проекта, могут пойти немного спустя равномерными темпами, или меняющимися вплоть до того, что один год они могут быть положительными другой год отрицательными). </vt:lpstr>
      <vt:lpstr>      Абсолютная величина чистого приведенного дохода зависит от двух видов параметров. Первые характеризуют инвестиционный процесс объективно. Они определяются производственным процессом (больше продукции – больше выручки;  меньше затраты – больше прибыль).       Ко второму параметру относится единственный параметр – ставка сравнения или ставка дисконтирования. Напомним, величина этой ставки – результат выбора, результат субъективного суждения, т.е. величина условная.      В силу чего целесообразно при анализе инвестиционных проектов определять  NPV  не для одной ставки, а для некоторого их диапазона.     </vt:lpstr>
      <vt:lpstr>Недостатки NPV</vt:lpstr>
      <vt:lpstr>3. Индекс рентабельности инвестиций  (PI)  Profitability Index</vt:lpstr>
      <vt:lpstr>Индекс рентабельности – относительный показатель эффективности инвестиционного проекта, он характеризует уровень дохода на единицу затрат.  </vt:lpstr>
      <vt:lpstr>Критерии оценки</vt:lpstr>
      <vt:lpstr>Критерий PI имеет преимущество при выборе одного проекта из ряда имеющих примерно одинаковое значение NPV, но разные объемы требуемых инвестиций. В данном случае выгоднее тот из них, который обеспечивает большую эффективность вложений.  </vt:lpstr>
      <vt:lpstr>4. Внутренняя норма рентабельности (IRR) –  Internal Rate of Return </vt:lpstr>
      <vt:lpstr>Критерии оценки:</vt:lpstr>
      <vt:lpstr>    Если проект полностью финансируется за счет кредита в коммерческом банке, то значение IRR показывает верхнюю границу допустимого уровня банковской процентной ставки, превышение которой делает проект убыточным. </vt:lpstr>
      <vt:lpstr>Презентация PowerPoint</vt:lpstr>
      <vt:lpstr>Поэтому,  можно ожидать выполнения следующих математических соотношений для одного проекта</vt:lpstr>
      <vt:lpstr>Недостатки IRR:</vt:lpstr>
      <vt:lpstr>5. Дисконтированный срок окупаемости (DPP) Discounted Payback Period</vt:lpstr>
      <vt:lpstr>Критерии оценки:</vt:lpstr>
      <vt:lpstr>Критерии оценки DPP:</vt:lpstr>
      <vt:lpstr>Вопросы для оценки   образовательного  результата</vt:lpstr>
      <vt:lpstr>Вопросы для оценки   образовательного  результата</vt:lpstr>
      <vt:lpstr>Презентация PowerPoint</vt:lpstr>
      <vt:lpstr>Презентация PowerPoint</vt:lpstr>
      <vt:lpstr>Презентация PowerPoint</vt:lpstr>
      <vt:lpstr>Задача 2.</vt:lpstr>
      <vt:lpstr>Презентация PowerPoint</vt:lpstr>
      <vt:lpstr>Презентация PowerPoint</vt:lpstr>
      <vt:lpstr>Лайфхак 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Разумова Юлия</dc:creator>
  <cp:lastModifiedBy>User</cp:lastModifiedBy>
  <cp:revision>75</cp:revision>
  <dcterms:modified xsi:type="dcterms:W3CDTF">2021-04-22T07:36:49Z</dcterms:modified>
</cp:coreProperties>
</file>