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33" r:id="rId1"/>
  </p:sldMasterIdLst>
  <p:notesMasterIdLst>
    <p:notesMasterId r:id="rId19"/>
  </p:notesMasterIdLst>
  <p:sldIdLst>
    <p:sldId id="256" r:id="rId2"/>
    <p:sldId id="296" r:id="rId3"/>
    <p:sldId id="317" r:id="rId4"/>
    <p:sldId id="318" r:id="rId5"/>
    <p:sldId id="319" r:id="rId6"/>
    <p:sldId id="313" r:id="rId7"/>
    <p:sldId id="314" r:id="rId8"/>
    <p:sldId id="315" r:id="rId9"/>
    <p:sldId id="316" r:id="rId10"/>
    <p:sldId id="312" r:id="rId11"/>
    <p:sldId id="308" r:id="rId12"/>
    <p:sldId id="320" r:id="rId13"/>
    <p:sldId id="321" r:id="rId14"/>
    <p:sldId id="322" r:id="rId15"/>
    <p:sldId id="323" r:id="rId16"/>
    <p:sldId id="325" r:id="rId17"/>
    <p:sldId id="324" r:id="rId18"/>
  </p:sldIdLst>
  <p:sldSz cx="12192000" cy="6858000"/>
  <p:notesSz cx="6858000" cy="9144000"/>
  <p:custDataLst>
    <p:tags r:id="rId2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14" autoAdjust="0"/>
    <p:restoredTop sz="73277" autoAdjust="0"/>
  </p:normalViewPr>
  <p:slideViewPr>
    <p:cSldViewPr snapToGrid="0">
      <p:cViewPr varScale="1">
        <p:scale>
          <a:sx n="82" d="100"/>
          <a:sy n="82" d="100"/>
        </p:scale>
        <p:origin x="22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08FA77-ACD4-4A4F-8DF2-624268226116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30D6CD-4575-41F0-ACF7-62BEF1633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743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0D6CD-4575-41F0-ACF7-62BEF163313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833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4598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395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987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834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278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96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5528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934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622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055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801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30091AE-5219-4C80-8629-4BADBC7C35EE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60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Основы экономики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Лекция </a:t>
            </a:r>
            <a:r>
              <a:rPr lang="ru-RU" dirty="0" smtClean="0"/>
              <a:t>5</a:t>
            </a:r>
            <a:endParaRPr lang="ru-RU" dirty="0" smtClean="0"/>
          </a:p>
          <a:p>
            <a:pPr algn="r"/>
            <a:r>
              <a:rPr lang="ru-RU" dirty="0" smtClean="0"/>
              <a:t>Даниловских Татьяна Евгеньевна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223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Лекция 5.</a:t>
            </a:r>
            <a:br>
              <a:rPr lang="ru-RU" dirty="0" smtClean="0"/>
            </a:br>
            <a:r>
              <a:rPr lang="ru-RU" dirty="0" smtClean="0"/>
              <a:t>Цифровая экономика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Цифровая эпоха</a:t>
            </a:r>
          </a:p>
          <a:p>
            <a:pPr marL="0" indent="0">
              <a:buNone/>
            </a:pPr>
            <a:r>
              <a:rPr lang="ru-RU" dirty="0"/>
              <a:t>• историческая фаза развития цивилизации, жизнь и </a:t>
            </a:r>
            <a:r>
              <a:rPr lang="ru-RU" dirty="0" smtClean="0"/>
              <a:t>деятельность человека </a:t>
            </a:r>
            <a:r>
              <a:rPr lang="ru-RU" dirty="0"/>
              <a:t>в которой прежде всего связаны с </a:t>
            </a:r>
            <a:r>
              <a:rPr lang="ru-RU" b="1" dirty="0"/>
              <a:t>созданием, </a:t>
            </a:r>
            <a:r>
              <a:rPr lang="ru-RU" b="1" dirty="0" smtClean="0"/>
              <a:t>переработкой и </a:t>
            </a:r>
            <a:r>
              <a:rPr lang="ru-RU" b="1" dirty="0"/>
              <a:t>использованием информации и знаний</a:t>
            </a:r>
            <a:r>
              <a:rPr lang="ru-RU" b="1" dirty="0" smtClean="0"/>
              <a:t>, представленных </a:t>
            </a:r>
            <a:r>
              <a:rPr lang="ru-RU" b="1" dirty="0"/>
              <a:t>в </a:t>
            </a:r>
            <a:r>
              <a:rPr lang="ru-RU" b="1" dirty="0" smtClean="0"/>
              <a:t>цифровом виде</a:t>
            </a:r>
            <a:r>
              <a:rPr lang="ru-RU" dirty="0"/>
              <a:t>, а большая часть занятого населения вовлечена в </a:t>
            </a:r>
            <a:r>
              <a:rPr lang="ru-RU" dirty="0" smtClean="0"/>
              <a:t>процессы накопления</a:t>
            </a:r>
            <a:r>
              <a:rPr lang="ru-RU" dirty="0"/>
              <a:t>, хранения, поиска, обработки и </a:t>
            </a:r>
            <a:r>
              <a:rPr lang="ru-RU" dirty="0" smtClean="0"/>
              <a:t>распределения информации </a:t>
            </a:r>
            <a:r>
              <a:rPr lang="ru-RU" dirty="0"/>
              <a:t>и знаний, а не производство традиционных </a:t>
            </a:r>
            <a:r>
              <a:rPr lang="ru-RU" dirty="0" smtClean="0"/>
              <a:t>видов товаров </a:t>
            </a:r>
            <a:r>
              <a:rPr lang="ru-RU" dirty="0"/>
              <a:t>и </a:t>
            </a:r>
            <a:r>
              <a:rPr lang="ru-RU" dirty="0" smtClean="0"/>
              <a:t>услуг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Основной носитель, генератор </a:t>
            </a:r>
            <a:r>
              <a:rPr lang="ru-RU" dirty="0" smtClean="0"/>
              <a:t>и потребитель </a:t>
            </a:r>
            <a:r>
              <a:rPr lang="ru-RU" dirty="0"/>
              <a:t>знаний - человек</a:t>
            </a:r>
          </a:p>
        </p:txBody>
      </p:sp>
    </p:spTree>
    <p:extLst>
      <p:ext uri="{BB962C8B-B14F-4D97-AF65-F5344CB8AC3E}">
        <p14:creationId xmlns:p14="http://schemas.microsoft.com/office/powerpoint/2010/main" val="253380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111604" cy="4601183"/>
          </a:xfrm>
        </p:spPr>
        <p:txBody>
          <a:bodyPr/>
          <a:lstStyle/>
          <a:p>
            <a:r>
              <a:rPr lang="ru-RU" dirty="0" smtClean="0"/>
              <a:t>Цифровая экономика – экономическая деятельность, основанная на цифровых технологиях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Хотя словосочетание «цифровая экономика» появилось более </a:t>
            </a:r>
            <a:r>
              <a:rPr lang="ru-RU" dirty="0" smtClean="0"/>
              <a:t>20 лет </a:t>
            </a:r>
            <a:r>
              <a:rPr lang="ru-RU" dirty="0"/>
              <a:t>назад (его ввёл в оборот в 1995 году Николас </a:t>
            </a:r>
            <a:r>
              <a:rPr lang="ru-RU" dirty="0" err="1"/>
              <a:t>Негропонте</a:t>
            </a:r>
            <a:r>
              <a:rPr lang="ru-RU" dirty="0"/>
              <a:t> </a:t>
            </a:r>
            <a:r>
              <a:rPr lang="ru-RU" dirty="0" smtClean="0"/>
              <a:t>из Массачусетского </a:t>
            </a:r>
            <a:r>
              <a:rPr lang="ru-RU" dirty="0"/>
              <a:t>университета), содержание понятия до сих </a:t>
            </a:r>
            <a:r>
              <a:rPr lang="ru-RU" dirty="0" smtClean="0"/>
              <a:t>пор остаётся </a:t>
            </a:r>
            <a:r>
              <a:rPr lang="ru-RU" dirty="0"/>
              <a:t>размытым. Доклад Всемирного банка также не </a:t>
            </a:r>
            <a:r>
              <a:rPr lang="ru-RU" dirty="0" smtClean="0"/>
              <a:t>дает чёткого </a:t>
            </a:r>
            <a:r>
              <a:rPr lang="ru-RU" dirty="0"/>
              <a:t>определения. В самом общем виде цифровую </a:t>
            </a:r>
            <a:r>
              <a:rPr lang="ru-RU" dirty="0" smtClean="0"/>
              <a:t>экономику можно </a:t>
            </a:r>
            <a:r>
              <a:rPr lang="ru-RU" dirty="0"/>
              <a:t>представить как ту часть экономических </a:t>
            </a:r>
            <a:r>
              <a:rPr lang="ru-RU" dirty="0" smtClean="0"/>
              <a:t>отношений, которая </a:t>
            </a:r>
            <a:r>
              <a:rPr lang="ru-RU" dirty="0"/>
              <a:t>опосредуется Интернетом, сотовой связью, ИКТ</a:t>
            </a:r>
            <a:r>
              <a:rPr lang="ru-RU" dirty="0" smtClean="0"/>
              <a:t>. Современные </a:t>
            </a:r>
            <a:r>
              <a:rPr lang="ru-RU" dirty="0"/>
              <a:t>цифровые технологии спрямляют связи </a:t>
            </a:r>
            <a:r>
              <a:rPr lang="ru-RU" dirty="0" smtClean="0"/>
              <a:t>между компаниями</a:t>
            </a:r>
            <a:r>
              <a:rPr lang="ru-RU" dirty="0"/>
              <a:t>, банками, правительством и населением, </a:t>
            </a:r>
            <a:r>
              <a:rPr lang="ru-RU" dirty="0" smtClean="0"/>
              <a:t>убирая длинные </a:t>
            </a:r>
            <a:r>
              <a:rPr lang="ru-RU" dirty="0"/>
              <a:t>цепочки посредников и ускоряя </a:t>
            </a:r>
            <a:r>
              <a:rPr lang="ru-RU" dirty="0" smtClean="0"/>
              <a:t>проведение разнообразных </a:t>
            </a:r>
            <a:r>
              <a:rPr lang="ru-RU" dirty="0"/>
              <a:t>сделок и операций (купли-продажи, </a:t>
            </a:r>
            <a:r>
              <a:rPr lang="ru-RU" dirty="0" smtClean="0"/>
              <a:t>кредита, аренды</a:t>
            </a:r>
            <a:r>
              <a:rPr lang="ru-RU" dirty="0"/>
              <a:t>, уплаты налогов, штрафов, взносов, других платежей </a:t>
            </a:r>
            <a:r>
              <a:rPr lang="ru-RU" dirty="0" smtClean="0"/>
              <a:t>и расчётов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599480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Цифровая экономика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хозяйственная деятельность, в которой </a:t>
            </a:r>
            <a:r>
              <a:rPr lang="ru-RU" dirty="0" smtClean="0"/>
              <a:t>ключевым фактором </a:t>
            </a:r>
            <a:r>
              <a:rPr lang="ru-RU" dirty="0"/>
              <a:t>производства являются данные в цифровом виде, обработка </a:t>
            </a:r>
            <a:r>
              <a:rPr lang="ru-RU" dirty="0" smtClean="0"/>
              <a:t>больших объемов </a:t>
            </a:r>
            <a:r>
              <a:rPr lang="ru-RU" dirty="0"/>
              <a:t>и использование результатов анализа которых по сравнению </a:t>
            </a:r>
            <a:r>
              <a:rPr lang="ru-RU" dirty="0" smtClean="0"/>
              <a:t>с традиционными </a:t>
            </a:r>
            <a:r>
              <a:rPr lang="ru-RU" dirty="0"/>
              <a:t>формами хозяйствования позволяют существенно </a:t>
            </a:r>
            <a:r>
              <a:rPr lang="ru-RU" dirty="0" smtClean="0"/>
              <a:t>повысить эффективность </a:t>
            </a:r>
            <a:r>
              <a:rPr lang="ru-RU" dirty="0"/>
              <a:t>различных видов производства, технологий, </a:t>
            </a:r>
            <a:r>
              <a:rPr lang="ru-RU" dirty="0" smtClean="0"/>
              <a:t>оборудования, хранения</a:t>
            </a:r>
            <a:r>
              <a:rPr lang="ru-RU" dirty="0"/>
              <a:t>, продажи, доставки товаров и услуг. (указ Президента РФ от 9 мая 2017 г</a:t>
            </a:r>
            <a:r>
              <a:rPr lang="ru-RU" dirty="0" smtClean="0"/>
              <a:t>. № </a:t>
            </a:r>
            <a:r>
              <a:rPr lang="ru-RU" dirty="0"/>
              <a:t>203 "О Стратегии развития информационного общества в Российской Федерации </a:t>
            </a:r>
            <a:r>
              <a:rPr lang="ru-RU" dirty="0" smtClean="0"/>
              <a:t>на 2017 </a:t>
            </a:r>
            <a:r>
              <a:rPr lang="ru-RU" dirty="0"/>
              <a:t>- 2030 </a:t>
            </a:r>
            <a:r>
              <a:rPr lang="ru-RU" dirty="0" smtClean="0"/>
              <a:t>годы</a:t>
            </a:r>
            <a:r>
              <a:rPr lang="ru-RU" dirty="0"/>
              <a:t>" * ссылка на данное определение была использована в программе «Цифровая экономика РФ</a:t>
            </a:r>
            <a:r>
              <a:rPr lang="ru-RU" dirty="0" smtClean="0"/>
              <a:t>» (</a:t>
            </a:r>
            <a:r>
              <a:rPr lang="ru-RU" dirty="0"/>
              <a:t>утверждена Распоряжением Правительства РФ от 28.07.2017 №</a:t>
            </a:r>
            <a:r>
              <a:rPr lang="ru-RU" dirty="0" smtClean="0"/>
              <a:t>1632-р, признана </a:t>
            </a:r>
            <a:r>
              <a:rPr lang="ru-RU" dirty="0"/>
              <a:t>утратившей силу Распоряжением Правительства РФ от 12.02.2019 №195-р</a:t>
            </a:r>
            <a:r>
              <a:rPr lang="ru-RU" dirty="0" smtClean="0"/>
              <a:t>); в </a:t>
            </a:r>
            <a:r>
              <a:rPr lang="ru-RU" dirty="0"/>
              <a:t>опубликованной версии национальной программы «Цифровая экономика» определение </a:t>
            </a:r>
            <a:r>
              <a:rPr lang="ru-RU" dirty="0" smtClean="0"/>
              <a:t>термина не </a:t>
            </a:r>
            <a:r>
              <a:rPr lang="ru-RU" dirty="0"/>
              <a:t>встречается (утверждена президиумом Совета при Президенте Российской Федерации по стратегическому развитию </a:t>
            </a:r>
            <a:r>
              <a:rPr lang="ru-RU" dirty="0" smtClean="0"/>
              <a:t>и национальным </a:t>
            </a:r>
            <a:r>
              <a:rPr lang="ru-RU" dirty="0"/>
              <a:t>проектам, протокол от 24.12.2018 №16).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9222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Цифровая (электронная)экономика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это экономика, </a:t>
            </a:r>
            <a:r>
              <a:rPr lang="ru-RU" dirty="0" smtClean="0"/>
              <a:t>характерной особенностью </a:t>
            </a:r>
            <a:r>
              <a:rPr lang="ru-RU" dirty="0"/>
              <a:t>которой является максимальное удовлетворение потребностей </a:t>
            </a:r>
            <a:r>
              <a:rPr lang="ru-RU" dirty="0" smtClean="0"/>
              <a:t>всех ее </a:t>
            </a:r>
            <a:r>
              <a:rPr lang="ru-RU" dirty="0"/>
              <a:t>участников за счет использования информации, в том числе персональной. </a:t>
            </a:r>
            <a:r>
              <a:rPr lang="ru-RU" dirty="0" smtClean="0"/>
              <a:t>Это становится </a:t>
            </a:r>
            <a:r>
              <a:rPr lang="ru-RU" dirty="0"/>
              <a:t>возможным благодаря развитию </a:t>
            </a:r>
            <a:r>
              <a:rPr lang="ru-RU" dirty="0" smtClean="0"/>
              <a:t>информационно-коммуникационных и </a:t>
            </a:r>
            <a:r>
              <a:rPr lang="ru-RU" dirty="0"/>
              <a:t>финансовых технологий, а также доступности инфраструктуры, </a:t>
            </a:r>
            <a:r>
              <a:rPr lang="ru-RU" dirty="0" smtClean="0"/>
              <a:t>вместе обеспечивающих </a:t>
            </a:r>
            <a:r>
              <a:rPr lang="ru-RU" dirty="0"/>
              <a:t>возможность полноценного взаимодействия в гибридном </a:t>
            </a:r>
            <a:r>
              <a:rPr lang="ru-RU" dirty="0" smtClean="0"/>
              <a:t>мире всех </a:t>
            </a:r>
            <a:r>
              <a:rPr lang="ru-RU" dirty="0"/>
              <a:t>участников экономической деятельности: субъектов и объектов </a:t>
            </a:r>
            <a:r>
              <a:rPr lang="ru-RU" dirty="0" smtClean="0"/>
              <a:t>процесса создания</a:t>
            </a:r>
            <a:r>
              <a:rPr lang="ru-RU" dirty="0"/>
              <a:t>, распределения, обмена и потребления товаров и услуг</a:t>
            </a:r>
            <a:r>
              <a:rPr lang="ru-RU" dirty="0" smtClean="0"/>
              <a:t>.</a:t>
            </a:r>
          </a:p>
          <a:p>
            <a:r>
              <a:rPr lang="ru-RU" dirty="0" smtClean="0"/>
              <a:t>Один из признаков – скорость. Возрастание скорости происходит везде, но в особенности это касается выполнения заказов, создания, получения или отправки информации. От любого действия ожидается мгновенная реакция.</a:t>
            </a:r>
          </a:p>
        </p:txBody>
      </p:sp>
    </p:spTree>
    <p:extLst>
      <p:ext uri="{BB962C8B-B14F-4D97-AF65-F5344CB8AC3E}">
        <p14:creationId xmlns:p14="http://schemas.microsoft.com/office/powerpoint/2010/main" val="2268807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062" y="1123837"/>
            <a:ext cx="3317629" cy="4601183"/>
          </a:xfrm>
        </p:spPr>
        <p:txBody>
          <a:bodyPr/>
          <a:lstStyle/>
          <a:p>
            <a:r>
              <a:rPr lang="ru-RU" sz="3200" dirty="0"/>
              <a:t>Информационная (цифровая) эпоха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Интеллектуальный потенциал </a:t>
            </a:r>
            <a:r>
              <a:rPr lang="ru-RU" dirty="0" smtClean="0"/>
              <a:t>цифрового общества </a:t>
            </a:r>
            <a:r>
              <a:rPr lang="ru-RU" dirty="0"/>
              <a:t>и его (цифровой) </a:t>
            </a:r>
            <a:r>
              <a:rPr lang="ru-RU" dirty="0" smtClean="0"/>
              <a:t>экономики связан </a:t>
            </a:r>
            <a:r>
              <a:rPr lang="ru-RU" dirty="0"/>
              <a:t>прежде всего с </a:t>
            </a:r>
            <a:r>
              <a:rPr lang="ru-RU" dirty="0" smtClean="0"/>
              <a:t>человеком - цифровым </a:t>
            </a:r>
            <a:r>
              <a:rPr lang="ru-RU" dirty="0"/>
              <a:t>гражданином, </a:t>
            </a:r>
            <a:r>
              <a:rPr lang="ru-RU" dirty="0" smtClean="0"/>
              <a:t>который наряду </a:t>
            </a:r>
            <a:r>
              <a:rPr lang="ru-RU" dirty="0"/>
              <a:t>с (</a:t>
            </a:r>
            <a:r>
              <a:rPr lang="ru-RU" dirty="0" smtClean="0"/>
              <a:t>цифровыми) домашними хозяйствами</a:t>
            </a:r>
            <a:r>
              <a:rPr lang="ru-RU" dirty="0"/>
              <a:t>, бизнесом и </a:t>
            </a:r>
            <a:r>
              <a:rPr lang="ru-RU" dirty="0" smtClean="0"/>
              <a:t>государством выступает </a:t>
            </a:r>
            <a:r>
              <a:rPr lang="ru-RU" dirty="0"/>
              <a:t>в качестве </a:t>
            </a:r>
            <a:r>
              <a:rPr lang="ru-RU" dirty="0" smtClean="0"/>
              <a:t>основного хозяйствующего </a:t>
            </a:r>
            <a:r>
              <a:rPr lang="ru-RU" dirty="0"/>
              <a:t>субъекта </a:t>
            </a:r>
            <a:r>
              <a:rPr lang="ru-RU" dirty="0" smtClean="0"/>
              <a:t>цифровой экономики</a:t>
            </a:r>
            <a:r>
              <a:rPr lang="ru-RU" dirty="0"/>
              <a:t>, а также с </a:t>
            </a:r>
            <a:r>
              <a:rPr lang="ru-RU" dirty="0" smtClean="0"/>
              <a:t>инновациями, являющимися </a:t>
            </a:r>
            <a:r>
              <a:rPr lang="ru-RU" dirty="0"/>
              <a:t>результатом </a:t>
            </a:r>
            <a:r>
              <a:rPr lang="ru-RU" dirty="0" smtClean="0"/>
              <a:t>процесса генерации </a:t>
            </a:r>
            <a:r>
              <a:rPr lang="ru-RU" dirty="0"/>
              <a:t>и потребления </a:t>
            </a:r>
            <a:r>
              <a:rPr lang="ru-RU" dirty="0" smtClean="0"/>
              <a:t>знаний</a:t>
            </a:r>
          </a:p>
          <a:p>
            <a:pPr marL="0" indent="0">
              <a:buNone/>
            </a:pPr>
            <a:r>
              <a:rPr lang="ru-RU" dirty="0" smtClean="0"/>
              <a:t>* </a:t>
            </a:r>
            <a:r>
              <a:rPr lang="ru-RU" dirty="0"/>
              <a:t>Основные субъекты технологического взаимодействия </a:t>
            </a:r>
            <a:r>
              <a:rPr lang="ru-RU" dirty="0" smtClean="0"/>
              <a:t>- люди</a:t>
            </a:r>
            <a:r>
              <a:rPr lang="ru-RU" dirty="0"/>
              <a:t>, [иногда - другие объекты (интернет вещей)]</a:t>
            </a:r>
          </a:p>
          <a:p>
            <a:pPr marL="0" indent="0">
              <a:buNone/>
            </a:pPr>
            <a:r>
              <a:rPr lang="ru-RU" dirty="0"/>
              <a:t>* Основные ресурсы - оцифрованные данные, </a:t>
            </a:r>
            <a:r>
              <a:rPr lang="ru-RU" dirty="0" smtClean="0"/>
              <a:t>информация и </a:t>
            </a:r>
            <a:r>
              <a:rPr lang="ru-RU" dirty="0"/>
              <a:t>знания</a:t>
            </a:r>
          </a:p>
          <a:p>
            <a:pPr marL="0" indent="0">
              <a:buNone/>
            </a:pPr>
            <a:r>
              <a:rPr lang="ru-RU" dirty="0"/>
              <a:t>* Основные средства производства -информационные </a:t>
            </a:r>
            <a:r>
              <a:rPr lang="ru-RU" dirty="0" smtClean="0"/>
              <a:t>и коммуникационные </a:t>
            </a:r>
            <a:r>
              <a:rPr lang="ru-RU" dirty="0"/>
              <a:t>технологии (ИКТ)</a:t>
            </a:r>
          </a:p>
        </p:txBody>
      </p:sp>
    </p:spTree>
    <p:extLst>
      <p:ext uri="{BB962C8B-B14F-4D97-AF65-F5344CB8AC3E}">
        <p14:creationId xmlns:p14="http://schemas.microsoft.com/office/powerpoint/2010/main" val="2342736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23837"/>
            <a:ext cx="3399691" cy="4601183"/>
          </a:xfrm>
        </p:spPr>
        <p:txBody>
          <a:bodyPr/>
          <a:lstStyle/>
          <a:p>
            <a:r>
              <a:rPr lang="ru-RU" sz="3200" dirty="0"/>
              <a:t>Информационная (цифровая) эпоха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Цифровой эпохе соответствует </a:t>
            </a:r>
            <a:r>
              <a:rPr lang="ru-RU" dirty="0" smtClean="0"/>
              <a:t>концепция Информационного </a:t>
            </a:r>
            <a:r>
              <a:rPr lang="ru-RU" dirty="0"/>
              <a:t>сетевого /Цифрового </a:t>
            </a:r>
            <a:r>
              <a:rPr lang="ru-RU" dirty="0" smtClean="0"/>
              <a:t>общества - общая </a:t>
            </a:r>
            <a:r>
              <a:rPr lang="ru-RU" dirty="0"/>
              <a:t>платформа взаимодействия </a:t>
            </a:r>
            <a:r>
              <a:rPr lang="ru-RU" dirty="0" smtClean="0"/>
              <a:t>всех субъектов </a:t>
            </a:r>
            <a:r>
              <a:rPr lang="ru-RU" dirty="0"/>
              <a:t>современной экономики для </a:t>
            </a:r>
            <a:r>
              <a:rPr lang="ru-RU" dirty="0" smtClean="0"/>
              <a:t>решения проблемы </a:t>
            </a:r>
            <a:r>
              <a:rPr lang="ru-RU" dirty="0"/>
              <a:t>реализации </a:t>
            </a:r>
            <a:r>
              <a:rPr lang="ru-RU" dirty="0" smtClean="0"/>
              <a:t>нового производственного </a:t>
            </a:r>
            <a:r>
              <a:rPr lang="ru-RU" dirty="0"/>
              <a:t>цикла , который </a:t>
            </a:r>
            <a:r>
              <a:rPr lang="ru-RU" dirty="0" smtClean="0"/>
              <a:t>базируется на </a:t>
            </a:r>
            <a:r>
              <a:rPr lang="ru-RU" dirty="0"/>
              <a:t>трех основных понятиях: информация</a:t>
            </a:r>
            <a:r>
              <a:rPr lang="ru-RU" dirty="0" smtClean="0"/>
              <a:t>, знания и коммуникации</a:t>
            </a:r>
            <a:r>
              <a:rPr lang="ru-RU" dirty="0"/>
              <a:t>;</a:t>
            </a:r>
          </a:p>
          <a:p>
            <a:r>
              <a:rPr lang="ru-RU" dirty="0"/>
              <a:t>Это - общество обучения на протяжении </a:t>
            </a:r>
            <a:r>
              <a:rPr lang="ru-RU" dirty="0" smtClean="0"/>
              <a:t>всей жизни </a:t>
            </a:r>
            <a:r>
              <a:rPr lang="ru-RU" dirty="0"/>
              <a:t>(Общество НЕПРЕРЫВНОГО </a:t>
            </a:r>
            <a:r>
              <a:rPr lang="ru-RU" dirty="0" smtClean="0"/>
              <a:t>Пожизненного ОБУЧЕНИЯ</a:t>
            </a:r>
            <a:r>
              <a:rPr lang="ru-RU" dirty="0"/>
              <a:t>), а, фактически, Цифровое общество </a:t>
            </a:r>
            <a:r>
              <a:rPr lang="ru-RU" dirty="0" smtClean="0"/>
              <a:t>- новый </a:t>
            </a:r>
            <a:r>
              <a:rPr lang="ru-RU" dirty="0"/>
              <a:t>культурно-исторический контекст </a:t>
            </a:r>
            <a:r>
              <a:rPr lang="ru-RU" dirty="0" smtClean="0"/>
              <a:t>развития человека </a:t>
            </a:r>
            <a:r>
              <a:rPr lang="ru-RU" dirty="0"/>
              <a:t>в условиях промышленной </a:t>
            </a:r>
            <a:r>
              <a:rPr lang="ru-RU" dirty="0" smtClean="0"/>
              <a:t>революции 4.0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5822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062" y="1123837"/>
            <a:ext cx="3294183" cy="4601183"/>
          </a:xfrm>
        </p:spPr>
        <p:txBody>
          <a:bodyPr/>
          <a:lstStyle/>
          <a:p>
            <a:r>
              <a:rPr lang="ru-RU" dirty="0" smtClean="0"/>
              <a:t>Движущие </a:t>
            </a:r>
            <a:r>
              <a:rPr lang="ru-RU" dirty="0"/>
              <a:t>силы ПР4: Ключевые технологии, определяющие масштаб</a:t>
            </a:r>
            <a:br>
              <a:rPr lang="ru-RU" dirty="0"/>
            </a:br>
            <a:r>
              <a:rPr lang="ru-RU" dirty="0"/>
              <a:t>предстоящих изменений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44937" y="937846"/>
            <a:ext cx="7376904" cy="498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513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характеристики ПР 4.0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Процессы, </a:t>
            </a:r>
            <a:r>
              <a:rPr lang="ru-RU" dirty="0" smtClean="0"/>
              <a:t>формирующие новые </a:t>
            </a:r>
            <a:r>
              <a:rPr lang="ru-RU" dirty="0"/>
              <a:t>экономические условия </a:t>
            </a:r>
            <a:r>
              <a:rPr lang="ru-RU" dirty="0" smtClean="0"/>
              <a:t>и культурно-исторический контекст:</a:t>
            </a:r>
            <a:endParaRPr lang="ru-RU" dirty="0"/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Динамичная ГЛОБАЛИЗАЦИЯ и интеграция </a:t>
            </a:r>
            <a:r>
              <a:rPr lang="ru-RU" dirty="0" smtClean="0"/>
              <a:t> (экспоненциальный </a:t>
            </a:r>
            <a:r>
              <a:rPr lang="ru-RU" dirty="0"/>
              <a:t>, а не линейный темп </a:t>
            </a:r>
            <a:r>
              <a:rPr lang="ru-RU" dirty="0" smtClean="0"/>
              <a:t>масштабных изменений</a:t>
            </a:r>
            <a:r>
              <a:rPr lang="ru-RU" dirty="0"/>
              <a:t>) СИСТЕМНОЕ ВЛИЯНИЕ(трансформация в целом систем производства, и управления во </a:t>
            </a:r>
            <a:r>
              <a:rPr lang="ru-RU" dirty="0" smtClean="0"/>
              <a:t>всех секторах </a:t>
            </a:r>
            <a:r>
              <a:rPr lang="ru-RU" dirty="0"/>
              <a:t>экономики), Фундаментальное преобразование экономических Экосистем, Новые </a:t>
            </a:r>
            <a:r>
              <a:rPr lang="ru-RU" dirty="0" smtClean="0"/>
              <a:t>модели бизнеса</a:t>
            </a:r>
            <a:r>
              <a:rPr lang="ru-RU" dirty="0"/>
              <a:t>, Трансформационные </a:t>
            </a:r>
            <a:r>
              <a:rPr lang="ru-RU" dirty="0" smtClean="0"/>
              <a:t>технологии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ЦИФРОВИЗАЦИЯ форм представления объектов и процессов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ТЕХНОЛОГИЧЕСКАЯ </a:t>
            </a:r>
            <a:r>
              <a:rPr lang="ru-RU" dirty="0"/>
              <a:t>КОНВЕРГЕНЦИЯ И СЛИЯНИЕ ТЕХНОЛОГИЙ (Размывание границ </a:t>
            </a:r>
            <a:r>
              <a:rPr lang="ru-RU" dirty="0" smtClean="0"/>
              <a:t>между физической</a:t>
            </a:r>
            <a:r>
              <a:rPr lang="ru-RU" dirty="0"/>
              <a:t>, цифровой и биологической сферами)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ИНТЕЛЛЕКТУАЛИЗАЦИЯ </a:t>
            </a:r>
            <a:r>
              <a:rPr lang="ru-RU" dirty="0"/>
              <a:t>ЭКОНОМИКИ </a:t>
            </a:r>
            <a:r>
              <a:rPr lang="ru-RU" dirty="0" smtClean="0"/>
              <a:t>И СОЦИАЛЬНОЙ СФЕРЫ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СЕТЕВИЗАЦИЯ среды обитания человека</a:t>
            </a:r>
          </a:p>
        </p:txBody>
      </p:sp>
    </p:spTree>
    <p:extLst>
      <p:ext uri="{BB962C8B-B14F-4D97-AF65-F5344CB8AC3E}">
        <p14:creationId xmlns:p14="http://schemas.microsoft.com/office/powerpoint/2010/main" val="1868486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Цели, задачи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34863" y="973013"/>
            <a:ext cx="8360254" cy="4599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39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Базовые направления развития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845" r="784"/>
          <a:stretch/>
        </p:blipFill>
        <p:spPr>
          <a:xfrm>
            <a:off x="3806369" y="1359877"/>
            <a:ext cx="7647077" cy="436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02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Базовые направления развития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9070" y="1277816"/>
            <a:ext cx="8178401" cy="444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51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Базовые направления развития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90752" y="1254368"/>
            <a:ext cx="7902583" cy="447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45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Становление цифровой экономики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07854" y="723366"/>
            <a:ext cx="6108721" cy="25178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4322" y="3241232"/>
            <a:ext cx="6175783" cy="207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911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Становление цифровой экономики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93331" y="1123838"/>
            <a:ext cx="8326576" cy="4749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0328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Тезаурус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Цифровая экономика, цифровая трансформация, цифровое развитие, </a:t>
            </a:r>
            <a:r>
              <a:rPr lang="ru-RU" dirty="0"/>
              <a:t>ц</a:t>
            </a:r>
            <a:r>
              <a:rPr lang="ru-RU" dirty="0" smtClean="0"/>
              <a:t>ифровые технологии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9050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на практику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 marL="0" indent="0">
              <a:buNone/>
            </a:pPr>
            <a:r>
              <a:rPr lang="ru-RU" dirty="0"/>
              <a:t>Тема: Цифровая трансформация: новые вызовы для </a:t>
            </a:r>
            <a:r>
              <a:rPr lang="ru-RU" dirty="0" smtClean="0"/>
              <a:t>бизнеса и граждан </a:t>
            </a:r>
          </a:p>
          <a:p>
            <a:r>
              <a:rPr lang="ru-RU" dirty="0" smtClean="0"/>
              <a:t>Сформулировать тенденции / перспективы развития ЦЭ в РФ</a:t>
            </a:r>
          </a:p>
          <a:p>
            <a:r>
              <a:rPr lang="ru-RU" dirty="0" smtClean="0"/>
              <a:t>Примеры действия цифровых платформ, финансовых технологий, </a:t>
            </a:r>
            <a:r>
              <a:rPr lang="ru-RU" dirty="0" err="1" smtClean="0"/>
              <a:t>цифровизации</a:t>
            </a:r>
            <a:r>
              <a:rPr lang="ru-RU" dirty="0" smtClean="0"/>
              <a:t> бизнеса</a:t>
            </a:r>
          </a:p>
          <a:p>
            <a:r>
              <a:rPr lang="ru-RU" dirty="0" smtClean="0"/>
              <a:t>Как оценить уровень </a:t>
            </a:r>
            <a:r>
              <a:rPr lang="ru-RU" dirty="0" err="1" smtClean="0"/>
              <a:t>цифровизации</a:t>
            </a:r>
            <a:r>
              <a:rPr lang="ru-RU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663549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4533cbafb87db57be5ac6183a5755846b41aa8"/>
</p:tagLst>
</file>

<file path=ppt/theme/theme1.xml><?xml version="1.0" encoding="utf-8"?>
<a:theme xmlns:a="http://schemas.openxmlformats.org/drawingml/2006/main" name="Рама">
  <a:themeElements>
    <a:clrScheme name="Рама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Рама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509</TotalTime>
  <Words>778</Words>
  <Application>Microsoft Office PowerPoint</Application>
  <PresentationFormat>Широкоэкранный</PresentationFormat>
  <Paragraphs>46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Calibri</vt:lpstr>
      <vt:lpstr>Corbel</vt:lpstr>
      <vt:lpstr>Wingdings 2</vt:lpstr>
      <vt:lpstr>Рама</vt:lpstr>
      <vt:lpstr>Основы экономики</vt:lpstr>
      <vt:lpstr>Лекция 5. Цифровая экономика</vt:lpstr>
      <vt:lpstr>Цифровая экономика – экономическая деятельность, основанная на цифровых технологиях</vt:lpstr>
      <vt:lpstr>Цифровая экономика</vt:lpstr>
      <vt:lpstr>Цифровая (электронная)экономика</vt:lpstr>
      <vt:lpstr>Информационная (цифровая) эпоха </vt:lpstr>
      <vt:lpstr>Информационная (цифровая) эпоха </vt:lpstr>
      <vt:lpstr>Движущие силы ПР4: Ключевые технологии, определяющие масштаб предстоящих изменений</vt:lpstr>
      <vt:lpstr>характеристики ПР 4.0</vt:lpstr>
      <vt:lpstr>Цели, задачи</vt:lpstr>
      <vt:lpstr>Базовые направления развития</vt:lpstr>
      <vt:lpstr>Базовые направления развития</vt:lpstr>
      <vt:lpstr>Базовые направления развития</vt:lpstr>
      <vt:lpstr>Становление цифровой экономики</vt:lpstr>
      <vt:lpstr>Становление цифровой экономики</vt:lpstr>
      <vt:lpstr>Тезаурус </vt:lpstr>
      <vt:lpstr>Задание на практику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экономики</dc:title>
  <dc:creator>Alex</dc:creator>
  <cp:lastModifiedBy>Alex</cp:lastModifiedBy>
  <cp:revision>60</cp:revision>
  <dcterms:created xsi:type="dcterms:W3CDTF">2021-09-10T10:27:20Z</dcterms:created>
  <dcterms:modified xsi:type="dcterms:W3CDTF">2021-11-10T15:56:27Z</dcterms:modified>
</cp:coreProperties>
</file>