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4" r:id="rId2"/>
    <p:sldId id="316" r:id="rId3"/>
    <p:sldId id="302" r:id="rId4"/>
    <p:sldId id="317" r:id="rId5"/>
    <p:sldId id="318" r:id="rId6"/>
    <p:sldId id="304" r:id="rId7"/>
    <p:sldId id="331" r:id="rId8"/>
    <p:sldId id="332" r:id="rId9"/>
    <p:sldId id="333" r:id="rId10"/>
    <p:sldId id="337" r:id="rId11"/>
    <p:sldId id="334" r:id="rId12"/>
    <p:sldId id="319" r:id="rId13"/>
    <p:sldId id="339" r:id="rId14"/>
    <p:sldId id="340" r:id="rId15"/>
    <p:sldId id="336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8" r:id="rId25"/>
    <p:sldId id="341" r:id="rId26"/>
    <p:sldId id="285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24"/>
    <p:penClr>
      <a:srgbClr val="FF0000"/>
    </p:penClr>
  </p:showPr>
  <p:clrMru>
    <a:srgbClr val="000066"/>
    <a:srgbClr val="FFFFFF"/>
    <a:srgbClr val="99FF99"/>
    <a:srgbClr val="FFFF66"/>
    <a:srgbClr val="FFCCCC"/>
    <a:srgbClr val="FF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52" autoAdjust="0"/>
    <p:restoredTop sz="94646" autoAdjust="0"/>
  </p:normalViewPr>
  <p:slideViewPr>
    <p:cSldViewPr>
      <p:cViewPr varScale="1">
        <p:scale>
          <a:sx n="77" d="100"/>
          <a:sy n="77" d="100"/>
        </p:scale>
        <p:origin x="-18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graphicFrame>
        <p:nvGraphicFramePr>
          <p:cNvPr id="18" name="Object 1024"/>
          <p:cNvGraphicFramePr>
            <a:graphicFrameLocks noChangeAspect="1"/>
          </p:cNvGraphicFramePr>
          <p:nvPr/>
        </p:nvGraphicFramePr>
        <p:xfrm>
          <a:off x="73025" y="76200"/>
          <a:ext cx="285750" cy="609600"/>
        </p:xfrm>
        <a:graphic>
          <a:graphicData uri="http://schemas.openxmlformats.org/presentationml/2006/ole">
            <p:oleObj spid="_x0000_s681985" name="Фотография Photo Editor" r:id="rId3" imgW="790476" imgH="1685714" progId="">
              <p:embed/>
            </p:oleObj>
          </a:graphicData>
        </a:graphic>
      </p:graphicFrame>
      <p:sp>
        <p:nvSpPr>
          <p:cNvPr id="286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5848350" cy="5794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6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267200"/>
            <a:ext cx="8135938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B26D4-1341-4CE5-B344-FB6566D46C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BAF7F-5126-4EAA-86B5-DCCAAA50FD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E57D9-3528-4E9D-8A26-B0508C26E7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F735-6433-4C9B-9DE2-F6B6DA1191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2EEC1-FE32-4BD0-ABA9-EF4C417B79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5AAEB-F4CC-4B58-9530-B1A76DE107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B84AE-509B-4E00-BCD3-0EB1F72CEB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E9FBA-196D-475B-AD40-8613FEC5FB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621AC-4B5A-4987-A42D-7287DCB834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C6C22-44A2-4476-BD54-5F802CB209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76250"/>
            <a:ext cx="2057400" cy="3714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76250"/>
            <a:ext cx="6019800" cy="3714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60FCF-7A6E-460F-8E3B-198FBC9BE1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476250"/>
            <a:ext cx="8208963" cy="5794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889BA-5083-4811-8377-CA68D9298F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894C4C31-C25B-42A3-B19B-BF004DAD82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2766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476250"/>
            <a:ext cx="8208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graphicFrame>
        <p:nvGraphicFramePr>
          <p:cNvPr id="1026" name="Object 1024"/>
          <p:cNvGraphicFramePr>
            <a:graphicFrameLocks noChangeAspect="1"/>
          </p:cNvGraphicFramePr>
          <p:nvPr/>
        </p:nvGraphicFramePr>
        <p:xfrm>
          <a:off x="8748713" y="76200"/>
          <a:ext cx="285750" cy="609600"/>
        </p:xfrm>
        <a:graphic>
          <a:graphicData uri="http://schemas.openxmlformats.org/presentationml/2006/ole">
            <p:oleObj spid="_x0000_s1026" name="Фотография Photo Editor" r:id="rId15" imgW="790476" imgH="1685714" progId="">
              <p:embed/>
            </p:oleObj>
          </a:graphicData>
        </a:graphic>
      </p:graphicFrame>
      <p:sp>
        <p:nvSpPr>
          <p:cNvPr id="1043" name="Text Box 19"/>
          <p:cNvSpPr txBox="1">
            <a:spLocks noChangeArrowheads="1"/>
          </p:cNvSpPr>
          <p:nvPr userDrawn="1"/>
        </p:nvSpPr>
        <p:spPr bwMode="auto">
          <a:xfrm>
            <a:off x="827088" y="153988"/>
            <a:ext cx="7777162" cy="2444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/>
            <a:r>
              <a:rPr lang="ru-RU" sz="1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Россия в современном мире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  <p:sldLayoutId id="2147483660" r:id="rId9"/>
    <p:sldLayoutId id="2147483659" r:id="rId10"/>
    <p:sldLayoutId id="2147483658" r:id="rId11"/>
    <p:sldLayoutId id="214748365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2pPr>
      <a:lvl3pPr marL="11430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4pPr>
      <a:lvl5pPr marL="20574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5pPr>
      <a:lvl6pPr marL="25146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6pPr>
      <a:lvl7pPr marL="29718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7pPr>
      <a:lvl8pPr marL="34290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8pPr>
      <a:lvl9pPr marL="38862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16238" y="2105025"/>
            <a:ext cx="5888037" cy="1701800"/>
          </a:xfrm>
        </p:spPr>
        <p:txBody>
          <a:bodyPr anchor="ctr"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Тема 10.</a:t>
            </a:r>
            <a:br>
              <a:rPr lang="ru-RU" smtClean="0"/>
            </a:br>
            <a:r>
              <a:rPr lang="ru-RU" smtClean="0"/>
              <a:t>Россия </a:t>
            </a:r>
            <a:br>
              <a:rPr lang="ru-RU" smtClean="0"/>
            </a:br>
            <a:r>
              <a:rPr lang="ru-RU" smtClean="0"/>
              <a:t>в современном мире</a:t>
            </a:r>
            <a:r>
              <a:rPr lang="en-US" smtClean="0"/>
              <a:t> </a:t>
            </a:r>
            <a:endParaRPr lang="ru-RU" smtClean="0"/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3059113" y="692150"/>
            <a:ext cx="5834062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40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Дисциплина: «История (история России, всеобщая история)» (№ 39289)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611188" y="4289425"/>
            <a:ext cx="8228012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Институт права</a:t>
            </a:r>
          </a:p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Кафедра теории и истории российского и зарубежного права</a:t>
            </a:r>
          </a:p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Тригуб Георгий Яковлевич, канд. ист. наук, доцент</a:t>
            </a:r>
          </a:p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Илларионов Алексей Анатольевич, канд. ист. наук, доцент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66725"/>
            <a:ext cx="8207375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6440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57350"/>
            <a:ext cx="8229600" cy="1771650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</a:pPr>
            <a:r>
              <a:rPr lang="ru-RU" b="1" smtClean="0"/>
              <a:t>12 июня 1990 г.</a:t>
            </a:r>
            <a:r>
              <a:rPr lang="ru-RU" smtClean="0"/>
              <a:t> была принята Декларация о государ-ственном суверенитете России.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В </a:t>
            </a:r>
            <a:r>
              <a:rPr lang="ru-RU" b="1" smtClean="0"/>
              <a:t>декабре 1991 г.</a:t>
            </a:r>
            <a:r>
              <a:rPr lang="ru-RU" smtClean="0"/>
              <a:t> Россия стала правопреемницей СССР (после его распада).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Оформление суверенитета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8313" y="3663950"/>
          <a:ext cx="8208962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4104456"/>
              </a:tblGrid>
              <a:tr h="2171040">
                <a:tc>
                  <a:txBody>
                    <a:bodyPr/>
                    <a:lstStyle/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2400" b="0" baseline="0" dirty="0" smtClean="0">
                          <a:solidFill>
                            <a:srgbClr val="000066"/>
                          </a:solidFill>
                          <a:latin typeface="+mj-lt"/>
                        </a:rPr>
                        <a:t>Утверждён 11.12.1993 г.</a:t>
                      </a:r>
                      <a:endParaRPr lang="ru-RU" sz="2400" b="0" baseline="0" dirty="0">
                        <a:solidFill>
                          <a:srgbClr val="000066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endParaRPr lang="ru-RU" sz="2400" b="0" dirty="0" smtClean="0">
                        <a:solidFill>
                          <a:srgbClr val="000066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2400" b="0" dirty="0" smtClean="0">
                          <a:solidFill>
                            <a:srgbClr val="000066"/>
                          </a:solidFill>
                          <a:latin typeface="+mj-lt"/>
                        </a:rPr>
                        <a:t>Утверждён 30.11.1993 г.</a:t>
                      </a:r>
                      <a:endParaRPr lang="ru-RU" sz="2400" b="0" dirty="0">
                        <a:solidFill>
                          <a:srgbClr val="000066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44103" name="Picture 5" descr="C:\Users\trigubg\Desktop\Flag_of_Russia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3692525"/>
            <a:ext cx="2520950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4104" name="Picture 6" descr="C:\Users\trigubg\Desktop\Coat_of_Arms_of_the_Russian_Federation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3703638"/>
            <a:ext cx="1511300" cy="17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64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58938"/>
            <a:ext cx="8207375" cy="47291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smtClean="0"/>
              <a:t>Укрепление государственности посредством заклю-чения двухсторонних договоров субъектов РФ с федеральным центром (Федеративного договора).</a:t>
            </a:r>
          </a:p>
          <a:p>
            <a:pPr>
              <a:lnSpc>
                <a:spcPct val="120000"/>
              </a:lnSpc>
            </a:pPr>
            <a:r>
              <a:rPr lang="ru-RU" smtClean="0"/>
              <a:t>Проблемы и негативные тенденции: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неравенство субъектов РФ;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проявление национализма;</a:t>
            </a:r>
          </a:p>
          <a:p>
            <a:pPr algn="l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несоответствие республиканских Конституций</a:t>
            </a:r>
            <a:br>
              <a:rPr lang="ru-RU" smtClean="0"/>
            </a:br>
            <a:r>
              <a:rPr lang="ru-RU" smtClean="0"/>
              <a:t>Основному закону РФ;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различия в полномочиях законодательных органов субъектов РФ;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областной и республиканский сепаратизм.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Национально-государственные отношения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66725"/>
            <a:ext cx="8207375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Становление России в 90-е годы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Переход к рыночной экономике</a:t>
            </a:r>
          </a:p>
        </p:txBody>
      </p:sp>
      <p:sp>
        <p:nvSpPr>
          <p:cNvPr id="646147" name="Rectangle 3"/>
          <p:cNvSpPr>
            <a:spLocks noChangeArrowheads="1"/>
          </p:cNvSpPr>
          <p:nvPr/>
        </p:nvSpPr>
        <p:spPr bwMode="auto">
          <a:xfrm>
            <a:off x="457200" y="1657350"/>
            <a:ext cx="8229600" cy="494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/>
              <a:t>С </a:t>
            </a:r>
            <a:r>
              <a:rPr lang="ru-RU" sz="2200" b="1"/>
              <a:t>1992 г.</a:t>
            </a:r>
            <a:r>
              <a:rPr lang="ru-RU" sz="2200"/>
              <a:t> (правительством Е. Т. Гайдара) осуществлялись: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либерализация цен;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начало приватизации государственной собственности (за ваучеры – приватизационные чеки, выданные населению);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формирование рыночного механизма спроса и предло-жения.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/>
              <a:t>Последствия политики «шоковой терапии»: 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рост цен и обесценивание вкладов;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резкий спад производства и рост безработицы; 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падение уровня жизни.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/>
              <a:t>Экономический кризис начала 90-х годов способствовал вызреванию политического кризиса в России.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66725"/>
            <a:ext cx="8207375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Становление России в 90-е годы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Конституционный кризис 1993 г.</a:t>
            </a:r>
          </a:p>
        </p:txBody>
      </p:sp>
      <p:sp>
        <p:nvSpPr>
          <p:cNvPr id="647171" name="Rectangle 3"/>
          <p:cNvSpPr>
            <a:spLocks noChangeArrowheads="1"/>
          </p:cNvSpPr>
          <p:nvPr/>
        </p:nvSpPr>
        <p:spPr bwMode="auto">
          <a:xfrm>
            <a:off x="457200" y="1657350"/>
            <a:ext cx="8229600" cy="494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 eaLnBrk="0" hangingPunct="0">
              <a:lnSpc>
                <a:spcPct val="12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/>
              <a:t>Противостояние президента Б. Н. Ельцина и парламента (оппозицию возглавили председатель Верховного Совета</a:t>
            </a:r>
            <a:br>
              <a:rPr lang="ru-RU" sz="2200"/>
            </a:br>
            <a:r>
              <a:rPr lang="ru-RU" sz="2200"/>
              <a:t>Р. И. Хасбулатов и вице-президент А. В. Руцкой).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200"/>
              <a:t>Конституционный кризис завершился: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роспуском парламента по указу президента Б. Н. Ельцина «О поэтапной конституционной реформе» (21.09.1993);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принятием новой Конституции (12.12.1993);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упразднением поста вице-президента и прекращением деятельности Советов народных депутатов;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/>
              <a:t>выборами в Государственную Думу и Совет Федерации и формированием нового двухпалатного парламента – Федерального Собрания (12.12.1993).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648194" name="Rectangle 4"/>
          <p:cNvSpPr>
            <a:spLocks noChangeArrowheads="1"/>
          </p:cNvSpPr>
          <p:nvPr/>
        </p:nvSpPr>
        <p:spPr bwMode="auto">
          <a:xfrm>
            <a:off x="827088" y="2097088"/>
            <a:ext cx="7848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создание основ рыночной экономики;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начало приватизации («ваучеризация»);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«шоковая терапия»;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резкий спад производства;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безработица;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задержки с выплатой зарплаты;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падение жизненного уровня.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68313" y="1658938"/>
            <a:ext cx="82073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cs typeface="+mn-cs"/>
              </a:rPr>
              <a:t>Правительство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Е. Т. Гайдара</a:t>
            </a:r>
            <a:r>
              <a:rPr lang="ru-RU" sz="2400">
                <a:cs typeface="+mn-cs"/>
              </a:rPr>
              <a:t> (с 15.06.1992 г.):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Экономическая и социальная политика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68313" y="1658938"/>
            <a:ext cx="82073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cs typeface="+mn-cs"/>
              </a:rPr>
              <a:t>Правительство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В. С. Черномырдина</a:t>
            </a:r>
            <a:r>
              <a:rPr lang="ru-RU" sz="2400">
                <a:cs typeface="+mn-cs"/>
              </a:rPr>
              <a:t> (с 14.12.1992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>
                <a:cs typeface="+mn-cs"/>
              </a:rPr>
              <a:t>г.):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Экономическая и социальная политика</a:t>
            </a:r>
          </a:p>
        </p:txBody>
      </p:sp>
      <p:sp>
        <p:nvSpPr>
          <p:cNvPr id="649220" name="Rectangle 4"/>
          <p:cNvSpPr>
            <a:spLocks noChangeArrowheads="1"/>
          </p:cNvSpPr>
          <p:nvPr/>
        </p:nvSpPr>
        <p:spPr bwMode="auto">
          <a:xfrm>
            <a:off x="827088" y="2097088"/>
            <a:ext cx="7848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развитие топливно-энергетического комплекса;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привлечение иностранных инвестиций;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достижение товарного изобилия;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стабилизация курса рубля;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рост теневой экономики;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процветание финансовых пирамид;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коммерциализация науки и культуры;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попытка восстановления конституционного порядка в Чечне или Первая чеченская война (1994 – 1996).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650242" name="Rectangle 4"/>
          <p:cNvSpPr>
            <a:spLocks noChangeArrowheads="1"/>
          </p:cNvSpPr>
          <p:nvPr/>
        </p:nvSpPr>
        <p:spPr bwMode="auto">
          <a:xfrm>
            <a:off x="827088" y="2097088"/>
            <a:ext cx="78486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попытка сбалансировать государственный бюджет;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финансово-банковский кризис  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None/>
            </a:pPr>
            <a:r>
              <a:rPr lang="ru-RU" sz="2400"/>
              <a:t>	(«дефолт» 17.08.1998 г.);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обострение энергетического кризиса.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68313" y="1658938"/>
            <a:ext cx="82073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cs typeface="+mn-cs"/>
              </a:rPr>
              <a:t>Правительство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С. В. Кириенко</a:t>
            </a:r>
            <a:r>
              <a:rPr lang="ru-RU" sz="2400">
                <a:cs typeface="+mn-cs"/>
              </a:rPr>
              <a:t> (с 24.04.1998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>
                <a:cs typeface="+mn-cs"/>
              </a:rPr>
              <a:t>г.):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Экономическая и социальная политика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651266" name="Rectangle 4"/>
          <p:cNvSpPr>
            <a:spLocks noChangeArrowheads="1"/>
          </p:cNvSpPr>
          <p:nvPr/>
        </p:nvSpPr>
        <p:spPr bwMode="auto">
          <a:xfrm>
            <a:off x="827088" y="2097088"/>
            <a:ext cx="7848600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9000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удержание курса рубля;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стабилизация в обществе;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погашение долгов по зарплатам и пенсиям;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антикоррупционная политика;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начало промышленного роста;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обострение отношений с Западом;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неудачи в переговорах с МВФ о предоставлении кредитов.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68313" y="1658938"/>
            <a:ext cx="82073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cs typeface="+mn-cs"/>
              </a:rPr>
              <a:t>Правительство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Е. М. Примакова</a:t>
            </a:r>
            <a:r>
              <a:rPr lang="ru-RU" sz="2400">
                <a:cs typeface="+mn-cs"/>
              </a:rPr>
              <a:t> (с 11.09.1998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>
                <a:cs typeface="+mn-cs"/>
              </a:rPr>
              <a:t>г.):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Экономическая и социальная политика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68313" y="1611313"/>
            <a:ext cx="8207375" cy="465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/>
              <a:t>В историю вошёл «разворот над Атлантикой» (</a:t>
            </a:r>
            <a:r>
              <a:rPr lang="ru-RU" sz="2400" b="1"/>
              <a:t>1999</a:t>
            </a:r>
            <a:r>
              <a:rPr lang="ru-RU" sz="2400"/>
              <a:t>): направляясь в Вашингтон с официальным визитом, 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Е. М. Примаков</a:t>
            </a:r>
            <a:r>
              <a:rPr lang="ru-RU" sz="2400"/>
              <a:t> узнал, что НАТО приняла решение бомбить Югославию, решил отменить визит, распо-рядился развернуть самолёт прямо над океаном и вернулся в Москву.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ru-RU" sz="2400"/>
              <a:t>	Символ поворота от ельцинской к новой многовек-торной внешней политике России.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ru-RU" sz="2400"/>
              <a:t>	Считается поступком, «ставшим предтечей всей путинской внешней политики </a:t>
            </a:r>
            <a:r>
              <a:rPr lang="ru-RU">
                <a:solidFill>
                  <a:srgbClr val="000066"/>
                </a:solidFill>
              </a:rPr>
              <a:t>–</a:t>
            </a:r>
            <a:r>
              <a:rPr lang="ru-RU"/>
              <a:t> </a:t>
            </a:r>
            <a:r>
              <a:rPr lang="ru-RU" sz="2400"/>
              <a:t>от Мюнхенской речи до Крыма».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Экономическая и социальная политика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Становление России в 90-е годы</a:t>
            </a:r>
          </a:p>
        </p:txBody>
      </p:sp>
      <p:sp>
        <p:nvSpPr>
          <p:cNvPr id="653314" name="Rectangle 4"/>
          <p:cNvSpPr>
            <a:spLocks noChangeArrowheads="1"/>
          </p:cNvSpPr>
          <p:nvPr/>
        </p:nvSpPr>
        <p:spPr bwMode="auto">
          <a:xfrm>
            <a:off x="827088" y="2097088"/>
            <a:ext cx="78486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9000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получение кредитов от западных стран;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реструктуризация долгов бывшего СССР;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D"/>
            </a:pPr>
            <a:r>
              <a:rPr lang="ru-RU" sz="2400"/>
              <a:t>обострение ситуации на Северном Кавказе.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68313" y="1658938"/>
            <a:ext cx="82073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cs typeface="+mn-cs"/>
              </a:rPr>
              <a:t>Правительство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С. В. Степашина</a:t>
            </a:r>
            <a:r>
              <a:rPr lang="ru-RU" sz="2400">
                <a:cs typeface="+mn-cs"/>
              </a:rPr>
              <a:t> (с 19.05.1999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>
                <a:cs typeface="+mn-cs"/>
              </a:rPr>
              <a:t>г.):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57200" y="108585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Экономическая и социальная политика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68313" y="3584575"/>
            <a:ext cx="820737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>
                <a:cs typeface="+mn-cs"/>
              </a:rPr>
              <a:t>Правительство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В. В. Путина</a:t>
            </a:r>
            <a:r>
              <a:rPr lang="ru-RU" sz="2400">
                <a:cs typeface="+mn-cs"/>
              </a:rPr>
              <a:t> (с 16.08.1999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>
                <a:cs typeface="+mn-cs"/>
              </a:rPr>
              <a:t>г.):</a:t>
            </a:r>
          </a:p>
        </p:txBody>
      </p:sp>
      <p:sp>
        <p:nvSpPr>
          <p:cNvPr id="653318" name="Rectangle 4"/>
          <p:cNvSpPr>
            <a:spLocks noChangeArrowheads="1"/>
          </p:cNvSpPr>
          <p:nvPr/>
        </p:nvSpPr>
        <p:spPr bwMode="auto">
          <a:xfrm>
            <a:off x="827088" y="3962400"/>
            <a:ext cx="78486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курс на стабилизацию политических и социальных отношений;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C"/>
            </a:pPr>
            <a:r>
              <a:rPr lang="ru-RU" sz="2400"/>
              <a:t>начало контртеррористической операции в Чечне и Дагестане – Второй Чеченской войны (1999 – 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28013" cy="579438"/>
          </a:xfrm>
        </p:spPr>
        <p:txBody>
          <a:bodyPr lIns="0" rIns="0"/>
          <a:lstStyle/>
          <a:p>
            <a:pPr eaLnBrk="1" hangingPunct="1">
              <a:defRPr/>
            </a:pPr>
            <a:r>
              <a:rPr lang="ru-RU" smtClean="0"/>
              <a:t>Либеральная Россия (1991 – 1999)</a:t>
            </a:r>
          </a:p>
        </p:txBody>
      </p:sp>
      <p:sp>
        <p:nvSpPr>
          <p:cNvPr id="654338" name="Rectangle 3"/>
          <p:cNvSpPr>
            <a:spLocks noChangeArrowheads="1"/>
          </p:cNvSpPr>
          <p:nvPr/>
        </p:nvSpPr>
        <p:spPr bwMode="auto">
          <a:xfrm>
            <a:off x="457200" y="1096963"/>
            <a:ext cx="8229600" cy="312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Утверждение либеральных ценностей.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Постепенное ослабление и дискредитация власти.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Разрыв между властью и обществом.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Экономические трудности.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Проявления национализма, сепаратизма.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Террористическая угроза.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Ослабление суверенитета.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28013" cy="579438"/>
          </a:xfrm>
        </p:spPr>
        <p:txBody>
          <a:bodyPr lIns="0" rIns="0"/>
          <a:lstStyle/>
          <a:p>
            <a:pPr eaLnBrk="1" hangingPunct="1">
              <a:defRPr/>
            </a:pPr>
            <a:r>
              <a:rPr lang="ru-RU" smtClean="0"/>
              <a:t>Либеральная Россия (1991 – 1999)</a:t>
            </a:r>
          </a:p>
        </p:txBody>
      </p:sp>
      <p:sp>
        <p:nvSpPr>
          <p:cNvPr id="655362" name="Rectangle 3"/>
          <p:cNvSpPr>
            <a:spLocks noChangeArrowheads="1"/>
          </p:cNvSpPr>
          <p:nvPr/>
        </p:nvSpPr>
        <p:spPr bwMode="auto">
          <a:xfrm>
            <a:off x="457200" y="1096963"/>
            <a:ext cx="8229600" cy="465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Внутренняя и внешняя политика, осуществлявшаяся либералами в президентство Б. Н. Ельцина, была непопулярна. Как следствие этого: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в результате парламентских выборов в декабре </a:t>
            </a:r>
            <a:r>
              <a:rPr lang="ru-RU" sz="2400" b="1"/>
              <a:t>1995 г.</a:t>
            </a:r>
            <a:r>
              <a:rPr lang="ru-RU" sz="2400"/>
              <a:t> вновь была сформирована оппозиционная Государственная Дума, где одной из крупнейших стала фракция коммунистов (КПРФ);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Б. Н. Ельцин с трудом одержал победу в ходе очередных президентских выборов в июне </a:t>
            </a:r>
            <a:r>
              <a:rPr lang="ru-RU" sz="2400" b="1"/>
              <a:t>1996 г.</a:t>
            </a:r>
            <a:r>
              <a:rPr lang="ru-RU" sz="2400"/>
              <a:t> – во втором туре, где его соперником был лидер коммунистов Г.  А. Зюганов.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28013" cy="579438"/>
          </a:xfrm>
        </p:spPr>
        <p:txBody>
          <a:bodyPr lIns="0" rIns="0"/>
          <a:lstStyle/>
          <a:p>
            <a:pPr eaLnBrk="1" hangingPunct="1">
              <a:defRPr/>
            </a:pPr>
            <a:r>
              <a:rPr lang="ru-RU" smtClean="0"/>
              <a:t>Либеральная Россия (1991 – 1999)</a:t>
            </a:r>
          </a:p>
        </p:txBody>
      </p:sp>
      <p:sp>
        <p:nvSpPr>
          <p:cNvPr id="656386" name="Rectangle 3"/>
          <p:cNvSpPr>
            <a:spLocks noChangeArrowheads="1"/>
          </p:cNvSpPr>
          <p:nvPr/>
        </p:nvSpPr>
        <p:spPr bwMode="auto">
          <a:xfrm>
            <a:off x="457200" y="1096963"/>
            <a:ext cx="8229600" cy="275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31 декабря 1999 г.</a:t>
            </a:r>
            <a:r>
              <a:rPr lang="ru-RU" sz="2400">
                <a:solidFill>
                  <a:srgbClr val="000066"/>
                </a:solidFill>
              </a:rPr>
              <a:t> Б. Н. Ельцин досрочно ушёл с поста президента Российской Федерации. 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Преемником стал глава правительства В. В. Путин, </a:t>
            </a:r>
            <a:br>
              <a:rPr lang="ru-RU" sz="2400">
                <a:solidFill>
                  <a:srgbClr val="000066"/>
                </a:solidFill>
              </a:rPr>
            </a:br>
            <a:r>
              <a:rPr lang="ru-RU" sz="2400" b="1">
                <a:solidFill>
                  <a:srgbClr val="000066"/>
                </a:solidFill>
              </a:rPr>
              <a:t>26 марта 2000 г.</a:t>
            </a:r>
            <a:r>
              <a:rPr lang="ru-RU" sz="2400">
                <a:solidFill>
                  <a:srgbClr val="000066"/>
                </a:solidFill>
              </a:rPr>
              <a:t> избранный президентом России (был переизбран в </a:t>
            </a:r>
            <a:r>
              <a:rPr lang="ru-RU" sz="2400" b="1">
                <a:solidFill>
                  <a:srgbClr val="000066"/>
                </a:solidFill>
              </a:rPr>
              <a:t>2004</a:t>
            </a:r>
            <a:r>
              <a:rPr lang="ru-RU" sz="2400">
                <a:solidFill>
                  <a:srgbClr val="000066"/>
                </a:solidFill>
              </a:rPr>
              <a:t>, </a:t>
            </a:r>
            <a:r>
              <a:rPr lang="ru-RU" sz="2400" b="1">
                <a:solidFill>
                  <a:srgbClr val="000066"/>
                </a:solidFill>
              </a:rPr>
              <a:t>2012 </a:t>
            </a:r>
            <a:r>
              <a:rPr lang="ru-RU" sz="2400">
                <a:solidFill>
                  <a:srgbClr val="000066"/>
                </a:solidFill>
              </a:rPr>
              <a:t>и </a:t>
            </a:r>
            <a:r>
              <a:rPr lang="ru-RU" sz="2400" b="1">
                <a:solidFill>
                  <a:srgbClr val="000066"/>
                </a:solidFill>
              </a:rPr>
              <a:t>2018 гг.</a:t>
            </a:r>
            <a:r>
              <a:rPr lang="ru-RU" sz="2400">
                <a:solidFill>
                  <a:srgbClr val="000066"/>
                </a:solidFill>
              </a:rPr>
              <a:t>).</a:t>
            </a:r>
          </a:p>
          <a:p>
            <a:pPr marL="342900" indent="-342900" algn="just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>
                <a:solidFill>
                  <a:srgbClr val="000066"/>
                </a:solidFill>
              </a:rPr>
              <a:t>Смена внутри- и внешнеполитического курса.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08963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Основные направления политики </a:t>
            </a:r>
            <a:br>
              <a:rPr lang="ru-RU" smtClean="0"/>
            </a:br>
            <a:r>
              <a:rPr lang="ru-RU" smtClean="0"/>
              <a:t>(2000 – 2018)</a:t>
            </a:r>
          </a:p>
        </p:txBody>
      </p:sp>
      <p:sp>
        <p:nvSpPr>
          <p:cNvPr id="6574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97025"/>
            <a:ext cx="8229600" cy="427038"/>
          </a:xfrm>
        </p:spPr>
        <p:txBody>
          <a:bodyPr/>
          <a:lstStyle/>
          <a:p>
            <a:pPr eaLnBrk="1" hangingPunct="1"/>
            <a:r>
              <a:rPr lang="ru-RU" sz="2200" b="1" smtClean="0"/>
              <a:t>В политико-государственной сфере:</a:t>
            </a:r>
          </a:p>
        </p:txBody>
      </p:sp>
      <p:sp>
        <p:nvSpPr>
          <p:cNvPr id="657411" name="Rectangle 5"/>
          <p:cNvSpPr>
            <a:spLocks noChangeArrowheads="1"/>
          </p:cNvSpPr>
          <p:nvPr/>
        </p:nvSpPr>
        <p:spPr bwMode="auto">
          <a:xfrm>
            <a:off x="455613" y="2046288"/>
            <a:ext cx="8229600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борьба с терроризмом;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укрепление вертикали власти и достижение политической стабильности;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создание федеральных округов во главе с полномочными представителями президента (</a:t>
            </a:r>
            <a:r>
              <a:rPr lang="ru-RU" sz="2200" b="1">
                <a:solidFill>
                  <a:srgbClr val="000066"/>
                </a:solidFill>
              </a:rPr>
              <a:t>2000</a:t>
            </a:r>
            <a:r>
              <a:rPr lang="ru-RU" sz="2200">
                <a:solidFill>
                  <a:srgbClr val="000066"/>
                </a:solidFill>
              </a:rPr>
              <a:t>);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превращение Совета Федерации в постоянно действую-щий законодательный орган;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создание консультативно-совещательных органов при президенте России – Государственного Совета (</a:t>
            </a:r>
            <a:r>
              <a:rPr lang="ru-RU" sz="2200" b="1">
                <a:solidFill>
                  <a:srgbClr val="000066"/>
                </a:solidFill>
              </a:rPr>
              <a:t>2000</a:t>
            </a:r>
            <a:r>
              <a:rPr lang="ru-RU" sz="2200">
                <a:solidFill>
                  <a:srgbClr val="000066"/>
                </a:solidFill>
              </a:rPr>
              <a:t>), Общественной палаты (</a:t>
            </a:r>
            <a:r>
              <a:rPr lang="ru-RU" sz="2200" b="1">
                <a:solidFill>
                  <a:srgbClr val="000066"/>
                </a:solidFill>
              </a:rPr>
              <a:t>2005</a:t>
            </a:r>
            <a:r>
              <a:rPr lang="ru-RU" sz="2200">
                <a:solidFill>
                  <a:srgbClr val="000066"/>
                </a:solidFill>
              </a:rPr>
              <a:t>);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200">
                <a:solidFill>
                  <a:srgbClr val="000066"/>
                </a:solidFill>
              </a:rPr>
              <a:t>увеличение по инициативе Д. А. Медведева сроков полно-мочий президента и Государственной Думы (</a:t>
            </a:r>
            <a:r>
              <a:rPr lang="ru-RU" sz="2200" b="1">
                <a:solidFill>
                  <a:srgbClr val="000066"/>
                </a:solidFill>
              </a:rPr>
              <a:t>2008</a:t>
            </a:r>
            <a:r>
              <a:rPr lang="ru-RU" sz="2200">
                <a:solidFill>
                  <a:srgbClr val="000066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3" name="Rectangle 3"/>
          <p:cNvSpPr>
            <a:spLocks noChangeArrowheads="1"/>
          </p:cNvSpPr>
          <p:nvPr/>
        </p:nvSpPr>
        <p:spPr bwMode="auto">
          <a:xfrm>
            <a:off x="457200" y="1597025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В социально-экономической сфере:</a:t>
            </a:r>
          </a:p>
        </p:txBody>
      </p:sp>
      <p:sp>
        <p:nvSpPr>
          <p:cNvPr id="658434" name="Rectangle 5"/>
          <p:cNvSpPr>
            <a:spLocks noChangeArrowheads="1"/>
          </p:cNvSpPr>
          <p:nvPr/>
        </p:nvSpPr>
        <p:spPr bwMode="auto">
          <a:xfrm>
            <a:off x="455613" y="2046288"/>
            <a:ext cx="8229600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5400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продолжение курса на либерализацию экономики;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ослабление бюрократической опеки бизнеса;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принятие мер, направленных на поддержку малого и среднего бизнеса;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реализация приоритетных национальных проектов</a:t>
            </a:r>
          </a:p>
        </p:txBody>
      </p:sp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466725" y="466725"/>
            <a:ext cx="82089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Основные направления политики </a:t>
            </a:r>
            <a:br>
              <a:rPr lang="ru-RU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</a:br>
            <a:r>
              <a:rPr lang="ru-RU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(2000 – 2018)</a:t>
            </a:r>
          </a:p>
        </p:txBody>
      </p:sp>
      <p:sp>
        <p:nvSpPr>
          <p:cNvPr id="658436" name="Rectangle 5"/>
          <p:cNvSpPr>
            <a:spLocks noChangeArrowheads="1"/>
          </p:cNvSpPr>
          <p:nvPr/>
        </p:nvSpPr>
        <p:spPr bwMode="auto">
          <a:xfrm>
            <a:off x="755650" y="4292600"/>
            <a:ext cx="79311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5400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§"/>
            </a:pPr>
            <a:r>
              <a:rPr lang="ru-RU" sz="2400">
                <a:solidFill>
                  <a:srgbClr val="000066"/>
                </a:solidFill>
              </a:rPr>
              <a:t>«Здоровье», «Образование», «Жильё» и «Развитие агропромышленного комплекса» (2006 – 2018);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§"/>
            </a:pPr>
            <a:r>
              <a:rPr lang="ru-RU" sz="2400">
                <a:solidFill>
                  <a:srgbClr val="000066"/>
                </a:solidFill>
              </a:rPr>
              <a:t>«Человеческий капитал», «Комфортная среда для жизни» и «Экономический рост» (2019 – 2024).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466725" y="466725"/>
            <a:ext cx="82089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Основные направления политики </a:t>
            </a:r>
            <a:br>
              <a:rPr lang="ru-RU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</a:br>
            <a:r>
              <a:rPr lang="ru-RU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(2000 – 2018)</a:t>
            </a:r>
          </a:p>
        </p:txBody>
      </p:sp>
      <p:sp>
        <p:nvSpPr>
          <p:cNvPr id="659458" name="Rectangle 3"/>
          <p:cNvSpPr>
            <a:spLocks noChangeArrowheads="1"/>
          </p:cNvSpPr>
          <p:nvPr/>
        </p:nvSpPr>
        <p:spPr bwMode="auto">
          <a:xfrm>
            <a:off x="457200" y="45085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Международные отношения и внешняя политика:</a:t>
            </a:r>
          </a:p>
        </p:txBody>
      </p:sp>
      <p:sp>
        <p:nvSpPr>
          <p:cNvPr id="659459" name="Rectangle 5"/>
          <p:cNvSpPr>
            <a:spLocks noChangeArrowheads="1"/>
          </p:cNvSpPr>
          <p:nvPr/>
        </p:nvSpPr>
        <p:spPr bwMode="auto">
          <a:xfrm>
            <a:off x="455613" y="4941888"/>
            <a:ext cx="8229600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принятие новой внешнеполитической концепции, исходя из многополярной системы международных отношений;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развитие партнёрских отношений.</a:t>
            </a:r>
          </a:p>
        </p:txBody>
      </p:sp>
      <p:sp>
        <p:nvSpPr>
          <p:cNvPr id="659460" name="Rectangle 3"/>
          <p:cNvSpPr>
            <a:spLocks noChangeArrowheads="1"/>
          </p:cNvSpPr>
          <p:nvPr/>
        </p:nvSpPr>
        <p:spPr bwMode="auto">
          <a:xfrm>
            <a:off x="455613" y="1597025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1">
                <a:solidFill>
                  <a:srgbClr val="000066"/>
                </a:solidFill>
              </a:rPr>
              <a:t>Военная реформа:</a:t>
            </a:r>
          </a:p>
        </p:txBody>
      </p:sp>
      <p:sp>
        <p:nvSpPr>
          <p:cNvPr id="659461" name="Rectangle 5"/>
          <p:cNvSpPr>
            <a:spLocks noChangeArrowheads="1"/>
          </p:cNvSpPr>
          <p:nvPr/>
        </p:nvSpPr>
        <p:spPr bwMode="auto">
          <a:xfrm>
            <a:off x="455613" y="1989138"/>
            <a:ext cx="82296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сокращение численности и повышение эффектив-ности вооружённых сил;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постепенное увеличение численности военнослужа-щих по контракту;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модернизация военно-промышленного комплекса;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>
                <a:solidFill>
                  <a:srgbClr val="000066"/>
                </a:solidFill>
              </a:rPr>
              <a:t>перевооружение армии и флота.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08963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Общенациональные приоритеты</a:t>
            </a:r>
          </a:p>
        </p:txBody>
      </p:sp>
      <p:sp>
        <p:nvSpPr>
          <p:cNvPr id="6604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25538"/>
            <a:ext cx="8229600" cy="5280025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</a:pPr>
            <a:r>
              <a:rPr lang="ru-RU" sz="2200" smtClean="0"/>
              <a:t>Строительство сильной государственной власти и развитие национальной модели демократии.</a:t>
            </a:r>
          </a:p>
          <a:p>
            <a:pPr eaLnBrk="1" hangingPunct="1"/>
            <a:r>
              <a:rPr lang="ru-RU" sz="2200" smtClean="0"/>
              <a:t>Укрепление территориальной целостности.</a:t>
            </a:r>
          </a:p>
          <a:p>
            <a:pPr eaLnBrk="1" hangingPunct="1"/>
            <a:r>
              <a:rPr lang="ru-RU" sz="2200" smtClean="0"/>
              <a:t>Верховенство закона и борьба с преступностью.</a:t>
            </a:r>
          </a:p>
          <a:p>
            <a:pPr eaLnBrk="1" hangingPunct="1">
              <a:lnSpc>
                <a:spcPct val="110000"/>
              </a:lnSpc>
            </a:pPr>
            <a:r>
              <a:rPr lang="ru-RU" sz="2200" smtClean="0"/>
              <a:t>Переход на инновационный путь развития и построение конкурентоспособной экономики.</a:t>
            </a:r>
          </a:p>
          <a:p>
            <a:pPr eaLnBrk="1" hangingPunct="1">
              <a:lnSpc>
                <a:spcPct val="110000"/>
              </a:lnSpc>
            </a:pPr>
            <a:r>
              <a:rPr lang="ru-RU" sz="2200" smtClean="0"/>
              <a:t>Обеспечение высокого качества жизни граждан.</a:t>
            </a:r>
          </a:p>
          <a:p>
            <a:pPr eaLnBrk="1" hangingPunct="1">
              <a:lnSpc>
                <a:spcPct val="110000"/>
              </a:lnSpc>
            </a:pPr>
            <a:r>
              <a:rPr lang="ru-RU" sz="2200" smtClean="0"/>
              <a:t>Построение общества социальной справедливости.</a:t>
            </a:r>
          </a:p>
          <a:p>
            <a:pPr eaLnBrk="1" hangingPunct="1">
              <a:lnSpc>
                <a:spcPct val="110000"/>
              </a:lnSpc>
            </a:pPr>
            <a:r>
              <a:rPr lang="ru-RU" sz="2200" smtClean="0"/>
              <a:t>Объединение нации вокруг исконных ценностей (патрио-тизма, державности) и консолидация «русского мира».</a:t>
            </a:r>
          </a:p>
          <a:p>
            <a:pPr eaLnBrk="1" hangingPunct="1">
              <a:lnSpc>
                <a:spcPct val="110000"/>
              </a:lnSpc>
            </a:pPr>
            <a:r>
              <a:rPr lang="ru-RU" sz="2200" smtClean="0"/>
              <a:t>Проведение национально ориентированной внешней политики, основанной на принципах прагматизма и экономической целесообразности.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08963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Интеграционные процессы</a:t>
            </a:r>
          </a:p>
        </p:txBody>
      </p:sp>
      <p:sp>
        <p:nvSpPr>
          <p:cNvPr id="66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19188"/>
            <a:ext cx="8229600" cy="54133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200" smtClean="0"/>
              <a:t>	</a:t>
            </a:r>
            <a:r>
              <a:rPr lang="ru-RU" b="1" smtClean="0"/>
              <a:t>На постсоветском пространстве:</a:t>
            </a:r>
          </a:p>
          <a:p>
            <a:r>
              <a:rPr lang="ru-RU" sz="2200" b="1" smtClean="0"/>
              <a:t>1991</a:t>
            </a:r>
            <a:r>
              <a:rPr lang="ru-RU" sz="2200" smtClean="0"/>
              <a:t> – образование </a:t>
            </a:r>
            <a:r>
              <a:rPr lang="ru-RU" sz="2200" b="1" i="1" smtClean="0"/>
              <a:t>Содружества Независимых Госу-дарств</a:t>
            </a:r>
            <a:r>
              <a:rPr lang="ru-RU" sz="2200" smtClean="0"/>
              <a:t> </a:t>
            </a:r>
            <a:r>
              <a:rPr lang="ru-RU" sz="2200" i="1" smtClean="0"/>
              <a:t>(</a:t>
            </a:r>
            <a:r>
              <a:rPr lang="ru-RU" sz="2200" b="1" i="1" smtClean="0"/>
              <a:t>СНГ</a:t>
            </a:r>
            <a:r>
              <a:rPr lang="ru-RU" sz="2200" i="1" smtClean="0"/>
              <a:t>)</a:t>
            </a:r>
            <a:r>
              <a:rPr lang="ru-RU" sz="2200" smtClean="0"/>
              <a:t> – региональной международной организа-ции, призванной регулировать отношения сотрудничества между республиками, ранее входившими в состав СССР.</a:t>
            </a:r>
          </a:p>
          <a:p>
            <a:r>
              <a:rPr lang="ru-RU" sz="2200" b="1" smtClean="0"/>
              <a:t>1997</a:t>
            </a:r>
            <a:r>
              <a:rPr lang="ru-RU" sz="2200" smtClean="0"/>
              <a:t> – образование </a:t>
            </a:r>
            <a:r>
              <a:rPr lang="ru-RU" sz="2200" b="1" i="1" smtClean="0"/>
              <a:t>Союзного государства России и Белоруссии</a:t>
            </a:r>
            <a:r>
              <a:rPr lang="ru-RU" sz="2200" smtClean="0"/>
              <a:t>.</a:t>
            </a:r>
          </a:p>
          <a:p>
            <a:r>
              <a:rPr lang="ru-RU" sz="2200" b="1" smtClean="0"/>
              <a:t>2000</a:t>
            </a:r>
            <a:r>
              <a:rPr lang="ru-RU" sz="2200" smtClean="0"/>
              <a:t> – образование </a:t>
            </a:r>
            <a:r>
              <a:rPr lang="ru-RU" sz="2200" b="1" i="1" smtClean="0"/>
              <a:t>Евразийского экономического сообщества</a:t>
            </a:r>
            <a:r>
              <a:rPr lang="ru-RU" sz="2200" smtClean="0"/>
              <a:t> </a:t>
            </a:r>
            <a:r>
              <a:rPr lang="ru-RU" sz="2200" i="1" smtClean="0"/>
              <a:t>(</a:t>
            </a:r>
            <a:r>
              <a:rPr lang="ru-RU" sz="2200" b="1" i="1" smtClean="0"/>
              <a:t>ЕврАзЭС</a:t>
            </a:r>
            <a:r>
              <a:rPr lang="ru-RU" sz="2200" i="1" smtClean="0"/>
              <a:t>)</a:t>
            </a:r>
            <a:r>
              <a:rPr lang="ru-RU" sz="2200" smtClean="0"/>
              <a:t> в целях наращивания товаро-оборота, интеграции в финансовой сфере, унификации таможенных и налоговых законов.</a:t>
            </a:r>
          </a:p>
          <a:p>
            <a:r>
              <a:rPr lang="ru-RU" sz="2200" b="1" smtClean="0"/>
              <a:t>2002</a:t>
            </a:r>
            <a:r>
              <a:rPr lang="ru-RU" sz="2200" smtClean="0"/>
              <a:t> – образование </a:t>
            </a:r>
            <a:r>
              <a:rPr lang="ru-RU" sz="2200" b="1" i="1" smtClean="0"/>
              <a:t>Организации Договора о коллек-тивной безопасности</a:t>
            </a:r>
            <a:r>
              <a:rPr lang="ru-RU" sz="2200" smtClean="0"/>
              <a:t> </a:t>
            </a:r>
            <a:r>
              <a:rPr lang="ru-RU" sz="2200" i="1" smtClean="0"/>
              <a:t>(</a:t>
            </a:r>
            <a:r>
              <a:rPr lang="ru-RU" sz="2200" b="1" i="1" smtClean="0"/>
              <a:t>ОДКБ</a:t>
            </a:r>
            <a:r>
              <a:rPr lang="ru-RU" sz="2200" i="1" smtClean="0"/>
              <a:t>)</a:t>
            </a:r>
            <a:r>
              <a:rPr lang="ru-RU" sz="2200" smtClean="0"/>
              <a:t> для координации и объе-динения усилий в борьбе с международным терроризмом и экстремизмом, оборотом наркотиков.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08963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Интеграционные процессы</a:t>
            </a:r>
          </a:p>
        </p:txBody>
      </p:sp>
      <p:sp>
        <p:nvSpPr>
          <p:cNvPr id="6625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19188"/>
            <a:ext cx="8229600" cy="5180012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</a:pPr>
            <a:r>
              <a:rPr lang="ru-RU" sz="2200" b="1" smtClean="0"/>
              <a:t>На постсоветском пространстве</a:t>
            </a:r>
            <a:r>
              <a:rPr lang="ru-RU" sz="2200" smtClean="0"/>
              <a:t> наиболее значительная экономическая интеграция достигнута между Россией, Белоруссией и Казахстаном: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в </a:t>
            </a:r>
            <a:r>
              <a:rPr lang="ru-RU" sz="2200" b="1" smtClean="0"/>
              <a:t>2010 г.</a:t>
            </a:r>
            <a:r>
              <a:rPr lang="ru-RU" sz="2200" smtClean="0"/>
              <a:t> заключён </a:t>
            </a:r>
            <a:r>
              <a:rPr lang="ru-RU" sz="2200" b="1" i="1" smtClean="0"/>
              <a:t>Таможенный союз</a:t>
            </a:r>
            <a:r>
              <a:rPr lang="ru-RU" sz="2200" smtClean="0"/>
              <a:t>.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в </a:t>
            </a:r>
            <a:r>
              <a:rPr lang="ru-RU" sz="2200" b="1" smtClean="0"/>
              <a:t>2014 г. </a:t>
            </a:r>
            <a:r>
              <a:rPr lang="ru-RU" sz="2200" smtClean="0"/>
              <a:t>подписан договор (вступил в силу 01.01.2015) о создании </a:t>
            </a:r>
            <a:r>
              <a:rPr lang="ru-RU" sz="2200" b="1" i="1" smtClean="0"/>
              <a:t>Евразийского экономического союза</a:t>
            </a:r>
            <a:r>
              <a:rPr lang="ru-RU" sz="2200" smtClean="0"/>
              <a:t>.</a:t>
            </a:r>
          </a:p>
          <a:p>
            <a:pPr eaLnBrk="1" hangingPunct="1"/>
            <a:r>
              <a:rPr lang="ru-RU" sz="2200" smtClean="0"/>
              <a:t>В состав ЕАЭС входят также Армения и Киргизия.</a:t>
            </a:r>
          </a:p>
          <a:p>
            <a:pPr eaLnBrk="1" hangingPunct="1">
              <a:lnSpc>
                <a:spcPct val="110000"/>
              </a:lnSpc>
            </a:pPr>
            <a:r>
              <a:rPr lang="ru-RU" sz="2200" smtClean="0"/>
              <a:t>Важной частью развития ЕАЭС считается его сопряжение с китайской инициативой «Один пояс – один путь», с АСЕАН и ШОС («интеграции интеграций»).</a:t>
            </a:r>
          </a:p>
          <a:p>
            <a:pPr eaLnBrk="1" hangingPunct="1">
              <a:lnSpc>
                <a:spcPct val="110000"/>
              </a:lnSpc>
            </a:pPr>
            <a:r>
              <a:rPr lang="ru-RU" sz="2200" smtClean="0"/>
              <a:t>Подписали соглашение о зоне свободной торговли с ЕАЭС Вьетнам, Иран, Сингапур, Сербия.</a:t>
            </a:r>
          </a:p>
          <a:p>
            <a:pPr eaLnBrk="1" hangingPunct="1"/>
            <a:r>
              <a:rPr lang="ru-RU" sz="2200" smtClean="0"/>
              <a:t>Порядка 50 стран выразили желание сотрудничать с ЕАЭС.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Интеграционные процессы</a:t>
            </a:r>
          </a:p>
        </p:txBody>
      </p:sp>
      <p:sp>
        <p:nvSpPr>
          <p:cNvPr id="6635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93788"/>
            <a:ext cx="8229600" cy="5495925"/>
          </a:xfrm>
        </p:spPr>
        <p:txBody>
          <a:bodyPr lIns="0" rIns="0"/>
          <a:lstStyle/>
          <a:p>
            <a:pPr>
              <a:buFont typeface="Wingdings" pitchFamily="2" charset="2"/>
              <a:buNone/>
            </a:pPr>
            <a:r>
              <a:rPr lang="ru-RU" b="1" smtClean="0"/>
              <a:t>	На международном уровне Россия:</a:t>
            </a:r>
          </a:p>
          <a:p>
            <a:r>
              <a:rPr lang="ru-RU" smtClean="0"/>
              <a:t>с </a:t>
            </a:r>
            <a:r>
              <a:rPr lang="ru-RU" b="1" smtClean="0"/>
              <a:t>1998 г.</a:t>
            </a:r>
            <a:r>
              <a:rPr lang="ru-RU" smtClean="0"/>
              <a:t> является членом </a:t>
            </a:r>
            <a:r>
              <a:rPr lang="ru-RU" b="1" i="1" smtClean="0"/>
              <a:t>Азиатско-Тихоокеанского экономического сотрудничества </a:t>
            </a:r>
            <a:r>
              <a:rPr lang="ru-RU" i="1" smtClean="0"/>
              <a:t>(</a:t>
            </a:r>
            <a:r>
              <a:rPr lang="ru-RU" b="1" i="1" smtClean="0"/>
              <a:t>АТЭС</a:t>
            </a:r>
            <a:r>
              <a:rPr lang="ru-RU" i="1" smtClean="0"/>
              <a:t>)</a:t>
            </a:r>
            <a:r>
              <a:rPr lang="ru-RU" smtClean="0"/>
              <a:t>;</a:t>
            </a:r>
          </a:p>
          <a:p>
            <a:r>
              <a:rPr lang="ru-RU" smtClean="0"/>
              <a:t>делит с Китаем роль лидирующей силы в </a:t>
            </a:r>
            <a:r>
              <a:rPr lang="ru-RU" b="1" i="1" smtClean="0"/>
              <a:t>Шанхайской организации сотрудничества</a:t>
            </a:r>
            <a:r>
              <a:rPr lang="ru-RU" smtClean="0"/>
              <a:t> </a:t>
            </a:r>
            <a:r>
              <a:rPr lang="ru-RU" i="1" smtClean="0"/>
              <a:t>(</a:t>
            </a:r>
            <a:r>
              <a:rPr lang="ru-RU" b="1" i="1" smtClean="0"/>
              <a:t>ШОС</a:t>
            </a:r>
            <a:r>
              <a:rPr lang="ru-RU" i="1" smtClean="0"/>
              <a:t>)</a:t>
            </a:r>
            <a:r>
              <a:rPr lang="ru-RU" smtClean="0"/>
              <a:t>, созданной в </a:t>
            </a:r>
            <a:r>
              <a:rPr lang="ru-RU" b="1" smtClean="0"/>
              <a:t>2001 г.</a:t>
            </a:r>
            <a:r>
              <a:rPr lang="ru-RU" smtClean="0"/>
              <a:t>;</a:t>
            </a:r>
          </a:p>
          <a:p>
            <a:r>
              <a:rPr lang="ru-RU" smtClean="0"/>
              <a:t>входит в </a:t>
            </a:r>
            <a:r>
              <a:rPr lang="ru-RU" b="1" i="1" smtClean="0"/>
              <a:t>группу БРИКС</a:t>
            </a:r>
            <a:r>
              <a:rPr lang="ru-RU" smtClean="0"/>
              <a:t> (англ. </a:t>
            </a:r>
            <a:r>
              <a:rPr lang="en-US" b="1" i="1" smtClean="0"/>
              <a:t>BRICS</a:t>
            </a:r>
            <a:r>
              <a:rPr lang="en-US" smtClean="0"/>
              <a:t> </a:t>
            </a:r>
            <a:r>
              <a:rPr lang="ru-RU" smtClean="0"/>
              <a:t> – сокращение от </a:t>
            </a:r>
            <a:r>
              <a:rPr lang="en-US" b="1" smtClean="0"/>
              <a:t>B</a:t>
            </a:r>
            <a:r>
              <a:rPr lang="en-US" smtClean="0"/>
              <a:t>razil, </a:t>
            </a:r>
            <a:r>
              <a:rPr lang="en-US" b="1" smtClean="0"/>
              <a:t>R</a:t>
            </a:r>
            <a:r>
              <a:rPr lang="en-US" smtClean="0"/>
              <a:t>ussia, </a:t>
            </a:r>
            <a:r>
              <a:rPr lang="en-US" b="1" smtClean="0"/>
              <a:t>I</a:t>
            </a:r>
            <a:r>
              <a:rPr lang="en-US" smtClean="0"/>
              <a:t>ndia, </a:t>
            </a:r>
            <a:r>
              <a:rPr lang="en-US" b="1" smtClean="0"/>
              <a:t>C</a:t>
            </a:r>
            <a:r>
              <a:rPr lang="en-US" smtClean="0"/>
              <a:t>hina, </a:t>
            </a:r>
            <a:r>
              <a:rPr lang="en-US" b="1" smtClean="0"/>
              <a:t>S</a:t>
            </a:r>
            <a:r>
              <a:rPr lang="en-US" smtClean="0"/>
              <a:t>outh Africa</a:t>
            </a:r>
            <a:r>
              <a:rPr lang="ru-RU" smtClean="0"/>
              <a:t>) – группу из пяти динамично развивающихся стран: Бразилия, Рос-сия, Индия, Китай, Южно-Африканская Республика.</a:t>
            </a:r>
          </a:p>
          <a:p>
            <a:r>
              <a:rPr lang="ru-RU" smtClean="0"/>
              <a:t>Реализует энергетические интеграционные проекты (газо- и нефтепроводы в Европу и Китай, разработка шельфовых месторождений на Дальнем Востоке и в Арктике).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66725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ru-RU" smtClean="0"/>
              <a:t>Мировой </a:t>
            </a:r>
            <a:br>
              <a:rPr lang="ru-RU" smtClean="0"/>
            </a:br>
            <a:r>
              <a:rPr lang="ru-RU" smtClean="0"/>
              <a:t>финансово-экономический кризис</a:t>
            </a:r>
          </a:p>
        </p:txBody>
      </p:sp>
      <p:sp>
        <p:nvSpPr>
          <p:cNvPr id="66457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603375"/>
            <a:ext cx="8424863" cy="4619625"/>
          </a:xfrm>
        </p:spPr>
        <p:txBody>
          <a:bodyPr lIns="0" rIns="0"/>
          <a:lstStyle/>
          <a:p>
            <a:r>
              <a:rPr lang="ru-RU" b="1" i="1" smtClean="0"/>
              <a:t>Начало:</a:t>
            </a:r>
            <a:r>
              <a:rPr lang="ru-RU" smtClean="0"/>
              <a:t> сентябрь – октябрь </a:t>
            </a:r>
            <a:r>
              <a:rPr lang="ru-RU" b="1" smtClean="0"/>
              <a:t>2008 г.</a:t>
            </a:r>
          </a:p>
          <a:p>
            <a:pPr>
              <a:buFont typeface="Wingdings" pitchFamily="2" charset="2"/>
              <a:buNone/>
            </a:pPr>
            <a:r>
              <a:rPr lang="ru-RU" smtClean="0"/>
              <a:t>	Начальной стадией послужил ипотечный кризис в США.</a:t>
            </a:r>
          </a:p>
          <a:p>
            <a:r>
              <a:rPr lang="ru-RU" b="1" i="1" smtClean="0"/>
              <a:t>Возникновение кризиса связывают: 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 общей цикличностью экономического развития;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 дисбалансом международной торговли и движения капиталов;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 кредитной экспансией, развёрнутой в 1980-х – начале 2000-х годов;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 перегревом кредитного и фондового рынков;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 высокими ценами на сырьевые товары (в том числе на нефть).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66725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Мировой </a:t>
            </a:r>
            <a:br>
              <a:rPr lang="ru-RU" dirty="0" smtClean="0"/>
            </a:br>
            <a:r>
              <a:rPr lang="ru-RU" dirty="0" smtClean="0"/>
              <a:t>финансово-экономический кризис</a:t>
            </a:r>
          </a:p>
        </p:txBody>
      </p:sp>
      <p:sp>
        <p:nvSpPr>
          <p:cNvPr id="6656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603375"/>
            <a:ext cx="8424863" cy="4437063"/>
          </a:xfrm>
        </p:spPr>
        <p:txBody>
          <a:bodyPr lIns="0" rIns="0"/>
          <a:lstStyle/>
          <a:p>
            <a:r>
              <a:rPr lang="ru-RU" b="1" i="1" smtClean="0"/>
              <a:t>Проявления: 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значительное ухудшение основных экономических пока-зателей в большинстве развитых стран;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снижение объёмов производства;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снижение спроса и цен на сырьё;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рост безработицы.</a:t>
            </a:r>
          </a:p>
          <a:p>
            <a:r>
              <a:rPr lang="ru-RU" smtClean="0"/>
              <a:t>Рушится финансовая империя доллара, который не обеспечен реальными активами.</a:t>
            </a:r>
          </a:p>
          <a:p>
            <a:r>
              <a:rPr lang="ru-RU" smtClean="0"/>
              <a:t>Разные страны и регионы выходили из острой фазы кризиса в разное время, с 2009 по 2013 год, а его последствия сохраняются поныне.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08963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Россия и современный мир</a:t>
            </a:r>
          </a:p>
        </p:txBody>
      </p:sp>
      <p:sp>
        <p:nvSpPr>
          <p:cNvPr id="66662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119188"/>
            <a:ext cx="8353425" cy="5130800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Переформатирование «однополярной глобализации» в «многополюсный мир» естественно и неизбежно.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«Полюса» – не отдельные  государства, а объединения государств по принципам географической близости, общности культурно-исторических традиций, ёмкости внутреннего рынка и хозяйственной самостоятельности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В этой логике движутся и Россия (Евразийский эконо-мический союз), и Китай («Один пояс – один путь»), и Запад (Евросоюз и евроатлантическое партнёрство).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Какие-то из формирующихся «полюсов» будут взаимо-действовать, какие-то конкурировать. Правила взаимо-действия и конкуренции ещё предстоит определить.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466725"/>
            <a:ext cx="8208963" cy="579438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Россия и современный мир</a:t>
            </a:r>
          </a:p>
        </p:txBody>
      </p:sp>
      <p:sp>
        <p:nvSpPr>
          <p:cNvPr id="66765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119188"/>
            <a:ext cx="8353425" cy="5514975"/>
          </a:xfrm>
        </p:spPr>
        <p:txBody>
          <a:bodyPr lIns="0" rIns="0"/>
          <a:lstStyle/>
          <a:p>
            <a:pPr eaLnBrk="1" hangingPunct="1">
              <a:lnSpc>
                <a:spcPct val="110000"/>
              </a:lnSpc>
            </a:pPr>
            <a:r>
              <a:rPr lang="ru-RU" sz="2200" smtClean="0"/>
              <a:t>США реализуют концепцию «управляемого хаоса» – создания очагов возмущения для ослабления своих «конку-рентов». Основной инструмент – «цветные революции»: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«бульдозерная» революция в Югославии (</a:t>
            </a:r>
            <a:r>
              <a:rPr lang="ru-RU" sz="2200" b="1" smtClean="0"/>
              <a:t>2000</a:t>
            </a:r>
            <a:r>
              <a:rPr lang="ru-RU" sz="2200" smtClean="0"/>
              <a:t>);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«революция роз» в Грузии (</a:t>
            </a:r>
            <a:r>
              <a:rPr lang="ru-RU" sz="2200" b="1" smtClean="0"/>
              <a:t>2003</a:t>
            </a:r>
            <a:r>
              <a:rPr lang="ru-RU" sz="2200" smtClean="0"/>
              <a:t>);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«оранжевая» революция (</a:t>
            </a:r>
            <a:r>
              <a:rPr lang="ru-RU" sz="2200" b="1" smtClean="0"/>
              <a:t>2004</a:t>
            </a:r>
            <a:r>
              <a:rPr lang="ru-RU" sz="2200" smtClean="0"/>
              <a:t>) и майдан (</a:t>
            </a:r>
            <a:r>
              <a:rPr lang="ru-RU" sz="2200" b="1" smtClean="0"/>
              <a:t>2013</a:t>
            </a:r>
            <a:r>
              <a:rPr lang="ru-RU" sz="2200" smtClean="0"/>
              <a:t>) на Украине;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«васильковая» революция (</a:t>
            </a:r>
            <a:r>
              <a:rPr lang="ru-RU" sz="2200" b="1" smtClean="0"/>
              <a:t>2006</a:t>
            </a:r>
            <a:r>
              <a:rPr lang="ru-RU" sz="2200" smtClean="0"/>
              <a:t>) в Белоруссии;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«сиреневая» революция (</a:t>
            </a:r>
            <a:r>
              <a:rPr lang="ru-RU" sz="2200" b="1" smtClean="0"/>
              <a:t>2009</a:t>
            </a:r>
            <a:r>
              <a:rPr lang="ru-RU" sz="2200" smtClean="0"/>
              <a:t>) в Молдавии;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«жасминовая» революция (</a:t>
            </a:r>
            <a:r>
              <a:rPr lang="ru-RU" sz="2200" b="1" smtClean="0"/>
              <a:t>2011</a:t>
            </a:r>
            <a:r>
              <a:rPr lang="ru-RU" sz="2200" smtClean="0"/>
              <a:t>) в Китае;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«болотная» революция (</a:t>
            </a:r>
            <a:r>
              <a:rPr lang="ru-RU" sz="2200" b="1" smtClean="0"/>
              <a:t>2011 – 2013</a:t>
            </a:r>
            <a:r>
              <a:rPr lang="ru-RU" sz="2200" smtClean="0"/>
              <a:t>) в России;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«арабская весна» (</a:t>
            </a:r>
            <a:r>
              <a:rPr lang="ru-RU" sz="2200" b="1" smtClean="0"/>
              <a:t>2011</a:t>
            </a:r>
            <a:r>
              <a:rPr lang="ru-RU" sz="2200" smtClean="0"/>
              <a:t>) в Северной Африке;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«революция зонтиков» (</a:t>
            </a:r>
            <a:r>
              <a:rPr lang="ru-RU" sz="2200" b="1" smtClean="0"/>
              <a:t>2015</a:t>
            </a:r>
            <a:r>
              <a:rPr lang="ru-RU" sz="2200" smtClean="0"/>
              <a:t>) в Гонконге;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«бархатная» революция (</a:t>
            </a:r>
            <a:r>
              <a:rPr lang="ru-RU" sz="2200" b="1" smtClean="0"/>
              <a:t>2018</a:t>
            </a:r>
            <a:r>
              <a:rPr lang="ru-RU" sz="2200" smtClean="0"/>
              <a:t>) в Армении;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smtClean="0"/>
              <a:t>«революция ассамблей» (</a:t>
            </a:r>
            <a:r>
              <a:rPr lang="ru-RU" sz="2200" b="1" smtClean="0"/>
              <a:t>2019</a:t>
            </a:r>
            <a:r>
              <a:rPr lang="ru-RU" sz="2200" smtClean="0"/>
              <a:t>) в Венесуэле 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673" name="Text Box 2"/>
          <p:cNvSpPr txBox="1">
            <a:spLocks noChangeArrowheads="1"/>
          </p:cNvSpPr>
          <p:nvPr/>
        </p:nvSpPr>
        <p:spPr bwMode="auto">
          <a:xfrm>
            <a:off x="381000" y="4316413"/>
            <a:ext cx="83820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36000" bIns="0">
            <a:spAutoFit/>
          </a:bodyPr>
          <a:lstStyle/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 b="1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 b="1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Использование данной презентации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">
      <a:dk1>
        <a:srgbClr val="000066"/>
      </a:dk1>
      <a:lt1>
        <a:srgbClr val="FFFFCC"/>
      </a:lt1>
      <a:dk2>
        <a:srgbClr val="A50021"/>
      </a:dk2>
      <a:lt2>
        <a:srgbClr val="CC3300"/>
      </a:lt2>
      <a:accent1>
        <a:srgbClr val="FFCC00"/>
      </a:accent1>
      <a:accent2>
        <a:srgbClr val="CC6600"/>
      </a:accent2>
      <a:accent3>
        <a:srgbClr val="FFFFE2"/>
      </a:accent3>
      <a:accent4>
        <a:srgbClr val="000056"/>
      </a:accent4>
      <a:accent5>
        <a:srgbClr val="FFE2AA"/>
      </a:accent5>
      <a:accent6>
        <a:srgbClr val="B95C00"/>
      </a:accent6>
      <a:hlink>
        <a:srgbClr val="663300"/>
      </a:hlink>
      <a:folHlink>
        <a:srgbClr val="CC9900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1352</TotalTime>
  <Words>1489</Words>
  <Application>Microsoft Office PowerPoint</Application>
  <PresentationFormat>Экран (4:3)</PresentationFormat>
  <Paragraphs>212</Paragraphs>
  <Slides>26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Arial</vt:lpstr>
      <vt:lpstr>Wingdings</vt:lpstr>
      <vt:lpstr>Calibri</vt:lpstr>
      <vt:lpstr>Arial Black</vt:lpstr>
      <vt:lpstr>Times New Roman</vt:lpstr>
      <vt:lpstr>Symbol</vt:lpstr>
      <vt:lpstr>Пиксел</vt:lpstr>
      <vt:lpstr>Пиксел</vt:lpstr>
      <vt:lpstr>Фотография Photo Editor</vt:lpstr>
      <vt:lpstr>Тема 10. Россия  в современном мире </vt:lpstr>
      <vt:lpstr>Становление России в 90-е годы</vt:lpstr>
      <vt:lpstr>Становление России в 90-е годы</vt:lpstr>
      <vt:lpstr>Становление России в 90-е годы</vt:lpstr>
      <vt:lpstr>Становление России в 90-е годы</vt:lpstr>
      <vt:lpstr>Становление России в 90-е годы</vt:lpstr>
      <vt:lpstr>Становление России в 90-е годы</vt:lpstr>
      <vt:lpstr>Становление России в 90-е годы</vt:lpstr>
      <vt:lpstr>Становление России в 90-е годы</vt:lpstr>
      <vt:lpstr>Становление России в 90-е годы</vt:lpstr>
      <vt:lpstr>Становление России в 90-е годы</vt:lpstr>
      <vt:lpstr>Либеральная Россия (1991 – 1999)</vt:lpstr>
      <vt:lpstr>Либеральная Россия (1991 – 1999)</vt:lpstr>
      <vt:lpstr>Либеральная Россия (1991 – 1999)</vt:lpstr>
      <vt:lpstr>Основные направления политики  (2000 – 2018)</vt:lpstr>
      <vt:lpstr>Слайд 16</vt:lpstr>
      <vt:lpstr>Слайд 17</vt:lpstr>
      <vt:lpstr>Общенациональные приоритеты</vt:lpstr>
      <vt:lpstr>Интеграционные процессы</vt:lpstr>
      <vt:lpstr>Интеграционные процессы</vt:lpstr>
      <vt:lpstr>Интеграционные процессы</vt:lpstr>
      <vt:lpstr>Мировой  финансово-экономический кризис</vt:lpstr>
      <vt:lpstr>Мировой  финансово-экономический кризис</vt:lpstr>
      <vt:lpstr>Россия и современный мир</vt:lpstr>
      <vt:lpstr>Россия и современный мир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XIX в. (реформы и контрреформы)</dc:title>
  <dc:creator>Тригуб</dc:creator>
  <cp:lastModifiedBy>Home</cp:lastModifiedBy>
  <cp:revision>82</cp:revision>
  <dcterms:created xsi:type="dcterms:W3CDTF">2007-01-04T06:45:40Z</dcterms:created>
  <dcterms:modified xsi:type="dcterms:W3CDTF">2022-01-02T04:28:47Z</dcterms:modified>
</cp:coreProperties>
</file>