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03" r:id="rId1"/>
  </p:sldMasterIdLst>
  <p:notesMasterIdLst>
    <p:notesMasterId r:id="rId33"/>
  </p:notesMasterIdLst>
  <p:sldIdLst>
    <p:sldId id="256" r:id="rId2"/>
    <p:sldId id="257" r:id="rId3"/>
    <p:sldId id="258" r:id="rId4"/>
    <p:sldId id="261" r:id="rId5"/>
    <p:sldId id="259" r:id="rId6"/>
    <p:sldId id="260" r:id="rId7"/>
    <p:sldId id="262" r:id="rId8"/>
    <p:sldId id="267" r:id="rId9"/>
    <p:sldId id="289" r:id="rId10"/>
    <p:sldId id="293" r:id="rId11"/>
    <p:sldId id="290" r:id="rId12"/>
    <p:sldId id="292" r:id="rId13"/>
    <p:sldId id="263" r:id="rId14"/>
    <p:sldId id="264" r:id="rId15"/>
    <p:sldId id="265" r:id="rId16"/>
    <p:sldId id="294" r:id="rId17"/>
    <p:sldId id="295" r:id="rId18"/>
    <p:sldId id="296" r:id="rId19"/>
    <p:sldId id="297" r:id="rId20"/>
    <p:sldId id="298" r:id="rId21"/>
    <p:sldId id="299" r:id="rId22"/>
    <p:sldId id="300" r:id="rId23"/>
    <p:sldId id="301" r:id="rId24"/>
    <p:sldId id="302" r:id="rId25"/>
    <p:sldId id="303" r:id="rId26"/>
    <p:sldId id="304" r:id="rId27"/>
    <p:sldId id="305" r:id="rId28"/>
    <p:sldId id="306" r:id="rId29"/>
    <p:sldId id="307" r:id="rId30"/>
    <p:sldId id="308" r:id="rId31"/>
    <p:sldId id="309" r:id="rId32"/>
  </p:sldIdLst>
  <p:sldSz cx="12192000" cy="685800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anose="020B0502020104020203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anose="020B0502020104020203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anose="020B0502020104020203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anose="020B0502020104020203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anose="020B0502020104020203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ill Sans MT" panose="020B0502020104020203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ill Sans MT" panose="020B0502020104020203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ill Sans MT" panose="020B0502020104020203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ill Sans MT" panose="020B0502020104020203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74269" autoAdjust="0"/>
  </p:normalViewPr>
  <p:slideViewPr>
    <p:cSldViewPr snapToGrid="0">
      <p:cViewPr varScale="1">
        <p:scale>
          <a:sx n="85" d="100"/>
          <a:sy n="85" d="100"/>
        </p:scale>
        <p:origin x="84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EC0975AC-7099-4FF1-95D2-8F3271A88DD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576460C-7182-4475-BECB-6EC8E139FB4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5E1D5497-FE8C-49FA-93C3-33DFE2A6D5A0}" type="datetimeFigureOut">
              <a:rPr lang="ru-RU"/>
              <a:pPr>
                <a:defRPr/>
              </a:pPr>
              <a:t>14.02.2022</a:t>
            </a:fld>
            <a:endParaRPr lang="ru-RU"/>
          </a:p>
        </p:txBody>
      </p:sp>
      <p:sp>
        <p:nvSpPr>
          <p:cNvPr id="4" name="Образ слайда 3">
            <a:extLst>
              <a:ext uri="{FF2B5EF4-FFF2-40B4-BE49-F238E27FC236}">
                <a16:creationId xmlns:a16="http://schemas.microsoft.com/office/drawing/2014/main" id="{A2570B80-D2C0-4BFF-B8E5-6D0730C99A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>
            <a:extLst>
              <a:ext uri="{FF2B5EF4-FFF2-40B4-BE49-F238E27FC236}">
                <a16:creationId xmlns:a16="http://schemas.microsoft.com/office/drawing/2014/main" id="{7281B4B2-F74F-4A59-8F65-B2D02A4F51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C88A6C7-0CFB-4518-8675-DA815CDCEA1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541871E-C744-42E4-B1B5-DF398C5D1C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ACF59AE5-7CD0-40D5-9C94-A0CF6C6380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Образ слайда 1">
            <a:extLst>
              <a:ext uri="{FF2B5EF4-FFF2-40B4-BE49-F238E27FC236}">
                <a16:creationId xmlns:a16="http://schemas.microsoft.com/office/drawing/2014/main" id="{B4A1C814-210B-46EF-85C0-9D45F499859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Заметки 2">
            <a:extLst>
              <a:ext uri="{FF2B5EF4-FFF2-40B4-BE49-F238E27FC236}">
                <a16:creationId xmlns:a16="http://schemas.microsoft.com/office/drawing/2014/main" id="{EB359633-C267-4A59-99CA-E8054B93CF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/>
          </a:p>
        </p:txBody>
      </p:sp>
      <p:sp>
        <p:nvSpPr>
          <p:cNvPr id="18436" name="Номер слайда 3">
            <a:extLst>
              <a:ext uri="{FF2B5EF4-FFF2-40B4-BE49-F238E27FC236}">
                <a16:creationId xmlns:a16="http://schemas.microsoft.com/office/drawing/2014/main" id="{A2DC6FA7-C533-4477-A92E-C68B96D106E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A0FB9C2-EF11-4389-AC2D-A20F8E2F8564}" type="slidenum">
              <a:rPr lang="ru-RU" altLang="ru-RU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ru-RU" altLang="ru-RU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>
            <a:extLst>
              <a:ext uri="{FF2B5EF4-FFF2-40B4-BE49-F238E27FC236}">
                <a16:creationId xmlns:a16="http://schemas.microsoft.com/office/drawing/2014/main" id="{5736B072-800E-4B97-AC6F-5D219B6A426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Заметки 2">
            <a:extLst>
              <a:ext uri="{FF2B5EF4-FFF2-40B4-BE49-F238E27FC236}">
                <a16:creationId xmlns:a16="http://schemas.microsoft.com/office/drawing/2014/main" id="{4ACB7555-C0B5-4A0B-8E67-1A2F23ABBD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/>
          </a:p>
        </p:txBody>
      </p:sp>
      <p:sp>
        <p:nvSpPr>
          <p:cNvPr id="24580" name="Номер слайда 3">
            <a:extLst>
              <a:ext uri="{FF2B5EF4-FFF2-40B4-BE49-F238E27FC236}">
                <a16:creationId xmlns:a16="http://schemas.microsoft.com/office/drawing/2014/main" id="{8FCA0490-E755-4D6B-9FD3-42C95CFD7C9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34E433B-198B-4190-B9BF-3EB504D0FD3D}" type="slidenum">
              <a:rPr lang="ru-RU" altLang="ru-RU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ru-RU" altLang="ru-RU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>
            <a:extLst>
              <a:ext uri="{FF2B5EF4-FFF2-40B4-BE49-F238E27FC236}">
                <a16:creationId xmlns:a16="http://schemas.microsoft.com/office/drawing/2014/main" id="{3316EA6A-DEA7-452E-9AA8-3FA1FD059B6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DED285DC-8274-4AAF-A062-288DDEF83E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Для определения места теории организации в системе научных знаний следует определить ее предмет и задачи.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  <a:p>
            <a:pPr indent="450215" algn="just" fontAlgn="auto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соответствии с первой позицией 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основными функциями теории организации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являются: познавательная, методологическая, организующая и прогностическая. </a:t>
            </a:r>
            <a:endParaRPr lang="ru-RU" sz="1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 fontAlgn="auto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Познавательная функция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состоит в исследовании закономерностей строения, функционирования и развития различных организационных форм, процессов организации и самоорганизации, происходящих в сложных системах. Крупнейшим теоретиком теории самоорганизации является П. Кропоткин.</a:t>
            </a:r>
            <a:endParaRPr lang="ru-RU" sz="1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 fontAlgn="auto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Методологическая функция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заключается в разработке общих методологических подходов к исследованию организационной деятельности.</a:t>
            </a:r>
            <a:endParaRPr lang="ru-RU" sz="1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 fontAlgn="auto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Организующая функция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проявляется в обобщении организационного опыта, полученного в практике деятельности организаций, с целью их совершенствования.</a:t>
            </a:r>
            <a:endParaRPr lang="ru-RU" sz="1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 fontAlgn="auto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Прогностическая функция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позволяет прогнозировать основные тенденции развития организаций, предвидеть возможность появления новых организационных форм, их особенности.</a:t>
            </a:r>
            <a:endParaRPr lang="ru-RU" sz="1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7652" name="Номер слайда 3">
            <a:extLst>
              <a:ext uri="{FF2B5EF4-FFF2-40B4-BE49-F238E27FC236}">
                <a16:creationId xmlns:a16="http://schemas.microsoft.com/office/drawing/2014/main" id="{6384C8B6-9631-4494-B534-5680D9CC8B9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4331509-1F4A-4F7E-83C5-93AE3C85C374}" type="slidenum">
              <a:rPr lang="ru-RU" altLang="ru-RU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ru-RU" altLang="ru-RU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>
            <a:extLst>
              <a:ext uri="{FF2B5EF4-FFF2-40B4-BE49-F238E27FC236}">
                <a16:creationId xmlns:a16="http://schemas.microsoft.com/office/drawing/2014/main" id="{B91BB961-5D1F-4CE7-A861-F14948C4E09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Заметки 2">
            <a:extLst>
              <a:ext uri="{FF2B5EF4-FFF2-40B4-BE49-F238E27FC236}">
                <a16:creationId xmlns:a16="http://schemas.microsoft.com/office/drawing/2014/main" id="{37E37D2F-7061-40D5-8583-3C57F8394B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altLang="ru-RU"/>
              <a:t>Б.З. Мильнер считает основополагающей задачей теории организации изучение влияния, которое оказывают индивидуумы и группы людей на функционирование орга-низаций, на происходящие в них изменения, на обеспечение эффективной целенаправ-ленной деятельности и получение необходимых результатов.</a:t>
            </a:r>
          </a:p>
        </p:txBody>
      </p:sp>
      <p:sp>
        <p:nvSpPr>
          <p:cNvPr id="29700" name="Номер слайда 3">
            <a:extLst>
              <a:ext uri="{FF2B5EF4-FFF2-40B4-BE49-F238E27FC236}">
                <a16:creationId xmlns:a16="http://schemas.microsoft.com/office/drawing/2014/main" id="{579A152E-6777-454C-B491-71627303795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59E450E-3336-4183-BB08-544A8E2BB2A4}" type="slidenum">
              <a:rPr lang="ru-RU" altLang="ru-RU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ru-RU" altLang="ru-RU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>
            <a:extLst>
              <a:ext uri="{FF2B5EF4-FFF2-40B4-BE49-F238E27FC236}">
                <a16:creationId xmlns:a16="http://schemas.microsoft.com/office/drawing/2014/main" id="{E44C1E21-2F50-45C7-86E7-11E44C493DA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2C3D0399-5459-43A2-919B-09BE831A60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indent="449263" algn="just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</a:pPr>
            <a:r>
              <a:rPr lang="ru-RU" altLang="ru-RU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Существующие взгляды на взаимосвязь теории организации с другими науками во многом совпадают.</a:t>
            </a:r>
            <a:endParaRPr lang="ru-RU" altLang="ru-RU" sz="110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263" algn="just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</a:pPr>
            <a:r>
              <a:rPr lang="ru-RU" altLang="ru-RU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30-х годах XX в. в связи с индустриальным развитием общества возникает ряд научных направлений, родственных по своему содержанию с теорией организации: теория систем, теория управления, кибернетика, теория катастроф и др. Также возникает большая группа прикладных наук, таких как менеджмент различных сфер деятельности общества (персонала, производства и др.), организационное поведение, социология организаций, информационные системы, проектирование организационных систем и др.</a:t>
            </a:r>
          </a:p>
          <a:p>
            <a:pPr indent="449263" algn="just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</a:pPr>
            <a:endParaRPr lang="ru-RU" altLang="ru-RU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263" algn="just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</a:pPr>
            <a:r>
              <a:rPr lang="ru-RU" altLang="ru-RU">
                <a:ea typeface="Calibri" panose="020F0502020204030204" pitchFamily="34" charset="0"/>
                <a:cs typeface="Times New Roman" panose="02020603050405020304" pitchFamily="18" charset="0"/>
              </a:rPr>
              <a:t>В целом развитие теории организации невозможно без включения в нее теоретических конструктов, понятий, законов, отдельных принципов и положений. В свою очередь, теория организации вносит свои научные результаты во взаимосвязанные с ней науки.</a:t>
            </a:r>
          </a:p>
          <a:p>
            <a:pPr indent="449263" algn="just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</a:pPr>
            <a:endParaRPr lang="ru-RU" altLang="ru-RU" sz="110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263">
              <a:spcBef>
                <a:spcPct val="0"/>
              </a:spcBef>
            </a:pPr>
            <a:endParaRPr lang="ru-RU" altLang="ru-RU"/>
          </a:p>
        </p:txBody>
      </p:sp>
      <p:sp>
        <p:nvSpPr>
          <p:cNvPr id="31748" name="Номер слайда 3">
            <a:extLst>
              <a:ext uri="{FF2B5EF4-FFF2-40B4-BE49-F238E27FC236}">
                <a16:creationId xmlns:a16="http://schemas.microsoft.com/office/drawing/2014/main" id="{A2B4E01A-1D45-4C88-9C3A-AB806E5D5ED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16B1C01-1D35-41E2-BA10-25F5DA4E33D6}" type="slidenum">
              <a:rPr lang="ru-RU" altLang="ru-RU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ru-RU" altLang="ru-RU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>
            <a:extLst>
              <a:ext uri="{FF2B5EF4-FFF2-40B4-BE49-F238E27FC236}">
                <a16:creationId xmlns:a16="http://schemas.microsoft.com/office/drawing/2014/main" id="{7AF884E9-780F-456E-A915-B6176C32AAB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Заметки 2">
            <a:extLst>
              <a:ext uri="{FF2B5EF4-FFF2-40B4-BE49-F238E27FC236}">
                <a16:creationId xmlns:a16="http://schemas.microsoft.com/office/drawing/2014/main" id="{519F3E6B-2520-492F-96B8-DB38CBD219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/>
          </a:p>
        </p:txBody>
      </p:sp>
      <p:sp>
        <p:nvSpPr>
          <p:cNvPr id="33796" name="Номер слайда 3">
            <a:extLst>
              <a:ext uri="{FF2B5EF4-FFF2-40B4-BE49-F238E27FC236}">
                <a16:creationId xmlns:a16="http://schemas.microsoft.com/office/drawing/2014/main" id="{3C48A91A-B56D-48AB-A2A9-1A26F09CF7E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8F49827-C3F8-4FB1-90AD-482FD4C07E83}" type="slidenum">
              <a:rPr lang="ru-RU" altLang="ru-RU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ru-RU" altLang="ru-RU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Образ слайда 1">
            <a:extLst>
              <a:ext uri="{FF2B5EF4-FFF2-40B4-BE49-F238E27FC236}">
                <a16:creationId xmlns:a16="http://schemas.microsoft.com/office/drawing/2014/main" id="{E5EE0EBB-1BA4-44F4-B00E-F9700A4C9EA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Заметки 2">
            <a:extLst>
              <a:ext uri="{FF2B5EF4-FFF2-40B4-BE49-F238E27FC236}">
                <a16:creationId xmlns:a16="http://schemas.microsoft.com/office/drawing/2014/main" id="{13EDD657-FC06-48A8-B58D-F6C4992F6D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altLang="ru-RU"/>
              <a:t>Александр Александрович Богданов (Малиновский) в работе «Тектология. Всеобщая организационная наука» (1913). </a:t>
            </a:r>
          </a:p>
        </p:txBody>
      </p:sp>
      <p:sp>
        <p:nvSpPr>
          <p:cNvPr id="35844" name="Номер слайда 3">
            <a:extLst>
              <a:ext uri="{FF2B5EF4-FFF2-40B4-BE49-F238E27FC236}">
                <a16:creationId xmlns:a16="http://schemas.microsoft.com/office/drawing/2014/main" id="{4FF062AB-DC98-4513-A8B9-84D5C936431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C7EE38F-7692-44E8-9DAB-78C6A41F4B41}" type="slidenum">
              <a:rPr lang="ru-RU" altLang="ru-RU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ru-RU" altLang="ru-RU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Образ слайда 1">
            <a:extLst>
              <a:ext uri="{FF2B5EF4-FFF2-40B4-BE49-F238E27FC236}">
                <a16:creationId xmlns:a16="http://schemas.microsoft.com/office/drawing/2014/main" id="{0DCDC865-1F9F-4BB0-841B-455A8C85DE8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Заметки 2">
            <a:extLst>
              <a:ext uri="{FF2B5EF4-FFF2-40B4-BE49-F238E27FC236}">
                <a16:creationId xmlns:a16="http://schemas.microsoft.com/office/drawing/2014/main" id="{102E6374-7AB5-4B28-8B43-020D28A952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/>
          </a:p>
        </p:txBody>
      </p:sp>
      <p:sp>
        <p:nvSpPr>
          <p:cNvPr id="37892" name="Номер слайда 3">
            <a:extLst>
              <a:ext uri="{FF2B5EF4-FFF2-40B4-BE49-F238E27FC236}">
                <a16:creationId xmlns:a16="http://schemas.microsoft.com/office/drawing/2014/main" id="{1AD95857-F243-498D-BC7F-C0256DDFFB2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02073EA-1795-4972-A91C-145562E0BF92}" type="slidenum">
              <a:rPr lang="ru-RU" altLang="ru-RU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ru-RU" altLang="ru-RU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Образ слайда 1">
            <a:extLst>
              <a:ext uri="{FF2B5EF4-FFF2-40B4-BE49-F238E27FC236}">
                <a16:creationId xmlns:a16="http://schemas.microsoft.com/office/drawing/2014/main" id="{57ECE27F-F27D-4CD4-A7B9-BF06921D1EC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Заметки 2">
            <a:extLst>
              <a:ext uri="{FF2B5EF4-FFF2-40B4-BE49-F238E27FC236}">
                <a16:creationId xmlns:a16="http://schemas.microsoft.com/office/drawing/2014/main" id="{7EE8916A-AAB7-4C64-AF58-15D9689BD8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/>
          </a:p>
        </p:txBody>
      </p:sp>
      <p:sp>
        <p:nvSpPr>
          <p:cNvPr id="41988" name="Номер слайда 3">
            <a:extLst>
              <a:ext uri="{FF2B5EF4-FFF2-40B4-BE49-F238E27FC236}">
                <a16:creationId xmlns:a16="http://schemas.microsoft.com/office/drawing/2014/main" id="{239B061C-43C1-4386-B258-D9D4359E9DC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20AC5BE-B947-4F9D-972C-B0FB00883E00}" type="slidenum">
              <a:rPr lang="ru-RU" altLang="ru-RU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ru-RU" altLang="ru-RU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Образ слайда 1">
            <a:extLst>
              <a:ext uri="{FF2B5EF4-FFF2-40B4-BE49-F238E27FC236}">
                <a16:creationId xmlns:a16="http://schemas.microsoft.com/office/drawing/2014/main" id="{A6488866-2BC1-4978-80BD-F89F72BB38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Заметки 2">
            <a:extLst>
              <a:ext uri="{FF2B5EF4-FFF2-40B4-BE49-F238E27FC236}">
                <a16:creationId xmlns:a16="http://schemas.microsoft.com/office/drawing/2014/main" id="{58CB0315-8C58-409E-810E-F798D50A1D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/>
          </a:p>
        </p:txBody>
      </p:sp>
      <p:sp>
        <p:nvSpPr>
          <p:cNvPr id="44036" name="Номер слайда 3">
            <a:extLst>
              <a:ext uri="{FF2B5EF4-FFF2-40B4-BE49-F238E27FC236}">
                <a16:creationId xmlns:a16="http://schemas.microsoft.com/office/drawing/2014/main" id="{DDA998D2-8856-4506-A223-D292CCDE34C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09F0529-9E75-4D29-B4F7-43D99F37440E}" type="slidenum">
              <a:rPr lang="ru-RU" altLang="ru-RU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ru-RU" altLang="ru-RU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Образ слайда 1">
            <a:extLst>
              <a:ext uri="{FF2B5EF4-FFF2-40B4-BE49-F238E27FC236}">
                <a16:creationId xmlns:a16="http://schemas.microsoft.com/office/drawing/2014/main" id="{B4E647B1-740A-44DC-AE1F-BCE801442B7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Заметки 2">
            <a:extLst>
              <a:ext uri="{FF2B5EF4-FFF2-40B4-BE49-F238E27FC236}">
                <a16:creationId xmlns:a16="http://schemas.microsoft.com/office/drawing/2014/main" id="{E353916C-9472-4486-9013-3558B221A5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/>
          </a:p>
        </p:txBody>
      </p:sp>
      <p:sp>
        <p:nvSpPr>
          <p:cNvPr id="47108" name="Номер слайда 3">
            <a:extLst>
              <a:ext uri="{FF2B5EF4-FFF2-40B4-BE49-F238E27FC236}">
                <a16:creationId xmlns:a16="http://schemas.microsoft.com/office/drawing/2014/main" id="{548F34F0-75EC-4C08-BC01-416A0AF1894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B8045C4-D1D2-4ACF-BD6A-CC600A39A925}" type="slidenum">
              <a:rPr lang="ru-RU" altLang="ru-RU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ru-RU" altLang="ru-RU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Образ слайда 1">
            <a:extLst>
              <a:ext uri="{FF2B5EF4-FFF2-40B4-BE49-F238E27FC236}">
                <a16:creationId xmlns:a16="http://schemas.microsoft.com/office/drawing/2014/main" id="{708BC5C1-F829-4753-8AEE-8F2562AAB25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Заметки 2">
            <a:extLst>
              <a:ext uri="{FF2B5EF4-FFF2-40B4-BE49-F238E27FC236}">
                <a16:creationId xmlns:a16="http://schemas.microsoft.com/office/drawing/2014/main" id="{A832F015-1943-4E19-8EE1-EC6DD20DB6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/>
          </a:p>
        </p:txBody>
      </p:sp>
      <p:sp>
        <p:nvSpPr>
          <p:cNvPr id="55300" name="Номер слайда 3">
            <a:extLst>
              <a:ext uri="{FF2B5EF4-FFF2-40B4-BE49-F238E27FC236}">
                <a16:creationId xmlns:a16="http://schemas.microsoft.com/office/drawing/2014/main" id="{AEB2D9DB-F268-4590-96F5-C6B8045E2FF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DC55AB7-DDC3-48A2-9858-6B7115FBDDC0}" type="slidenum">
              <a:rPr lang="ru-RU" altLang="ru-RU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31</a:t>
            </a:fld>
            <a:endParaRPr lang="ru-RU" altLang="ru-RU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>
            <a:extLst>
              <a:ext uri="{FF2B5EF4-FFF2-40B4-BE49-F238E27FC236}">
                <a16:creationId xmlns:a16="http://schemas.microsoft.com/office/drawing/2014/main" id="{0FCC2095-2BC1-409B-A1EB-A3162018F4A8}"/>
              </a:ext>
            </a:extLst>
          </p:cNvPr>
          <p:cNvSpPr/>
          <p:nvPr/>
        </p:nvSpPr>
        <p:spPr>
          <a:xfrm>
            <a:off x="446088" y="3086100"/>
            <a:ext cx="11263312" cy="330517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/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F6D091E-5AA7-4E3A-8F0E-4EC3088A0A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7D372A41-E18A-445D-BA7C-6D615A2D1E0B}" type="datetimeFigureOut">
              <a:rPr lang="en-US"/>
              <a:pPr>
                <a:defRPr/>
              </a:pPr>
              <a:t>2/14/2022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F50932A-10B7-4310-91DF-768E9E0B4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9A29ABD-2C23-40EC-8437-C6E104086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463" y="5956300"/>
            <a:ext cx="1016000" cy="365125"/>
          </a:xfrm>
        </p:spPr>
        <p:txBody>
          <a:bodyPr/>
          <a:lstStyle>
            <a:lvl1pPr>
              <a:defRPr smtClean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A0F1189A-F30D-4742-8704-C22DCF24539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22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>
            <a:extLst>
              <a:ext uri="{FF2B5EF4-FFF2-40B4-BE49-F238E27FC236}">
                <a16:creationId xmlns:a16="http://schemas.microsoft.com/office/drawing/2014/main" id="{0020100B-D90C-45C9-88DD-AB547301541D}"/>
              </a:ext>
            </a:extLst>
          </p:cNvPr>
          <p:cNvSpPr>
            <a:spLocks noChangeAspect="1"/>
          </p:cNvSpPr>
          <p:nvPr/>
        </p:nvSpPr>
        <p:spPr>
          <a:xfrm>
            <a:off x="439738" y="614363"/>
            <a:ext cx="11309350" cy="118903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14EFE10-4402-408A-870B-70AC31FB32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B60F61-0073-4A97-B891-EDB4CF4708CE}" type="datetimeFigureOut">
              <a:rPr lang="en-US"/>
              <a:pPr>
                <a:defRPr/>
              </a:pPr>
              <a:t>2/14/2022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96A27D5-B881-4BEB-9AB4-2ACD235B0E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82EF409-067C-4593-883E-C46C43066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0F6F49-D4E2-420F-8B8C-165F6B4AFEB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0402282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>
            <a:extLst>
              <a:ext uri="{FF2B5EF4-FFF2-40B4-BE49-F238E27FC236}">
                <a16:creationId xmlns:a16="http://schemas.microsoft.com/office/drawing/2014/main" id="{40BF975A-A116-46C3-BED7-9DD7298DE51C}"/>
              </a:ext>
            </a:extLst>
          </p:cNvPr>
          <p:cNvSpPr>
            <a:spLocks noChangeAspect="1"/>
          </p:cNvSpPr>
          <p:nvPr/>
        </p:nvSpPr>
        <p:spPr>
          <a:xfrm>
            <a:off x="447675" y="5141913"/>
            <a:ext cx="11290300" cy="125888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/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153D780-7AE2-48CC-9376-3260BCEDB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B9FCA55B-B64A-4EB3-96B6-824E73F92297}" type="datetimeFigureOut">
              <a:rPr lang="en-US"/>
              <a:pPr>
                <a:defRPr/>
              </a:pPr>
              <a:t>2/14/2022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85BDEE0-D3C2-48B2-BE00-C3C6D15AD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1CC114D-229E-41C3-961E-3CB38EA45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6A687236-B676-4E17-BAA0-9204B0487C4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36366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9478F03-ED71-431A-95FA-6C854728C668}"/>
              </a:ext>
            </a:extLst>
          </p:cNvPr>
          <p:cNvSpPr>
            <a:spLocks noChangeAspect="1"/>
          </p:cNvSpPr>
          <p:nvPr/>
        </p:nvSpPr>
        <p:spPr>
          <a:xfrm>
            <a:off x="446088" y="606425"/>
            <a:ext cx="11299825" cy="125888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668BD865-23A6-4372-844B-030114DEE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0F95B6-02C9-40FC-9DD4-C97758CE120D}" type="datetimeFigureOut">
              <a:rPr lang="en-US"/>
              <a:pPr>
                <a:defRPr/>
              </a:pPr>
              <a:t>2/14/2022</a:t>
            </a:fld>
            <a:endParaRPr lang="en-US" dirty="0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F9463698-3D6C-4E40-818F-33B42C8FA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EFBFEBAD-39B9-4578-BD09-A186E1EA9A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A84CCA-DBDA-44D6-923E-D5510F97E1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584619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">
            <a:extLst>
              <a:ext uri="{FF2B5EF4-FFF2-40B4-BE49-F238E27FC236}">
                <a16:creationId xmlns:a16="http://schemas.microsoft.com/office/drawing/2014/main" id="{79C4FC8E-9A1F-4025-891D-E36443038CC5}"/>
              </a:ext>
            </a:extLst>
          </p:cNvPr>
          <p:cNvSpPr>
            <a:spLocks noChangeAspect="1"/>
          </p:cNvSpPr>
          <p:nvPr/>
        </p:nvSpPr>
        <p:spPr>
          <a:xfrm>
            <a:off x="446088" y="606425"/>
            <a:ext cx="11299825" cy="125888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6">
            <a:extLst>
              <a:ext uri="{FF2B5EF4-FFF2-40B4-BE49-F238E27FC236}">
                <a16:creationId xmlns:a16="http://schemas.microsoft.com/office/drawing/2014/main" id="{04DA1723-239A-4B20-AE6B-379279E85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229A75-EF7B-4A85-9C50-8A5909440A5E}" type="datetimeFigureOut">
              <a:rPr lang="en-US"/>
              <a:pPr>
                <a:defRPr/>
              </a:pPr>
              <a:t>2/14/2022</a:t>
            </a:fld>
            <a:endParaRPr lang="en-US" dirty="0"/>
          </a:p>
        </p:txBody>
      </p:sp>
      <p:sp>
        <p:nvSpPr>
          <p:cNvPr id="9" name="Footer Placeholder 7">
            <a:extLst>
              <a:ext uri="{FF2B5EF4-FFF2-40B4-BE49-F238E27FC236}">
                <a16:creationId xmlns:a16="http://schemas.microsoft.com/office/drawing/2014/main" id="{F09F662C-E1A6-4D76-BCA5-49EE51829E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8">
            <a:extLst>
              <a:ext uri="{FF2B5EF4-FFF2-40B4-BE49-F238E27FC236}">
                <a16:creationId xmlns:a16="http://schemas.microsoft.com/office/drawing/2014/main" id="{5F2B7670-A168-4A2F-B0CB-486CFCC937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1E1C4D-5508-4FCB-BC7E-0863F028BB1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713697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749E7803-65E5-4D1A-B50B-04821512D7FB}"/>
              </a:ext>
            </a:extLst>
          </p:cNvPr>
          <p:cNvSpPr>
            <a:spLocks noChangeAspect="1"/>
          </p:cNvSpPr>
          <p:nvPr/>
        </p:nvSpPr>
        <p:spPr>
          <a:xfrm>
            <a:off x="441325" y="606425"/>
            <a:ext cx="11299825" cy="125888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6CA97CF5-F05A-4EB5-A7EC-F4AAD7318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B0D4FE-9D05-4190-89FE-EF675DF89F3B}" type="datetimeFigureOut">
              <a:rPr lang="en-US"/>
              <a:pPr>
                <a:defRPr/>
              </a:pPr>
              <a:t>2/14/2022</a:t>
            </a:fld>
            <a:endParaRPr lang="en-US" dirty="0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5818BB90-2C10-44EF-BD5C-2AFD68298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63E3D3C3-AC35-4A0A-8C1E-3842C1781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12FCF4-072F-4342-96A0-77B1478AA55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121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56314030-634F-4BE2-9C99-90BA774D8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162391-DD3A-4C91-BA11-E7868DAB13B5}" type="datetimeFigureOut">
              <a:rPr lang="en-US"/>
              <a:pPr>
                <a:defRPr/>
              </a:pPr>
              <a:t>2/14/2022</a:t>
            </a:fld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2910832B-1EE8-4E13-9D35-421CE505C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803C645-56F8-4140-8056-DB1C4F1E4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B3247C-16EE-4D8E-9FBC-A75E144488E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1009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>
            <a:extLst>
              <a:ext uri="{FF2B5EF4-FFF2-40B4-BE49-F238E27FC236}">
                <a16:creationId xmlns:a16="http://schemas.microsoft.com/office/drawing/2014/main" id="{9A5ACBE1-DB75-45A6-B86E-2B84296ECC3C}"/>
              </a:ext>
            </a:extLst>
          </p:cNvPr>
          <p:cNvSpPr>
            <a:spLocks noChangeAspect="1"/>
          </p:cNvSpPr>
          <p:nvPr/>
        </p:nvSpPr>
        <p:spPr>
          <a:xfrm>
            <a:off x="447675" y="5141913"/>
            <a:ext cx="11298238" cy="127476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0F06A9B6-D313-40ED-85B6-3D2872565A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7836BE8D-FEC0-44BD-891E-9883C3E60ACD}" type="datetimeFigureOut">
              <a:rPr lang="en-US"/>
              <a:pPr>
                <a:defRPr/>
              </a:pPr>
              <a:t>2/14/2022</a:t>
            </a:fld>
            <a:endParaRPr lang="en-US" dirty="0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E206D2A3-3118-4247-B060-FFD1DE889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816ED61D-6D59-4AC3-A3CD-4302901F1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AF07C129-08C0-434D-A461-0215A174388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7274385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/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17A866F-06E7-44C9-988C-868A6A1981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90F76B-CC44-4B26-8B96-E670BBD4F641}" type="datetimeFigureOut">
              <a:rPr lang="en-US"/>
              <a:pPr>
                <a:defRPr/>
              </a:pPr>
              <a:t>2/14/2022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ABEA6B9-0A4A-403F-9B8A-2C562E043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8594F2F-9386-4A40-98A3-ACC6CC921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516022-0D71-4637-BC97-98F203E806A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809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>
            <a:extLst>
              <a:ext uri="{FF2B5EF4-FFF2-40B4-BE49-F238E27FC236}">
                <a16:creationId xmlns:a16="http://schemas.microsoft.com/office/drawing/2014/main" id="{3C722099-2BDF-49FE-BA13-AD2280209FE2}"/>
              </a:ext>
            </a:extLst>
          </p:cNvPr>
          <p:cNvSpPr>
            <a:spLocks noChangeAspect="1"/>
          </p:cNvSpPr>
          <p:nvPr/>
        </p:nvSpPr>
        <p:spPr>
          <a:xfrm>
            <a:off x="439738" y="614363"/>
            <a:ext cx="11309350" cy="118903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D787282-BB47-4D82-A259-5C7791286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567CFE-A4F0-4A87-9FBC-80E6FB023237}" type="datetimeFigureOut">
              <a:rPr lang="en-US"/>
              <a:pPr>
                <a:defRPr/>
              </a:pPr>
              <a:t>2/14/2022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01FB780-ECB8-4C07-BC7A-F1AEFAB76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9921EEA-28F1-4509-8B23-7D1FEF6BC1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340E65-57D2-4EF5-8984-4892753E87F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852301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>
            <a:extLst>
              <a:ext uri="{FF2B5EF4-FFF2-40B4-BE49-F238E27FC236}">
                <a16:creationId xmlns:a16="http://schemas.microsoft.com/office/drawing/2014/main" id="{2CF360E5-2FFF-4A61-8189-38CFA7DAD243}"/>
              </a:ext>
            </a:extLst>
          </p:cNvPr>
          <p:cNvSpPr>
            <a:spLocks noChangeAspect="1"/>
          </p:cNvSpPr>
          <p:nvPr/>
        </p:nvSpPr>
        <p:spPr>
          <a:xfrm>
            <a:off x="8839200" y="600075"/>
            <a:ext cx="2906713" cy="5816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CCFB550-E3B6-42BD-9C73-17F3B74C6F9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93188" y="5956300"/>
            <a:ext cx="1328737" cy="365125"/>
          </a:xfrm>
        </p:spPr>
        <p:txBody>
          <a:bodyPr/>
          <a:lstStyle>
            <a:lvl1pPr>
              <a:defRPr smtClean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F47A2E1B-003B-47D8-91F4-BBC686AACB30}" type="datetimeFigureOut">
              <a:rPr lang="en-US"/>
              <a:pPr>
                <a:defRPr/>
              </a:pPr>
              <a:t>2/14/2022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B5560A4-3B06-4EE2-8207-69D3760377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74700" y="5951538"/>
            <a:ext cx="78962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EA6187C-3BCE-4FF1-A3CE-A51E0627C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47338" y="5956300"/>
            <a:ext cx="1163637" cy="365125"/>
          </a:xfrm>
        </p:spPr>
        <p:txBody>
          <a:bodyPr/>
          <a:lstStyle>
            <a:lvl1pPr>
              <a:defRPr smtClean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F4C127EC-07B2-49A6-835D-C187CDC350B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9416029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3F0421-DC94-4A19-A77D-B9C6FE6438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025" y="704850"/>
            <a:ext cx="11029950" cy="11890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28D01079-DD35-40AC-864F-F46E685B97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81025" y="2335213"/>
            <a:ext cx="11029950" cy="352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41E621-FF6D-48A9-8804-B15CA7BDBD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605713" y="595630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accent2"/>
                </a:solidFill>
                <a:latin typeface="+mn-lt"/>
              </a:defRPr>
            </a:lvl1pPr>
          </a:lstStyle>
          <a:p>
            <a:pPr>
              <a:defRPr/>
            </a:pPr>
            <a:fld id="{D33E27B4-D3DB-41DC-8EAF-F8A90E424A9D}" type="datetimeFigureOut">
              <a:rPr lang="en-US"/>
              <a:pPr>
                <a:defRPr/>
              </a:pPr>
              <a:t>2/14/2022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E4FBB5-D12B-4AC4-A498-AA132A5DED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81025" y="5951538"/>
            <a:ext cx="69167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 cap="all" dirty="0">
                <a:solidFill>
                  <a:schemeClr val="accent2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F2C62D-C175-443E-A7E7-D9D98B7090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58463" y="5956300"/>
            <a:ext cx="10525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accent2"/>
                </a:solidFill>
                <a:latin typeface="+mn-lt"/>
              </a:defRPr>
            </a:lvl1pPr>
          </a:lstStyle>
          <a:p>
            <a:pPr>
              <a:defRPr/>
            </a:pPr>
            <a:fld id="{C20F34EF-70E0-4DCB-A61D-7F875C30A2F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0A7B93F-3F98-48BD-AA43-621B9B849B93}"/>
              </a:ext>
            </a:extLst>
          </p:cNvPr>
          <p:cNvSpPr/>
          <p:nvPr/>
        </p:nvSpPr>
        <p:spPr>
          <a:xfrm>
            <a:off x="446088" y="457200"/>
            <a:ext cx="3703637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DD2813C-9234-432B-8685-6364C9B7EEF7}"/>
              </a:ext>
            </a:extLst>
          </p:cNvPr>
          <p:cNvSpPr/>
          <p:nvPr/>
        </p:nvSpPr>
        <p:spPr>
          <a:xfrm>
            <a:off x="8042275" y="454025"/>
            <a:ext cx="3703638" cy="98425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B8BF1F1-CA52-4F5C-B483-0B2ABC3827AA}"/>
              </a:ext>
            </a:extLst>
          </p:cNvPr>
          <p:cNvSpPr/>
          <p:nvPr/>
        </p:nvSpPr>
        <p:spPr>
          <a:xfrm>
            <a:off x="4241800" y="457200"/>
            <a:ext cx="3703638" cy="9207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6" r:id="rId1"/>
    <p:sldLayoutId id="2147483827" r:id="rId2"/>
    <p:sldLayoutId id="2147483828" r:id="rId3"/>
    <p:sldLayoutId id="2147483829" r:id="rId4"/>
    <p:sldLayoutId id="2147483830" r:id="rId5"/>
    <p:sldLayoutId id="2147483831" r:id="rId6"/>
    <p:sldLayoutId id="2147483824" r:id="rId7"/>
    <p:sldLayoutId id="2147483832" r:id="rId8"/>
    <p:sldLayoutId id="2147483825" r:id="rId9"/>
    <p:sldLayoutId id="2147483833" r:id="rId10"/>
    <p:sldLayoutId id="2147483834" r:id="rId11"/>
  </p:sldLayoutIdLst>
  <p:hf sldNum="0" hdr="0" ftr="0" dt="0"/>
  <p:txStyles>
    <p:titleStyle>
      <a:lvl1pPr algn="l" defTabSz="457200" rtl="0" fontAlgn="base">
        <a:spcBef>
          <a:spcPct val="0"/>
        </a:spcBef>
        <a:spcAft>
          <a:spcPct val="0"/>
        </a:spcAft>
        <a:defRPr sz="2800" kern="1200" cap="all">
          <a:solidFill>
            <a:schemeClr val="bg1"/>
          </a:solidFill>
          <a:latin typeface="+mj-lt"/>
          <a:ea typeface="+mj-ea"/>
          <a:cs typeface="+mj-cs"/>
        </a:defRPr>
      </a:lvl1pPr>
      <a:lvl2pPr algn="l" defTabSz="457200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Gill Sans MT" panose="020B0502020104020203" pitchFamily="34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Gill Sans MT" panose="020B0502020104020203" pitchFamily="34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Gill Sans MT" panose="020B0502020104020203" pitchFamily="34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Gill Sans MT" panose="020B0502020104020203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4800" indent="-304800" algn="l" defTabSz="457200" rtl="0" fontAlgn="base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kern="1200">
          <a:solidFill>
            <a:schemeClr val="tx2"/>
          </a:solidFill>
          <a:latin typeface="+mn-lt"/>
          <a:ea typeface="+mn-ea"/>
          <a:cs typeface="+mn-cs"/>
        </a:defRPr>
      </a:lvl1pPr>
      <a:lvl2pPr marL="628650" indent="-304800" algn="l" defTabSz="457200" rtl="0" fontAlgn="base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898525" indent="-269875" algn="l" defTabSz="457200" rtl="0" fontAlgn="base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1425" indent="-233363" algn="l" defTabSz="457200" rtl="0" fontAlgn="base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1788" indent="-233363" algn="l" defTabSz="457200" rtl="0" fontAlgn="base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8DCC8D-3B50-4945-B653-210738A963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025" y="1020763"/>
            <a:ext cx="10993438" cy="1474787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3800" dirty="0"/>
              <a:t>Теория организации и организационное проектирование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5DCF579-6EA1-4CEB-8AF3-E48B0F2207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8488" y="5441950"/>
            <a:ext cx="10995025" cy="590550"/>
          </a:xfrm>
        </p:spPr>
        <p:txBody>
          <a:bodyPr rtlCol="0">
            <a:normAutofit fontScale="85000" lnSpcReduction="20000"/>
          </a:bodyPr>
          <a:lstStyle/>
          <a:p>
            <a:pPr fontAlgn="auto">
              <a:defRPr/>
            </a:pPr>
            <a:r>
              <a:rPr lang="ru-RU" dirty="0"/>
              <a:t>Попова Инна Викторовна</a:t>
            </a:r>
          </a:p>
          <a:p>
            <a:pPr fontAlgn="auto">
              <a:defRPr/>
            </a:pPr>
            <a:r>
              <a:rPr lang="ru-RU" dirty="0"/>
              <a:t>канд. </a:t>
            </a:r>
            <a:r>
              <a:rPr lang="ru-RU" dirty="0" err="1"/>
              <a:t>Экон</a:t>
            </a:r>
            <a:r>
              <a:rPr lang="ru-RU" dirty="0"/>
              <a:t>. Наук, доцент кафедры экономики и управления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2B9729-835C-42F9-8942-8B1BF011B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025" y="701675"/>
            <a:ext cx="11029950" cy="1014413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/>
              <a:t>Цель и задачи</a:t>
            </a:r>
          </a:p>
        </p:txBody>
      </p:sp>
      <p:sp>
        <p:nvSpPr>
          <p:cNvPr id="13315" name="Объект 2">
            <a:extLst>
              <a:ext uri="{FF2B5EF4-FFF2-40B4-BE49-F238E27FC236}">
                <a16:creationId xmlns:a16="http://schemas.microsoft.com/office/drawing/2014/main" id="{8DF4C6E2-C200-4635-B8CC-D4BACC33A35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44513" y="2357438"/>
            <a:ext cx="11309350" cy="4035425"/>
          </a:xfrm>
        </p:spPr>
        <p:txBody>
          <a:bodyPr/>
          <a:lstStyle/>
          <a:p>
            <a:r>
              <a:rPr lang="ru-RU" altLang="ru-RU" u="sng"/>
              <a:t>Целью</a:t>
            </a:r>
            <a:r>
              <a:rPr lang="ru-RU" altLang="ru-RU"/>
              <a:t> изучения дисциплины является формирование основополагающих представлений об организации как субъекте совместной деятельности людей и объекте управления. </a:t>
            </a:r>
          </a:p>
          <a:p>
            <a:r>
              <a:rPr lang="ru-RU" altLang="ru-RU"/>
              <a:t>В процессе изучения курса решаются следующие </a:t>
            </a:r>
            <a:r>
              <a:rPr lang="ru-RU" altLang="ru-RU" u="sng"/>
              <a:t>задачи</a:t>
            </a:r>
            <a:r>
              <a:rPr lang="ru-RU" altLang="ru-RU"/>
              <a:t>: 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ru-RU" altLang="ru-RU"/>
              <a:t>изучение законов и принципов построения и функционирования организаций; 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ru-RU" altLang="ru-RU"/>
              <a:t>выбор наиболее эффективных организационных структур управления, в том числе нового типа; 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ru-RU" altLang="ru-RU"/>
              <a:t>определение ключевых факторов внутренней и внешней среды, влияющих на развитие организации; 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ru-RU" altLang="ru-RU"/>
              <a:t>характеристика процессов адаптации, развития и организационных изменений; 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ru-RU" altLang="ru-RU"/>
              <a:t>формирование навыков организационного проектирования; 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ru-RU" altLang="ru-RU"/>
              <a:t>анализ возможностей использования форм существования и моделей организаций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D1277F-AF04-4C51-93CF-88C207F0B3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5700" y="973138"/>
            <a:ext cx="9117013" cy="70802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/>
              <a:t>Формируемая компетенция (ОПК-3):</a:t>
            </a:r>
          </a:p>
        </p:txBody>
      </p:sp>
      <p:sp>
        <p:nvSpPr>
          <p:cNvPr id="14339" name="Объект 2">
            <a:extLst>
              <a:ext uri="{FF2B5EF4-FFF2-40B4-BE49-F238E27FC236}">
                <a16:creationId xmlns:a16="http://schemas.microsoft.com/office/drawing/2014/main" id="{BA6F520E-9A10-4F0A-BBB2-8017C6788B9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20700" y="2359025"/>
            <a:ext cx="11207750" cy="4167188"/>
          </a:xfrm>
        </p:spPr>
        <p:txBody>
          <a:bodyPr/>
          <a:lstStyle/>
          <a:p>
            <a:r>
              <a:rPr lang="ru-RU" altLang="ru-RU"/>
              <a:t>Способность проектировать организационные структуры, участвовать в разработке стратегий управления человеческими ресурсами организаций, планировать и осуществлять мероприятия, распределять и делегировать полномочия с учетом личной ответственности за осуществляемые мероприятия.</a:t>
            </a:r>
          </a:p>
          <a:p>
            <a:r>
              <a:rPr lang="ru-RU" altLang="ru-RU" u="sng"/>
              <a:t>Знания: </a:t>
            </a:r>
            <a:r>
              <a:rPr lang="ru-RU" altLang="ru-RU"/>
              <a:t>принципы развития и закономерности функционирования организации; основные подходы к проектированию организационных структур разных типов; этапы формирования организационной и управленческой структуры; выявление связи между ними.</a:t>
            </a:r>
          </a:p>
          <a:p>
            <a:r>
              <a:rPr lang="ru-RU" altLang="ru-RU" u="sng"/>
              <a:t>Умения:</a:t>
            </a:r>
            <a:r>
              <a:rPr lang="ru-RU" altLang="ru-RU"/>
              <a:t> проектировать основные организационные структуры; оценивать эффективность принятия организационных решений.</a:t>
            </a:r>
          </a:p>
          <a:p>
            <a:r>
              <a:rPr lang="ru-RU" altLang="ru-RU" u="sng"/>
              <a:t>Навыки:</a:t>
            </a:r>
            <a:r>
              <a:rPr lang="ru-RU" altLang="ru-RU"/>
              <a:t> инструментами планирования и реализации мероприятий по созданию организационной структуры; методами и подходами к развитию организации; навыками организационного проектирования структур.</a:t>
            </a:r>
          </a:p>
          <a:p>
            <a:endParaRPr lang="ru-RU" altLang="ru-RU"/>
          </a:p>
          <a:p>
            <a:endParaRPr lang="ru-RU" alt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2CEB53-874A-4EB6-B370-E331A796A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025" y="701675"/>
            <a:ext cx="11029950" cy="1014413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/>
              <a:t>Объем дисциплины</a:t>
            </a:r>
          </a:p>
        </p:txBody>
      </p:sp>
      <p:sp>
        <p:nvSpPr>
          <p:cNvPr id="15363" name="Объект 2">
            <a:extLst>
              <a:ext uri="{FF2B5EF4-FFF2-40B4-BE49-F238E27FC236}">
                <a16:creationId xmlns:a16="http://schemas.microsoft.com/office/drawing/2014/main" id="{3B87AE9D-241C-4213-81DF-96EC17985B5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81025" y="2181225"/>
            <a:ext cx="11029950" cy="3678238"/>
          </a:xfrm>
        </p:spPr>
        <p:txBody>
          <a:bodyPr/>
          <a:lstStyle/>
          <a:p>
            <a:r>
              <a:rPr lang="ru-RU" altLang="ru-RU" sz="2000"/>
              <a:t>3 зачетных единицы:</a:t>
            </a:r>
          </a:p>
          <a:p>
            <a:pPr lvl="1"/>
            <a:r>
              <a:rPr lang="ru-RU" altLang="ru-RU" sz="2000"/>
              <a:t>36 ч. – лекции,</a:t>
            </a:r>
          </a:p>
          <a:p>
            <a:pPr lvl="1"/>
            <a:r>
              <a:rPr lang="ru-RU" altLang="ru-RU" sz="2000"/>
              <a:t>18 ч. – практические занятия,</a:t>
            </a:r>
          </a:p>
          <a:p>
            <a:pPr lvl="1"/>
            <a:r>
              <a:rPr lang="ru-RU" altLang="ru-RU" sz="2000"/>
              <a:t>53 ч. – СРС,</a:t>
            </a:r>
          </a:p>
          <a:p>
            <a:r>
              <a:rPr lang="ru-RU" altLang="ru-RU" sz="2000"/>
              <a:t>Форма аттестации – экзамен.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64993E-09E6-4234-8B18-FF04E203C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025" y="701675"/>
            <a:ext cx="11029950" cy="1014413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/>
              <a:t>Основная литература:</a:t>
            </a:r>
          </a:p>
        </p:txBody>
      </p:sp>
      <p:sp>
        <p:nvSpPr>
          <p:cNvPr id="16387" name="Объект 2">
            <a:extLst>
              <a:ext uri="{FF2B5EF4-FFF2-40B4-BE49-F238E27FC236}">
                <a16:creationId xmlns:a16="http://schemas.microsoft.com/office/drawing/2014/main" id="{67E7E028-0E9D-467A-ABEE-245B9D76142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81025" y="2181225"/>
            <a:ext cx="11029950" cy="3678238"/>
          </a:xfrm>
        </p:spPr>
        <p:txBody>
          <a:bodyPr/>
          <a:lstStyle/>
          <a:p>
            <a:r>
              <a:rPr lang="ru-RU" altLang="ru-RU"/>
              <a:t>1. Лапыгин Ю.Н. Теория организации и организационное поведение : Учебное пособие [Электронный ресурс] : Инфра-М , 2020 - 360 - Режим доступа: https://znanium.com/catalog/document?id=343512 </a:t>
            </a:r>
          </a:p>
          <a:p>
            <a:r>
              <a:rPr lang="ru-RU" altLang="ru-RU"/>
              <a:t>2. Михненко П. А. Теория организации и организационное поведение : Учебники и учебные пособия для вузов [Электронный ресурс] - Москва : Университет Синергия , 2019 - 192 - Режим доступа: http://biblioclub.ru/index.php?page=book_red&amp;id=571508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68B09443-CF9B-41F3-B181-C366AB78BB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025" y="1020763"/>
            <a:ext cx="10993438" cy="1474787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4000" dirty="0"/>
              <a:t>Теория организации и ее место в системе научных знаний</a:t>
            </a:r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ED6148D4-BA7B-4C43-836A-3C63C2269C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1025" y="2495550"/>
            <a:ext cx="10993438" cy="590550"/>
          </a:xfrm>
        </p:spPr>
        <p:txBody>
          <a:bodyPr rtlCol="0"/>
          <a:lstStyle/>
          <a:p>
            <a:pPr fontAlgn="auto">
              <a:defRPr/>
            </a:pPr>
            <a:r>
              <a:rPr lang="ru-RU" dirty="0"/>
              <a:t>Тема 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B924B4-93D1-4693-B803-E3879562E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025" y="701675"/>
            <a:ext cx="11029950" cy="1014413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/>
              <a:t>План</a:t>
            </a:r>
          </a:p>
        </p:txBody>
      </p:sp>
      <p:sp>
        <p:nvSpPr>
          <p:cNvPr id="19459" name="Объект 2">
            <a:extLst>
              <a:ext uri="{FF2B5EF4-FFF2-40B4-BE49-F238E27FC236}">
                <a16:creationId xmlns:a16="http://schemas.microsoft.com/office/drawing/2014/main" id="{4A4A4E8A-7147-4362-95B5-4C15D19F9D8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81025" y="2181225"/>
            <a:ext cx="11029950" cy="3678238"/>
          </a:xfrm>
        </p:spPr>
        <p:txBody>
          <a:bodyPr/>
          <a:lstStyle/>
          <a:p>
            <a:r>
              <a:rPr lang="ru-RU" altLang="ru-RU"/>
              <a:t>Организация как основное понятие теории</a:t>
            </a:r>
          </a:p>
          <a:p>
            <a:r>
              <a:rPr lang="ru-RU" altLang="ru-RU"/>
              <a:t>Предмет, функции и задачи теории организации</a:t>
            </a:r>
          </a:p>
          <a:p>
            <a:r>
              <a:rPr lang="ru-RU" altLang="ru-RU"/>
              <a:t>Теория организации как междисциплинарная область научных знаний</a:t>
            </a:r>
          </a:p>
          <a:p>
            <a:r>
              <a:rPr lang="ru-RU" altLang="ru-RU"/>
              <a:t>Концептуальные основы теории организации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20" name="Rectangle 4">
            <a:extLst>
              <a:ext uri="{FF2B5EF4-FFF2-40B4-BE49-F238E27FC236}">
                <a16:creationId xmlns:a16="http://schemas.microsoft.com/office/drawing/2014/main" id="{B7D967BE-D25B-4117-AA53-6C3C86DAB37C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711200" y="666750"/>
            <a:ext cx="10487025" cy="992188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altLang="ru-RU" sz="2400" b="1" u="sng" dirty="0"/>
              <a:t>Организация</a:t>
            </a:r>
            <a:r>
              <a:rPr lang="ru-RU" altLang="ru-RU" sz="2400" dirty="0"/>
              <a:t> — группа людей, деятельность которых сознательно координируется для достижения общих целей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F7390A2-8A36-4B6A-AE09-1D3DCF6034E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6888" y="2393950"/>
            <a:ext cx="11096625" cy="4006850"/>
          </a:xfrm>
        </p:spPr>
        <p:txBody>
          <a:bodyPr numCol="2" rtlCol="0">
            <a:normAutofit fontScale="77500" lnSpcReduction="20000"/>
          </a:bodyPr>
          <a:lstStyle/>
          <a:p>
            <a:pPr marL="0" indent="0" fontAlgn="auto">
              <a:lnSpc>
                <a:spcPct val="90000"/>
              </a:lnSpc>
              <a:buFont typeface="Wingdings 2" panose="05020102010507070707" pitchFamily="18" charset="2"/>
              <a:buNone/>
              <a:defRPr/>
            </a:pPr>
            <a:r>
              <a:rPr lang="ru-RU" altLang="ru-RU" sz="2800" b="1" u="sng" dirty="0">
                <a:solidFill>
                  <a:schemeClr val="tx1"/>
                </a:solidFill>
              </a:rPr>
              <a:t>Классификация организаций:</a:t>
            </a:r>
          </a:p>
          <a:p>
            <a:pPr marL="0" indent="0" fontAlgn="auto">
              <a:lnSpc>
                <a:spcPct val="90000"/>
              </a:lnSpc>
              <a:buFont typeface="Wingdings 2" panose="05020102010507070707" pitchFamily="18" charset="2"/>
              <a:buNone/>
              <a:defRPr/>
            </a:pPr>
            <a:endParaRPr lang="ru-RU" altLang="ru-RU" sz="2800" b="1" u="sng" dirty="0">
              <a:solidFill>
                <a:schemeClr val="tx1"/>
              </a:solidFill>
            </a:endParaRPr>
          </a:p>
          <a:p>
            <a:pPr marL="306000" indent="-306000" fontAlgn="auto">
              <a:lnSpc>
                <a:spcPct val="90000"/>
              </a:lnSpc>
              <a:defRPr/>
            </a:pPr>
            <a:r>
              <a:rPr lang="ru-RU" altLang="ru-RU" sz="2800" dirty="0">
                <a:solidFill>
                  <a:schemeClr val="tx1"/>
                </a:solidFill>
              </a:rPr>
              <a:t>формальные</a:t>
            </a:r>
          </a:p>
          <a:p>
            <a:pPr marL="306000" indent="-306000" fontAlgn="auto">
              <a:lnSpc>
                <a:spcPct val="90000"/>
              </a:lnSpc>
              <a:defRPr/>
            </a:pPr>
            <a:r>
              <a:rPr lang="ru-RU" altLang="ru-RU" sz="2800" dirty="0">
                <a:solidFill>
                  <a:schemeClr val="tx1"/>
                </a:solidFill>
              </a:rPr>
              <a:t>неформальные</a:t>
            </a:r>
          </a:p>
          <a:p>
            <a:pPr marL="306000" indent="-306000" fontAlgn="auto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ru-RU" altLang="ru-RU" sz="2800" b="1" dirty="0">
              <a:solidFill>
                <a:schemeClr val="tx1"/>
              </a:solidFill>
            </a:endParaRPr>
          </a:p>
          <a:p>
            <a:pPr marL="306000" indent="-306000" fontAlgn="auto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ru-RU" altLang="ru-RU" sz="2800" b="1" dirty="0">
                <a:solidFill>
                  <a:schemeClr val="tx1"/>
                </a:solidFill>
              </a:rPr>
              <a:t>По формам собственности:</a:t>
            </a:r>
          </a:p>
          <a:p>
            <a:pPr marL="306000" indent="-306000" fontAlgn="auto">
              <a:lnSpc>
                <a:spcPct val="90000"/>
              </a:lnSpc>
              <a:defRPr/>
            </a:pPr>
            <a:r>
              <a:rPr lang="ru-RU" altLang="ru-RU" sz="2800" dirty="0">
                <a:solidFill>
                  <a:schemeClr val="tx1"/>
                </a:solidFill>
              </a:rPr>
              <a:t>частные</a:t>
            </a:r>
          </a:p>
          <a:p>
            <a:pPr marL="306000" indent="-306000" fontAlgn="auto">
              <a:lnSpc>
                <a:spcPct val="90000"/>
              </a:lnSpc>
              <a:defRPr/>
            </a:pPr>
            <a:r>
              <a:rPr lang="ru-RU" altLang="ru-RU" sz="2800" dirty="0">
                <a:solidFill>
                  <a:schemeClr val="tx1"/>
                </a:solidFill>
              </a:rPr>
              <a:t>государственные</a:t>
            </a:r>
          </a:p>
          <a:p>
            <a:pPr marL="306000" indent="-306000" fontAlgn="auto">
              <a:lnSpc>
                <a:spcPct val="90000"/>
              </a:lnSpc>
              <a:defRPr/>
            </a:pPr>
            <a:r>
              <a:rPr lang="ru-RU" altLang="ru-RU" sz="2800" dirty="0">
                <a:solidFill>
                  <a:schemeClr val="tx1"/>
                </a:solidFill>
              </a:rPr>
              <a:t>муниципальные</a:t>
            </a:r>
          </a:p>
          <a:p>
            <a:pPr marL="306000" indent="-306000" fontAlgn="auto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ru-RU" altLang="ru-RU" sz="2800" b="1" dirty="0">
              <a:solidFill>
                <a:schemeClr val="tx1"/>
              </a:solidFill>
            </a:endParaRPr>
          </a:p>
          <a:p>
            <a:pPr marL="306000" indent="-306000" fontAlgn="auto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ru-RU" altLang="ru-RU" sz="2800" b="1" dirty="0">
              <a:solidFill>
                <a:schemeClr val="tx1"/>
              </a:solidFill>
            </a:endParaRPr>
          </a:p>
          <a:p>
            <a:pPr marL="306000" indent="-306000" fontAlgn="auto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ru-RU" altLang="ru-RU" sz="2800" b="1" dirty="0">
                <a:solidFill>
                  <a:schemeClr val="tx1"/>
                </a:solidFill>
              </a:rPr>
              <a:t>По отношению к прибыли:</a:t>
            </a:r>
          </a:p>
          <a:p>
            <a:pPr marL="306000" indent="-306000" fontAlgn="auto">
              <a:lnSpc>
                <a:spcPct val="90000"/>
              </a:lnSpc>
              <a:defRPr/>
            </a:pPr>
            <a:r>
              <a:rPr lang="ru-RU" altLang="ru-RU" sz="2800" dirty="0">
                <a:solidFill>
                  <a:schemeClr val="tx1"/>
                </a:solidFill>
              </a:rPr>
              <a:t>коммерческие</a:t>
            </a:r>
          </a:p>
          <a:p>
            <a:pPr marL="306000" indent="-306000" fontAlgn="auto">
              <a:lnSpc>
                <a:spcPct val="90000"/>
              </a:lnSpc>
              <a:defRPr/>
            </a:pPr>
            <a:r>
              <a:rPr lang="ru-RU" altLang="ru-RU" sz="2800" dirty="0">
                <a:solidFill>
                  <a:schemeClr val="tx1"/>
                </a:solidFill>
              </a:rPr>
              <a:t>некоммерческие</a:t>
            </a:r>
          </a:p>
          <a:p>
            <a:pPr marL="306000" indent="-306000" fontAlgn="auto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ru-RU" altLang="ru-RU" sz="2800" b="1" dirty="0">
              <a:solidFill>
                <a:schemeClr val="tx1"/>
              </a:solidFill>
            </a:endParaRPr>
          </a:p>
          <a:p>
            <a:pPr marL="306000" indent="-306000" fontAlgn="auto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ru-RU" altLang="ru-RU" sz="2800" b="1" dirty="0">
                <a:solidFill>
                  <a:schemeClr val="tx1"/>
                </a:solidFill>
              </a:rPr>
              <a:t>По размерам:</a:t>
            </a:r>
          </a:p>
          <a:p>
            <a:pPr marL="306000" indent="-306000" fontAlgn="auto">
              <a:lnSpc>
                <a:spcPct val="90000"/>
              </a:lnSpc>
              <a:defRPr/>
            </a:pPr>
            <a:r>
              <a:rPr lang="ru-RU" altLang="ru-RU" sz="2800" dirty="0">
                <a:solidFill>
                  <a:schemeClr val="tx1"/>
                </a:solidFill>
              </a:rPr>
              <a:t>крупные</a:t>
            </a:r>
          </a:p>
          <a:p>
            <a:pPr marL="306000" indent="-306000" fontAlgn="auto">
              <a:lnSpc>
                <a:spcPct val="90000"/>
              </a:lnSpc>
              <a:defRPr/>
            </a:pPr>
            <a:r>
              <a:rPr lang="ru-RU" altLang="ru-RU" sz="2800" dirty="0">
                <a:solidFill>
                  <a:schemeClr val="tx1"/>
                </a:solidFill>
              </a:rPr>
              <a:t>средние</a:t>
            </a:r>
          </a:p>
          <a:p>
            <a:pPr marL="306000" indent="-306000" fontAlgn="auto">
              <a:lnSpc>
                <a:spcPct val="90000"/>
              </a:lnSpc>
              <a:defRPr/>
            </a:pPr>
            <a:r>
              <a:rPr lang="ru-RU" altLang="ru-RU" sz="2800" dirty="0">
                <a:solidFill>
                  <a:schemeClr val="tx1"/>
                </a:solidFill>
              </a:rPr>
              <a:t>малые</a:t>
            </a:r>
          </a:p>
          <a:p>
            <a:pPr marL="306000" indent="-306000" fontAlgn="auto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ru-RU" altLang="ru-RU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>
            <a:extLst>
              <a:ext uri="{FF2B5EF4-FFF2-40B4-BE49-F238E27FC236}">
                <a16:creationId xmlns:a16="http://schemas.microsoft.com/office/drawing/2014/main" id="{8E4FADD8-83EA-4F6E-AB14-5BCEC6D83C16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581025" y="701675"/>
            <a:ext cx="11029950" cy="1014413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altLang="ru-RU" sz="3200" dirty="0"/>
              <a:t>Общие характеристики организаций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8FCCABC0-846D-43BE-8245-940A43EB452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19113" y="2336800"/>
            <a:ext cx="11153775" cy="4097338"/>
          </a:xfrm>
        </p:spPr>
        <p:txBody>
          <a:bodyPr/>
          <a:lstStyle/>
          <a:p>
            <a:r>
              <a:rPr lang="ru-RU" altLang="ru-RU" sz="2600" b="1">
                <a:solidFill>
                  <a:schemeClr val="tx1"/>
                </a:solidFill>
              </a:rPr>
              <a:t>Ресурсы</a:t>
            </a:r>
            <a:r>
              <a:rPr lang="ru-RU" altLang="ru-RU" sz="2600">
                <a:solidFill>
                  <a:schemeClr val="tx1"/>
                </a:solidFill>
              </a:rPr>
              <a:t> (люди, капитал, материалы, технология, информация)</a:t>
            </a:r>
          </a:p>
          <a:p>
            <a:r>
              <a:rPr lang="ru-RU" altLang="ru-RU" sz="2600" b="1">
                <a:solidFill>
                  <a:schemeClr val="tx1"/>
                </a:solidFill>
              </a:rPr>
              <a:t>Зависимость от внешней среды</a:t>
            </a:r>
          </a:p>
          <a:p>
            <a:r>
              <a:rPr lang="ru-RU" altLang="ru-RU" sz="2600" b="1">
                <a:solidFill>
                  <a:schemeClr val="tx1"/>
                </a:solidFill>
              </a:rPr>
              <a:t>Разделение труда</a:t>
            </a:r>
            <a:r>
              <a:rPr lang="ru-RU" altLang="ru-RU" sz="2600">
                <a:solidFill>
                  <a:schemeClr val="tx1"/>
                </a:solidFill>
              </a:rPr>
              <a:t>:</a:t>
            </a:r>
          </a:p>
          <a:p>
            <a:pPr lvl="2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ru-RU" altLang="ru-RU" sz="2600" i="1">
                <a:solidFill>
                  <a:schemeClr val="tx1"/>
                </a:solidFill>
              </a:rPr>
              <a:t>горизонтальное</a:t>
            </a:r>
            <a:r>
              <a:rPr lang="ru-RU" altLang="ru-RU" sz="2600">
                <a:solidFill>
                  <a:schemeClr val="tx1"/>
                </a:solidFill>
              </a:rPr>
              <a:t> – разделение работы на составные части</a:t>
            </a:r>
          </a:p>
          <a:p>
            <a:pPr lvl="2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ru-RU" altLang="ru-RU" sz="2600" i="1">
                <a:solidFill>
                  <a:schemeClr val="tx1"/>
                </a:solidFill>
              </a:rPr>
              <a:t>вертикальное</a:t>
            </a:r>
            <a:r>
              <a:rPr lang="ru-RU" altLang="ru-RU" sz="2600">
                <a:solidFill>
                  <a:schemeClr val="tx1"/>
                </a:solidFill>
              </a:rPr>
              <a:t> – деятельность по координированию работы других людей</a:t>
            </a:r>
          </a:p>
          <a:p>
            <a:r>
              <a:rPr lang="ru-RU" altLang="ru-RU" sz="2600" b="1">
                <a:solidFill>
                  <a:schemeClr val="tx1"/>
                </a:solidFill>
              </a:rPr>
              <a:t>Необходимость управления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571BAE-8059-4085-9E4B-01C1422EB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5513" y="973138"/>
            <a:ext cx="9505950" cy="708025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600" b="1" dirty="0"/>
              <a:t>Внешняя среда </a:t>
            </a:r>
            <a:r>
              <a:rPr lang="ru-RU" sz="2600" dirty="0"/>
              <a:t>– это совокупность факторов окружающей среды, воздействующих на организацию</a:t>
            </a:r>
          </a:p>
        </p:txBody>
      </p:sp>
      <p:sp>
        <p:nvSpPr>
          <p:cNvPr id="22531" name="Объект 2">
            <a:extLst>
              <a:ext uri="{FF2B5EF4-FFF2-40B4-BE49-F238E27FC236}">
                <a16:creationId xmlns:a16="http://schemas.microsoft.com/office/drawing/2014/main" id="{B35B278D-DCEA-42B0-A2B3-403574319FD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41338" y="2336800"/>
            <a:ext cx="5768975" cy="4176713"/>
          </a:xfrm>
        </p:spPr>
        <p:txBody>
          <a:bodyPr/>
          <a:lstStyle/>
          <a:p>
            <a:r>
              <a:rPr lang="ru-RU" altLang="ru-RU" sz="2400">
                <a:solidFill>
                  <a:schemeClr val="tx1"/>
                </a:solidFill>
              </a:rPr>
              <a:t>является источником, питающим организацию ресурсами, необходимыми для поддержания ее жизнедеятельности, внутреннего потенциала на должном уровне.</a:t>
            </a:r>
          </a:p>
        </p:txBody>
      </p:sp>
      <p:pic>
        <p:nvPicPr>
          <p:cNvPr id="22532" name="Рисунок 3">
            <a:extLst>
              <a:ext uri="{FF2B5EF4-FFF2-40B4-BE49-F238E27FC236}">
                <a16:creationId xmlns:a16="http://schemas.microsoft.com/office/drawing/2014/main" id="{F4E3549A-3527-44DE-81CC-A155E9FD68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8763" y="2336800"/>
            <a:ext cx="4237037" cy="401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7" name="AutoShape 9">
            <a:extLst>
              <a:ext uri="{FF2B5EF4-FFF2-40B4-BE49-F238E27FC236}">
                <a16:creationId xmlns:a16="http://schemas.microsoft.com/office/drawing/2014/main" id="{9A3063A0-9B10-4F8A-9256-901E0974BF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71813" y="1700213"/>
            <a:ext cx="5903912" cy="4608512"/>
          </a:xfrm>
          <a:prstGeom prst="triangle">
            <a:avLst>
              <a:gd name="adj" fmla="val 50000"/>
            </a:avLst>
          </a:prstGeom>
          <a:solidFill>
            <a:schemeClr val="accent2">
              <a:alpha val="39999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altLang="ru-RU"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</p:txBody>
      </p:sp>
      <p:sp>
        <p:nvSpPr>
          <p:cNvPr id="150530" name="Rectangle 2">
            <a:extLst>
              <a:ext uri="{FF2B5EF4-FFF2-40B4-BE49-F238E27FC236}">
                <a16:creationId xmlns:a16="http://schemas.microsoft.com/office/drawing/2014/main" id="{AF7F6ABC-9E5A-4B0F-BC1E-E3533BE12C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81025" y="701675"/>
            <a:ext cx="11029950" cy="1014413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altLang="ru-RU" dirty="0"/>
              <a:t>Уровни управления</a:t>
            </a:r>
          </a:p>
        </p:txBody>
      </p:sp>
      <p:sp>
        <p:nvSpPr>
          <p:cNvPr id="150540" name="Rectangle 12">
            <a:extLst>
              <a:ext uri="{FF2B5EF4-FFF2-40B4-BE49-F238E27FC236}">
                <a16:creationId xmlns:a16="http://schemas.microsoft.com/office/drawing/2014/main" id="{D3ABC8D6-17A9-434F-B989-45ED2E9E56F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81025" y="2181225"/>
            <a:ext cx="11029950" cy="3678238"/>
          </a:xfrm>
        </p:spPr>
        <p:txBody>
          <a:bodyPr rtlCol="0">
            <a:normAutofit fontScale="47500" lnSpcReduction="20000"/>
          </a:bodyPr>
          <a:lstStyle/>
          <a:p>
            <a:pPr marL="306000" indent="-306000" fontAlgn="auto">
              <a:lnSpc>
                <a:spcPct val="90000"/>
              </a:lnSpc>
              <a:defRPr/>
            </a:pPr>
            <a:endParaRPr lang="ru-RU" altLang="ru-RU" dirty="0"/>
          </a:p>
          <a:p>
            <a:pPr marL="306000" indent="-306000" fontAlgn="auto">
              <a:lnSpc>
                <a:spcPct val="90000"/>
              </a:lnSpc>
              <a:defRPr/>
            </a:pPr>
            <a:endParaRPr lang="ru-RU" altLang="ru-RU" dirty="0"/>
          </a:p>
          <a:p>
            <a:pPr marL="0" indent="0" algn="ctr" fontAlgn="auto">
              <a:lnSpc>
                <a:spcPct val="90000"/>
              </a:lnSpc>
              <a:buFont typeface="Wingdings 2" panose="05020102010507070707" pitchFamily="18" charset="2"/>
              <a:buNone/>
              <a:defRPr/>
            </a:pPr>
            <a:r>
              <a:rPr lang="ru-RU" altLang="ru-RU" sz="3200" dirty="0">
                <a:solidFill>
                  <a:schemeClr val="tx1"/>
                </a:solidFill>
              </a:rPr>
              <a:t>Высший</a:t>
            </a:r>
          </a:p>
          <a:p>
            <a:pPr marL="0" indent="0" algn="ctr" fontAlgn="auto">
              <a:lnSpc>
                <a:spcPct val="90000"/>
              </a:lnSpc>
              <a:buFont typeface="Wingdings 2" panose="05020102010507070707" pitchFamily="18" charset="2"/>
              <a:buNone/>
              <a:defRPr/>
            </a:pPr>
            <a:r>
              <a:rPr lang="ru-RU" altLang="ru-RU" sz="3200" dirty="0">
                <a:solidFill>
                  <a:schemeClr val="tx1"/>
                </a:solidFill>
              </a:rPr>
              <a:t>(институциональный)</a:t>
            </a:r>
          </a:p>
          <a:p>
            <a:pPr marL="0" indent="0" fontAlgn="auto">
              <a:lnSpc>
                <a:spcPct val="90000"/>
              </a:lnSpc>
              <a:buFont typeface="Wingdings 2" panose="05020102010507070707" pitchFamily="18" charset="2"/>
              <a:buNone/>
              <a:defRPr/>
            </a:pPr>
            <a:endParaRPr lang="ru-RU" altLang="ru-RU" sz="3200" dirty="0">
              <a:solidFill>
                <a:schemeClr val="tx1"/>
              </a:solidFill>
            </a:endParaRPr>
          </a:p>
          <a:p>
            <a:pPr marL="0" indent="0" fontAlgn="auto">
              <a:lnSpc>
                <a:spcPct val="90000"/>
              </a:lnSpc>
              <a:buFont typeface="Wingdings 2" panose="05020102010507070707" pitchFamily="18" charset="2"/>
              <a:buNone/>
              <a:defRPr/>
            </a:pPr>
            <a:endParaRPr lang="ru-RU" altLang="ru-RU" sz="3200" dirty="0">
              <a:solidFill>
                <a:schemeClr val="tx1"/>
              </a:solidFill>
            </a:endParaRPr>
          </a:p>
          <a:p>
            <a:pPr marL="0" indent="0" fontAlgn="auto">
              <a:lnSpc>
                <a:spcPct val="90000"/>
              </a:lnSpc>
              <a:buFont typeface="Wingdings 2" panose="05020102010507070707" pitchFamily="18" charset="2"/>
              <a:buNone/>
              <a:defRPr/>
            </a:pPr>
            <a:endParaRPr lang="ru-RU" altLang="ru-RU" sz="3200" dirty="0">
              <a:solidFill>
                <a:schemeClr val="tx1"/>
              </a:solidFill>
            </a:endParaRPr>
          </a:p>
          <a:p>
            <a:pPr marL="0" indent="0" algn="ctr" fontAlgn="auto">
              <a:lnSpc>
                <a:spcPct val="90000"/>
              </a:lnSpc>
              <a:buFont typeface="Wingdings 2" panose="05020102010507070707" pitchFamily="18" charset="2"/>
              <a:buNone/>
              <a:defRPr/>
            </a:pPr>
            <a:r>
              <a:rPr lang="ru-RU" altLang="ru-RU" sz="3200" dirty="0">
                <a:solidFill>
                  <a:schemeClr val="tx1"/>
                </a:solidFill>
              </a:rPr>
              <a:t>Средний</a:t>
            </a:r>
          </a:p>
          <a:p>
            <a:pPr marL="0" indent="0" algn="ctr" fontAlgn="auto">
              <a:lnSpc>
                <a:spcPct val="90000"/>
              </a:lnSpc>
              <a:buFont typeface="Wingdings 2" panose="05020102010507070707" pitchFamily="18" charset="2"/>
              <a:buNone/>
              <a:defRPr/>
            </a:pPr>
            <a:r>
              <a:rPr lang="ru-RU" altLang="ru-RU" sz="3200" dirty="0">
                <a:solidFill>
                  <a:schemeClr val="tx1"/>
                </a:solidFill>
              </a:rPr>
              <a:t>(управленческий)</a:t>
            </a:r>
          </a:p>
          <a:p>
            <a:pPr marL="0" indent="0" fontAlgn="auto">
              <a:lnSpc>
                <a:spcPct val="90000"/>
              </a:lnSpc>
              <a:buFont typeface="Wingdings 2" panose="05020102010507070707" pitchFamily="18" charset="2"/>
              <a:buNone/>
              <a:defRPr/>
            </a:pPr>
            <a:endParaRPr lang="ru-RU" altLang="ru-RU" sz="3200" dirty="0">
              <a:solidFill>
                <a:schemeClr val="tx1"/>
              </a:solidFill>
            </a:endParaRPr>
          </a:p>
          <a:p>
            <a:pPr marL="0" indent="0" fontAlgn="auto">
              <a:lnSpc>
                <a:spcPct val="90000"/>
              </a:lnSpc>
              <a:buFont typeface="Wingdings 2" panose="05020102010507070707" pitchFamily="18" charset="2"/>
              <a:buNone/>
              <a:defRPr/>
            </a:pPr>
            <a:endParaRPr lang="ru-RU" altLang="ru-RU" sz="3200" dirty="0">
              <a:solidFill>
                <a:schemeClr val="tx1"/>
              </a:solidFill>
            </a:endParaRPr>
          </a:p>
          <a:p>
            <a:pPr marL="0" indent="0" algn="ctr" fontAlgn="auto">
              <a:lnSpc>
                <a:spcPct val="90000"/>
              </a:lnSpc>
              <a:buFont typeface="Wingdings 2" panose="05020102010507070707" pitchFamily="18" charset="2"/>
              <a:buNone/>
              <a:defRPr/>
            </a:pPr>
            <a:r>
              <a:rPr lang="ru-RU" altLang="ru-RU" sz="3200" dirty="0">
                <a:solidFill>
                  <a:schemeClr val="tx1"/>
                </a:solidFill>
              </a:rPr>
              <a:t>Низший</a:t>
            </a:r>
          </a:p>
          <a:p>
            <a:pPr marL="0" indent="0" algn="ctr" fontAlgn="auto">
              <a:lnSpc>
                <a:spcPct val="90000"/>
              </a:lnSpc>
              <a:buFont typeface="Wingdings 2" panose="05020102010507070707" pitchFamily="18" charset="2"/>
              <a:buNone/>
              <a:defRPr/>
            </a:pPr>
            <a:r>
              <a:rPr lang="ru-RU" altLang="ru-RU" sz="3200" dirty="0">
                <a:solidFill>
                  <a:schemeClr val="tx1"/>
                </a:solidFill>
              </a:rPr>
              <a:t>(технический)</a:t>
            </a:r>
          </a:p>
        </p:txBody>
      </p:sp>
      <p:sp>
        <p:nvSpPr>
          <p:cNvPr id="150538" name="Line 10">
            <a:extLst>
              <a:ext uri="{FF2B5EF4-FFF2-40B4-BE49-F238E27FC236}">
                <a16:creationId xmlns:a16="http://schemas.microsoft.com/office/drawing/2014/main" id="{CD1D4F8F-BEFB-45A0-B7EE-3E410545E6A6}"/>
              </a:ext>
            </a:extLst>
          </p:cNvPr>
          <p:cNvSpPr>
            <a:spLocks noChangeShapeType="1"/>
          </p:cNvSpPr>
          <p:nvPr/>
        </p:nvSpPr>
        <p:spPr bwMode="auto">
          <a:xfrm>
            <a:off x="3792538" y="5157788"/>
            <a:ext cx="44640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50539" name="Line 11">
            <a:extLst>
              <a:ext uri="{FF2B5EF4-FFF2-40B4-BE49-F238E27FC236}">
                <a16:creationId xmlns:a16="http://schemas.microsoft.com/office/drawing/2014/main" id="{5E7DAF99-6872-4911-B155-0A6D2381B9D0}"/>
              </a:ext>
            </a:extLst>
          </p:cNvPr>
          <p:cNvSpPr>
            <a:spLocks noChangeShapeType="1"/>
          </p:cNvSpPr>
          <p:nvPr/>
        </p:nvSpPr>
        <p:spPr bwMode="auto">
          <a:xfrm>
            <a:off x="4727575" y="3716338"/>
            <a:ext cx="25923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5" name="Rectangle 7">
            <a:extLst>
              <a:ext uri="{FF2B5EF4-FFF2-40B4-BE49-F238E27FC236}">
                <a16:creationId xmlns:a16="http://schemas.microsoft.com/office/drawing/2014/main" id="{AB8DB022-20A9-4EC6-B07F-6ED426A27B8A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654050" y="274638"/>
            <a:ext cx="9934575" cy="1931987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altLang="ru-RU" i="1" dirty="0"/>
              <a:t>Система</a:t>
            </a:r>
            <a:r>
              <a:rPr lang="ru-RU" altLang="ru-RU" dirty="0"/>
              <a:t> — это некоторая целостность, состоящая из взаимозависимых частей, каждая из которых вносит свой вклад в характеристику целого </a:t>
            </a:r>
          </a:p>
        </p:txBody>
      </p:sp>
      <p:sp>
        <p:nvSpPr>
          <p:cNvPr id="99336" name="Rectangle 8">
            <a:extLst>
              <a:ext uri="{FF2B5EF4-FFF2-40B4-BE49-F238E27FC236}">
                <a16:creationId xmlns:a16="http://schemas.microsoft.com/office/drawing/2014/main" id="{3DA64EB3-A1BC-4476-825C-C5E1BFEFC37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85775" y="2417763"/>
            <a:ext cx="3544888" cy="3995737"/>
          </a:xfrm>
        </p:spPr>
        <p:txBody>
          <a:bodyPr rtlCol="0">
            <a:normAutofit lnSpcReduction="10000"/>
          </a:bodyPr>
          <a:lstStyle/>
          <a:p>
            <a:pPr marL="306000" indent="-306000" fontAlgn="auto">
              <a:buFont typeface="Wingdings" panose="05000000000000000000" pitchFamily="2" charset="2"/>
              <a:buNone/>
              <a:defRPr/>
            </a:pPr>
            <a:r>
              <a:rPr lang="ru-RU" altLang="ru-RU" sz="2400" b="1" u="sng" dirty="0">
                <a:solidFill>
                  <a:schemeClr val="tx1"/>
                </a:solidFill>
              </a:rPr>
              <a:t>Система управления состоит из:</a:t>
            </a:r>
          </a:p>
          <a:p>
            <a:pPr marL="306000" indent="-306000" fontAlgn="auto">
              <a:defRPr/>
            </a:pPr>
            <a:r>
              <a:rPr lang="ru-RU" altLang="ru-RU" sz="2400" i="1" dirty="0">
                <a:solidFill>
                  <a:schemeClr val="tx1"/>
                </a:solidFill>
              </a:rPr>
              <a:t>субъекта</a:t>
            </a:r>
            <a:r>
              <a:rPr lang="ru-RU" altLang="ru-RU" sz="2400" dirty="0">
                <a:solidFill>
                  <a:schemeClr val="tx1"/>
                </a:solidFill>
              </a:rPr>
              <a:t> (кто управляет);</a:t>
            </a:r>
          </a:p>
          <a:p>
            <a:pPr marL="306000" indent="-306000" fontAlgn="auto">
              <a:defRPr/>
            </a:pPr>
            <a:r>
              <a:rPr lang="ru-RU" altLang="ru-RU" sz="2400" i="1" dirty="0">
                <a:solidFill>
                  <a:schemeClr val="tx1"/>
                </a:solidFill>
              </a:rPr>
              <a:t>объекта</a:t>
            </a:r>
            <a:r>
              <a:rPr lang="ru-RU" altLang="ru-RU" sz="2400" dirty="0">
                <a:solidFill>
                  <a:schemeClr val="tx1"/>
                </a:solidFill>
              </a:rPr>
              <a:t> (кем управляют). </a:t>
            </a:r>
          </a:p>
          <a:p>
            <a:pPr marL="0" indent="0" fontAlgn="auto">
              <a:buFont typeface="Wingdings 2" panose="05020102010507070707" pitchFamily="18" charset="2"/>
              <a:buNone/>
              <a:defRPr/>
            </a:pPr>
            <a:r>
              <a:rPr lang="ru-RU" altLang="ru-RU" sz="2400" b="1" u="sng" dirty="0">
                <a:solidFill>
                  <a:schemeClr val="tx1"/>
                </a:solidFill>
              </a:rPr>
              <a:t>Системы бывают:</a:t>
            </a:r>
          </a:p>
          <a:p>
            <a:pPr marL="306000" indent="-306000" fontAlgn="auto">
              <a:defRPr/>
            </a:pPr>
            <a:r>
              <a:rPr lang="ru-RU" altLang="ru-RU" sz="2400" dirty="0">
                <a:solidFill>
                  <a:schemeClr val="tx1"/>
                </a:solidFill>
              </a:rPr>
              <a:t>открытые;</a:t>
            </a:r>
          </a:p>
          <a:p>
            <a:pPr marL="306000" indent="-306000" fontAlgn="auto">
              <a:defRPr/>
            </a:pPr>
            <a:r>
              <a:rPr lang="ru-RU" altLang="ru-RU" sz="2400" dirty="0">
                <a:solidFill>
                  <a:schemeClr val="tx1"/>
                </a:solidFill>
              </a:rPr>
              <a:t>закрытые.</a:t>
            </a:r>
          </a:p>
        </p:txBody>
      </p:sp>
      <p:pic>
        <p:nvPicPr>
          <p:cNvPr id="25604" name="Рисунок 1">
            <a:extLst>
              <a:ext uri="{FF2B5EF4-FFF2-40B4-BE49-F238E27FC236}">
                <a16:creationId xmlns:a16="http://schemas.microsoft.com/office/drawing/2014/main" id="{D739738A-BFEF-4F23-81A8-D208E61E66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88"/>
          <a:stretch>
            <a:fillRect/>
          </a:stretch>
        </p:blipFill>
        <p:spPr bwMode="auto">
          <a:xfrm>
            <a:off x="4030663" y="2417763"/>
            <a:ext cx="7494587" cy="420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BAAC21-45EB-4CF1-9B11-07A1B9A50E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025" y="701675"/>
            <a:ext cx="11029950" cy="1014413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/>
              <a:t>Предмет теории организации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B5C50C6-08F4-4F5B-ACC9-D2CB6211E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225" y="2603500"/>
            <a:ext cx="11198225" cy="3978275"/>
          </a:xfrm>
        </p:spPr>
        <p:txBody>
          <a:bodyPr rtlCol="0">
            <a:normAutofit/>
          </a:bodyPr>
          <a:lstStyle/>
          <a:p>
            <a:pPr marL="306000" indent="-306000" fontAlgn="auto">
              <a:defRPr/>
            </a:pPr>
            <a:r>
              <a:rPr lang="ru-RU" sz="2200" dirty="0"/>
              <a:t>закономерности строения, формирования, развития, распада организаций, а также научные подходы и методы их изучения;</a:t>
            </a:r>
          </a:p>
          <a:p>
            <a:pPr marL="306000" indent="-306000" fontAlgn="auto">
              <a:defRPr/>
            </a:pPr>
            <a:r>
              <a:rPr lang="ru-RU" sz="2200" dirty="0"/>
              <a:t>организационные отношения людей в процессе совместной деятельности и закономерности их развития.</a:t>
            </a:r>
          </a:p>
          <a:p>
            <a:pPr marL="0" indent="0" fontAlgn="auto">
              <a:buFont typeface="Wingdings 2" panose="05020102010507070707" pitchFamily="18" charset="2"/>
              <a:buNone/>
              <a:defRPr/>
            </a:pPr>
            <a:r>
              <a:rPr lang="ru-RU" sz="2200" b="1" u="sng" dirty="0"/>
              <a:t>Основными функциями </a:t>
            </a:r>
            <a:r>
              <a:rPr lang="ru-RU" sz="2200" dirty="0"/>
              <a:t>теории организации являются: </a:t>
            </a:r>
          </a:p>
          <a:p>
            <a:pPr marL="306000" indent="-306000" fontAlgn="auto">
              <a:buFont typeface="Wingdings" panose="05000000000000000000" pitchFamily="2" charset="2"/>
              <a:buChar char="v"/>
              <a:defRPr/>
            </a:pPr>
            <a:r>
              <a:rPr lang="ru-RU" sz="2200" dirty="0"/>
              <a:t>познавательная, </a:t>
            </a:r>
          </a:p>
          <a:p>
            <a:pPr marL="306000" indent="-306000" fontAlgn="auto">
              <a:buFont typeface="Wingdings" panose="05000000000000000000" pitchFamily="2" charset="2"/>
              <a:buChar char="v"/>
              <a:defRPr/>
            </a:pPr>
            <a:r>
              <a:rPr lang="ru-RU" sz="2200" dirty="0"/>
              <a:t>методологическая, </a:t>
            </a:r>
          </a:p>
          <a:p>
            <a:pPr marL="306000" indent="-306000" fontAlgn="auto">
              <a:buFont typeface="Wingdings" panose="05000000000000000000" pitchFamily="2" charset="2"/>
              <a:buChar char="v"/>
              <a:defRPr/>
            </a:pPr>
            <a:r>
              <a:rPr lang="ru-RU" sz="2200" dirty="0"/>
              <a:t>организующая,</a:t>
            </a:r>
          </a:p>
          <a:p>
            <a:pPr marL="306000" indent="-306000" fontAlgn="auto">
              <a:buFont typeface="Wingdings" panose="05000000000000000000" pitchFamily="2" charset="2"/>
              <a:buChar char="v"/>
              <a:defRPr/>
            </a:pPr>
            <a:r>
              <a:rPr lang="ru-RU" sz="2200" dirty="0"/>
              <a:t>прогностическая.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3B70EB-5A0A-457D-8A37-23CF93F26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025" y="701675"/>
            <a:ext cx="11029950" cy="1014413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/>
              <a:t>Задачи теории организации:</a:t>
            </a:r>
          </a:p>
        </p:txBody>
      </p:sp>
      <p:sp>
        <p:nvSpPr>
          <p:cNvPr id="28675" name="Объект 2">
            <a:extLst>
              <a:ext uri="{FF2B5EF4-FFF2-40B4-BE49-F238E27FC236}">
                <a16:creationId xmlns:a16="http://schemas.microsoft.com/office/drawing/2014/main" id="{5858E831-F80C-41C3-ABE5-0FB4D45662A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41338" y="2405063"/>
            <a:ext cx="11120437" cy="4221162"/>
          </a:xfrm>
        </p:spPr>
        <p:txBody>
          <a:bodyPr/>
          <a:lstStyle/>
          <a:p>
            <a:r>
              <a:rPr lang="ru-RU" altLang="ru-RU" sz="2400"/>
              <a:t>описание (построение моделей) и классификация организаций;</a:t>
            </a:r>
          </a:p>
          <a:p>
            <a:r>
              <a:rPr lang="ru-RU" altLang="ru-RU" sz="2400"/>
              <a:t>выявление законов и закономерностей строения, функционирования и развития;</a:t>
            </a:r>
          </a:p>
          <a:p>
            <a:r>
              <a:rPr lang="ru-RU" altLang="ru-RU" sz="2400"/>
              <a:t>формулирование принципов обеспечения организационных процессов;</a:t>
            </a:r>
          </a:p>
          <a:p>
            <a:r>
              <a:rPr lang="ru-RU" altLang="ru-RU" sz="2400"/>
              <a:t>анализ (в первую очередь устойчивости, надежности и управляемости);</a:t>
            </a:r>
          </a:p>
          <a:p>
            <a:r>
              <a:rPr lang="ru-RU" altLang="ru-RU" sz="2400"/>
              <a:t>проектирование;</a:t>
            </a:r>
          </a:p>
          <a:p>
            <a:r>
              <a:rPr lang="ru-RU" altLang="ru-RU" sz="2400"/>
              <a:t>управление и оптимизация организационных процессов.</a:t>
            </a:r>
          </a:p>
          <a:p>
            <a:endParaRPr lang="ru-RU" altLang="ru-RU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78D4E1-A27A-47CD-A688-836DCA631A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025" y="701675"/>
            <a:ext cx="11029950" cy="1014413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/>
              <a:t>Связь с другими дисциплинами</a:t>
            </a:r>
          </a:p>
        </p:txBody>
      </p:sp>
      <p:graphicFrame>
        <p:nvGraphicFramePr>
          <p:cNvPr id="8" name="Объект 7">
            <a:extLst>
              <a:ext uri="{FF2B5EF4-FFF2-40B4-BE49-F238E27FC236}">
                <a16:creationId xmlns:a16="http://schemas.microsoft.com/office/drawing/2014/main" id="{71AD2935-3B84-4359-84F4-F9D209B60CE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14350" y="2152650"/>
          <a:ext cx="11163300" cy="39417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4934">
                  <a:extLst>
                    <a:ext uri="{9D8B030D-6E8A-4147-A177-3AD203B41FA5}">
                      <a16:colId xmlns:a16="http://schemas.microsoft.com/office/drawing/2014/main" val="2127656917"/>
                    </a:ext>
                  </a:extLst>
                </a:gridCol>
                <a:gridCol w="8358366">
                  <a:extLst>
                    <a:ext uri="{9D8B030D-6E8A-4147-A177-3AD203B41FA5}">
                      <a16:colId xmlns:a16="http://schemas.microsoft.com/office/drawing/2014/main" val="952686538"/>
                    </a:ext>
                  </a:extLst>
                </a:gridCol>
              </a:tblGrid>
              <a:tr h="370810">
                <a:tc>
                  <a:txBody>
                    <a:bodyPr/>
                    <a:lstStyle/>
                    <a:p>
                      <a:r>
                        <a:rPr lang="ru-RU" sz="1800" dirty="0"/>
                        <a:t>Научные дисциплины </a:t>
                      </a:r>
                    </a:p>
                  </a:txBody>
                  <a:tcPr marL="91428" marR="91428" marT="45716" marB="45716"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Изучаемые аспекты</a:t>
                      </a:r>
                    </a:p>
                  </a:txBody>
                  <a:tcPr marL="91428" marR="91428" marT="45716" marB="45716"/>
                </a:tc>
                <a:extLst>
                  <a:ext uri="{0D108BD9-81ED-4DB2-BD59-A6C34878D82A}">
                    <a16:rowId xmlns:a16="http://schemas.microsoft.com/office/drawing/2014/main" val="213400771"/>
                  </a:ext>
                </a:extLst>
              </a:tr>
              <a:tr h="640029"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Теория организации</a:t>
                      </a:r>
                      <a:endParaRPr lang="ru-RU" sz="1800" dirty="0"/>
                    </a:p>
                  </a:txBody>
                  <a:tcPr marL="91428" marR="91428" marT="45716" marB="45716"/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Сущность, типы, цели, миссия, среда, структура, коммуникации, механизм функционирования, адаптация, проектирование, динамика организации</a:t>
                      </a:r>
                      <a:endParaRPr lang="ru-RU" sz="1800" dirty="0"/>
                    </a:p>
                  </a:txBody>
                  <a:tcPr marL="91428" marR="91428" marT="45716" marB="45716"/>
                </a:tc>
                <a:extLst>
                  <a:ext uri="{0D108BD9-81ED-4DB2-BD59-A6C34878D82A}">
                    <a16:rowId xmlns:a16="http://schemas.microsoft.com/office/drawing/2014/main" val="1286165187"/>
                  </a:ext>
                </a:extLst>
              </a:tr>
              <a:tr h="640029"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Теория управления </a:t>
                      </a:r>
                      <a:endParaRPr lang="ru-RU" sz="1800" dirty="0"/>
                    </a:p>
                  </a:txBody>
                  <a:tcPr marL="91428" marR="91428" marT="45716" marB="45716"/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Субъекты и объекты управления, стимулирование и мотивация, принятие и реализация решений</a:t>
                      </a:r>
                      <a:endParaRPr lang="ru-RU" sz="1800" dirty="0"/>
                    </a:p>
                  </a:txBody>
                  <a:tcPr marL="91428" marR="91428" marT="45716" marB="45716"/>
                </a:tc>
                <a:extLst>
                  <a:ext uri="{0D108BD9-81ED-4DB2-BD59-A6C34878D82A}">
                    <a16:rowId xmlns:a16="http://schemas.microsoft.com/office/drawing/2014/main" val="2299523352"/>
                  </a:ext>
                </a:extLst>
              </a:tr>
              <a:tr h="640029"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Социология</a:t>
                      </a:r>
                      <a:endParaRPr lang="ru-RU" sz="1800" dirty="0"/>
                    </a:p>
                  </a:txBody>
                  <a:tcPr marL="91428" marR="91428" marT="45716" marB="45716"/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Групповая динамика, нормы, роли, статус, власть, конфликты, бюрократия, организационная культура, социализация</a:t>
                      </a:r>
                      <a:endParaRPr lang="ru-RU" sz="1800" dirty="0"/>
                    </a:p>
                  </a:txBody>
                  <a:tcPr marL="91428" marR="91428" marT="45716" marB="45716"/>
                </a:tc>
                <a:extLst>
                  <a:ext uri="{0D108BD9-81ED-4DB2-BD59-A6C34878D82A}">
                    <a16:rowId xmlns:a16="http://schemas.microsoft.com/office/drawing/2014/main" val="3599777084"/>
                  </a:ext>
                </a:extLst>
              </a:tr>
              <a:tr h="370810"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Экономические науки </a:t>
                      </a:r>
                      <a:endParaRPr lang="ru-RU" sz="1800" dirty="0"/>
                    </a:p>
                  </a:txBody>
                  <a:tcPr marL="91428" marR="91428" marT="45716" marB="45716"/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Регулирование, рыночные отношения, эффективность, экономическая стратегия</a:t>
                      </a:r>
                      <a:endParaRPr lang="ru-RU" sz="1800" dirty="0"/>
                    </a:p>
                  </a:txBody>
                  <a:tcPr marL="91428" marR="91428" marT="45716" marB="45716"/>
                </a:tc>
                <a:extLst>
                  <a:ext uri="{0D108BD9-81ED-4DB2-BD59-A6C34878D82A}">
                    <a16:rowId xmlns:a16="http://schemas.microsoft.com/office/drawing/2014/main" val="1755611714"/>
                  </a:ext>
                </a:extLst>
              </a:tr>
              <a:tr h="640029"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Юридические науки</a:t>
                      </a:r>
                      <a:endParaRPr lang="ru-RU" sz="1800" dirty="0"/>
                    </a:p>
                  </a:txBody>
                  <a:tcPr marL="91428" marR="91428" marT="45716" marB="45716"/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Законодательная регламентация, правила и нормативы, ответственность и санкции</a:t>
                      </a:r>
                      <a:endParaRPr lang="ru-RU" sz="1800" dirty="0"/>
                    </a:p>
                  </a:txBody>
                  <a:tcPr marL="91428" marR="91428" marT="45716" marB="45716"/>
                </a:tc>
                <a:extLst>
                  <a:ext uri="{0D108BD9-81ED-4DB2-BD59-A6C34878D82A}">
                    <a16:rowId xmlns:a16="http://schemas.microsoft.com/office/drawing/2014/main" val="3017975413"/>
                  </a:ext>
                </a:extLst>
              </a:tr>
              <a:tr h="640029"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Информатика</a:t>
                      </a:r>
                      <a:endParaRPr lang="ru-RU" sz="1800" dirty="0"/>
                    </a:p>
                  </a:txBody>
                  <a:tcPr marL="91428" marR="91428" marT="45716" marB="45716"/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Информационные потоки, обоснование решений, информационные технологии, телекоммуникации</a:t>
                      </a:r>
                      <a:endParaRPr lang="ru-RU" sz="1800" dirty="0"/>
                    </a:p>
                  </a:txBody>
                  <a:tcPr marL="91428" marR="91428" marT="45716" marB="45716"/>
                </a:tc>
                <a:extLst>
                  <a:ext uri="{0D108BD9-81ED-4DB2-BD59-A6C34878D82A}">
                    <a16:rowId xmlns:a16="http://schemas.microsoft.com/office/drawing/2014/main" val="56899919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70EC53-F6EF-4AC4-B4D2-122466AF0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6450" y="762000"/>
            <a:ext cx="9174163" cy="957263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/>
              <a:t>Концептуальные основы теории организации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3A04378-E1EA-4CA3-84EA-08E3C99884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2393244"/>
            <a:ext cx="11108267" cy="4131734"/>
          </a:xfrm>
        </p:spPr>
        <p:txBody>
          <a:bodyPr numCol="2" rtlCol="0">
            <a:normAutofit/>
          </a:bodyPr>
          <a:lstStyle/>
          <a:p>
            <a:pPr marL="306000" indent="-306000" fontAlgn="auto">
              <a:defRPr/>
            </a:pPr>
            <a:r>
              <a:rPr lang="ru-RU" dirty="0"/>
              <a:t>Под </a:t>
            </a:r>
            <a:r>
              <a:rPr lang="ru-RU" u="sng" dirty="0"/>
              <a:t>концепцией</a:t>
            </a:r>
            <a:r>
              <a:rPr lang="ru-RU" dirty="0"/>
              <a:t> понимается формулирование целостного представления об объекте (явлении, процессе), его свойствах, отношениях (связях), оценке, поведении, намерениях действия (программах, планах, проектах), интерпретируемых на основе доминирующего принципа или теории.</a:t>
            </a:r>
          </a:p>
          <a:p>
            <a:pPr marL="0" indent="0" fontAlgn="auto">
              <a:buFont typeface="Wingdings 2" panose="05020102010507070707" pitchFamily="18" charset="2"/>
              <a:buNone/>
              <a:defRPr/>
            </a:pPr>
            <a:r>
              <a:rPr lang="ru-RU" b="1" u="sng" dirty="0"/>
              <a:t>Основные концепции:</a:t>
            </a:r>
          </a:p>
          <a:p>
            <a:pPr marL="306000" indent="-306000" fontAlgn="auto">
              <a:defRPr/>
            </a:pPr>
            <a:r>
              <a:rPr lang="ru-RU" sz="2200" i="1" dirty="0"/>
              <a:t>Абстрактно-теоретическая концепция</a:t>
            </a:r>
          </a:p>
          <a:p>
            <a:pPr marL="306000" indent="-306000" fontAlgn="auto">
              <a:defRPr/>
            </a:pPr>
            <a:r>
              <a:rPr lang="ru-RU" sz="2200" i="1" dirty="0"/>
              <a:t>Классическая теория организации</a:t>
            </a:r>
            <a:endParaRPr lang="ru-RU" sz="2200" dirty="0"/>
          </a:p>
          <a:p>
            <a:pPr marL="306000" indent="-306000" fontAlgn="auto">
              <a:defRPr/>
            </a:pPr>
            <a:r>
              <a:rPr lang="ru-RU" sz="2200" i="1" dirty="0"/>
              <a:t>Организационная концепция человеческих отношений</a:t>
            </a:r>
            <a:endParaRPr lang="ru-RU" sz="2200" dirty="0"/>
          </a:p>
          <a:p>
            <a:pPr marL="306000" indent="-306000" fontAlgn="auto">
              <a:defRPr/>
            </a:pPr>
            <a:r>
              <a:rPr lang="ru-RU" sz="2200" i="1" dirty="0"/>
              <a:t>Бюрократическая теория организации</a:t>
            </a:r>
            <a:endParaRPr lang="ru-RU" sz="2200" dirty="0"/>
          </a:p>
          <a:p>
            <a:pPr marL="306000" indent="-306000" fontAlgn="auto">
              <a:defRPr/>
            </a:pPr>
            <a:r>
              <a:rPr lang="ru-RU" sz="2200" i="1" dirty="0"/>
              <a:t>Ситуационные теории организации</a:t>
            </a:r>
            <a:endParaRPr lang="ru-RU" sz="2200" dirty="0"/>
          </a:p>
          <a:p>
            <a:pPr marL="306000" indent="-306000" fontAlgn="auto">
              <a:defRPr/>
            </a:pPr>
            <a:r>
              <a:rPr lang="ru-RU" sz="2200" i="1" dirty="0"/>
              <a:t>Теория организационного потенциала</a:t>
            </a:r>
            <a:endParaRPr lang="ru-RU" sz="2200" dirty="0"/>
          </a:p>
          <a:p>
            <a:pPr marL="306000" indent="-306000" fontAlgn="auto">
              <a:defRPr/>
            </a:pPr>
            <a:r>
              <a:rPr lang="ru-RU" sz="2200" i="1" dirty="0"/>
              <a:t>Теория институтов и институциональных изменений</a:t>
            </a:r>
            <a:endParaRPr lang="ru-RU" sz="2200" dirty="0"/>
          </a:p>
          <a:p>
            <a:pPr marL="306000" indent="-306000" fontAlgn="auto">
              <a:defRPr/>
            </a:pPr>
            <a:r>
              <a:rPr lang="ru-RU" sz="2200" i="1" dirty="0"/>
              <a:t>Концепция системного подхода</a:t>
            </a:r>
            <a:endParaRPr lang="ru-RU" sz="2200" dirty="0"/>
          </a:p>
          <a:p>
            <a:pPr marL="306000" indent="-306000" fontAlgn="auto"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416DDF-00A1-4D66-96CE-94156492A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2663" y="973138"/>
            <a:ext cx="9369425" cy="70802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i="1" u="sng" dirty="0"/>
              <a:t>Абстрактно-теоретическая концепция</a:t>
            </a:r>
          </a:p>
        </p:txBody>
      </p:sp>
      <p:sp>
        <p:nvSpPr>
          <p:cNvPr id="34819" name="Объект 2">
            <a:extLst>
              <a:ext uri="{FF2B5EF4-FFF2-40B4-BE49-F238E27FC236}">
                <a16:creationId xmlns:a16="http://schemas.microsoft.com/office/drawing/2014/main" id="{20A219D7-BE65-414D-817B-0B1AF99C554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08000" y="2043113"/>
            <a:ext cx="11310938" cy="4481512"/>
          </a:xfrm>
        </p:spPr>
        <p:txBody>
          <a:bodyPr/>
          <a:lstStyle/>
          <a:p>
            <a:r>
              <a:rPr lang="ru-RU" altLang="ru-RU" sz="2300"/>
              <a:t>Принадлежит ключевая роль в развитии теории.</a:t>
            </a:r>
          </a:p>
          <a:p>
            <a:r>
              <a:rPr lang="ru-RU" altLang="ru-RU" sz="2300"/>
              <a:t>Теория организации рассматривалась как универсальная наука, обобщающая теоретические знания человека об окружающем мире. </a:t>
            </a:r>
          </a:p>
          <a:p>
            <a:r>
              <a:rPr lang="ru-RU" altLang="ru-RU" sz="2300"/>
              <a:t>Основатель: А.А. Богданов.</a:t>
            </a:r>
          </a:p>
          <a:p>
            <a:r>
              <a:rPr lang="ru-RU" altLang="ru-RU" sz="2300"/>
              <a:t>В рамках концепции А.А. Богданов выявил основные признаки организации, описал действие законов организации, известных в настоящее время как законы синергии, композиции, самосохранения, расхождения, схождения. Он рассмотрел механизм отбора, регулирующий действие перечисленных законов, сформулировал понятия количествен-ной и структурной устойчивости, ввел понятие организационного кризиса и указал основные способы преодоления таких кризисов.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26D2A7-7621-4B13-8A2B-03CC86C319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025" y="701675"/>
            <a:ext cx="11029950" cy="1014413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i="1" u="sng" dirty="0"/>
              <a:t>Классическая теория организации</a:t>
            </a:r>
          </a:p>
        </p:txBody>
      </p:sp>
      <p:sp>
        <p:nvSpPr>
          <p:cNvPr id="36867" name="Объект 2">
            <a:extLst>
              <a:ext uri="{FF2B5EF4-FFF2-40B4-BE49-F238E27FC236}">
                <a16:creationId xmlns:a16="http://schemas.microsoft.com/office/drawing/2014/main" id="{D22E08E3-CB5F-407D-BDB8-65DED89E6F7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81025" y="1885950"/>
            <a:ext cx="11215688" cy="4583113"/>
          </a:xfrm>
        </p:spPr>
        <p:txBody>
          <a:bodyPr/>
          <a:lstStyle/>
          <a:p>
            <a:r>
              <a:rPr lang="ru-RU" altLang="ru-RU"/>
              <a:t>Концептуальное представление об организации основывается на предположении, что руководство должно организовывать рациональное управление предприятием в интересах максимальной производи-тельности с помощью разделения производственного процесса на простейшие части и предварительно программировать задачи каждого сотрудника. </a:t>
            </a:r>
            <a:endParaRPr lang="en-US" altLang="ru-RU"/>
          </a:p>
          <a:p>
            <a:r>
              <a:rPr lang="ru-RU" altLang="ru-RU"/>
              <a:t>Работа должна изучаться с помощью научных методов и основой для определения оптимальной организации работы должен стать анализ фактов и данных, собранных непосредственно на рабочем месте. </a:t>
            </a:r>
          </a:p>
          <a:p>
            <a:r>
              <a:rPr lang="ru-RU" altLang="ru-RU"/>
              <a:t>Представители: Ф. Тейлор, А. Файоль, Л. Урвик, Л. Гьюлик, Ч. Барнард.</a:t>
            </a:r>
          </a:p>
          <a:p>
            <a:r>
              <a:rPr lang="ru-RU" altLang="ru-RU"/>
              <a:t>Барнард относил к функциям менеджеров разработку наиболее эффективных путей поддержания жизнеспособности организации (в частности, методов принятия решений и выстраивание систем коммуникации внутри организации). Он подчеркивал важность со-здания «организационной морали» как фактора, противостоящего разнонаправленным силам индивидуальных интересов и мотивов работающих на предприятии людей. Тем самым он заложил основы концепции организационной культуры.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FE24E0-1A0C-4648-9D76-D2CD783DD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025" y="701675"/>
            <a:ext cx="11029950" cy="1014413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i="1" u="sng" dirty="0"/>
              <a:t>Организационная концепция человеческих отношений</a:t>
            </a:r>
            <a:endParaRPr lang="ru-RU" dirty="0"/>
          </a:p>
        </p:txBody>
      </p:sp>
      <p:sp>
        <p:nvSpPr>
          <p:cNvPr id="38915" name="Объект 2">
            <a:extLst>
              <a:ext uri="{FF2B5EF4-FFF2-40B4-BE49-F238E27FC236}">
                <a16:creationId xmlns:a16="http://schemas.microsoft.com/office/drawing/2014/main" id="{ECE8E660-4251-4D62-9615-509287F4D45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81025" y="2181225"/>
            <a:ext cx="11029950" cy="3678238"/>
          </a:xfrm>
        </p:spPr>
        <p:txBody>
          <a:bodyPr/>
          <a:lstStyle/>
          <a:p>
            <a:r>
              <a:rPr lang="ru-RU" altLang="ru-RU" sz="2400"/>
              <a:t>поведение человека не однообразно, как это представляли классические теории, а зависит от множества внутренних и внешних факторов;</a:t>
            </a:r>
          </a:p>
          <a:p>
            <a:r>
              <a:rPr lang="ru-RU" altLang="ru-RU" sz="2400"/>
              <a:t>существенное влияние на производительность труда работников оказывают не только материальные, но и психологические, и социальные факторы.</a:t>
            </a:r>
          </a:p>
          <a:p>
            <a:r>
              <a:rPr lang="ru-RU" altLang="ru-RU" sz="2400"/>
              <a:t>Представители: Э. Мэйо, Д. МакГрегор, У. Оучи, Ф. Грецберг, М. Стюарт, Э. Дюркгейм, У. Беннис.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3564C6-AA78-4E79-8C9B-C8C9E2743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025" y="701675"/>
            <a:ext cx="11029950" cy="1014413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/>
              <a:t>У. </a:t>
            </a:r>
            <a:r>
              <a:rPr lang="ru-RU" dirty="0" err="1"/>
              <a:t>Беннис</a:t>
            </a:r>
            <a:r>
              <a:rPr lang="ru-RU" dirty="0"/>
              <a:t> (1967 ) – Жизнь организации на рубеже 20-21 века: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0F9BAAB-EDC7-4D23-AFEE-256A1F15D7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025" y="2181225"/>
            <a:ext cx="11029950" cy="4378325"/>
          </a:xfrm>
        </p:spPr>
        <p:txBody>
          <a:bodyPr rtlCol="0">
            <a:normAutofit lnSpcReduction="10000"/>
          </a:bodyPr>
          <a:lstStyle/>
          <a:p>
            <a:pPr marL="306000" indent="-306000" fontAlgn="auto">
              <a:defRPr/>
            </a:pPr>
            <a:r>
              <a:rPr lang="ru-RU" sz="2400" dirty="0"/>
              <a:t>1) внешняя среда будет определяться стремительными технологическими изменениями и характеризоваться высокой нестабильностью; </a:t>
            </a:r>
          </a:p>
          <a:p>
            <a:pPr marL="306000" indent="-306000" fontAlgn="auto">
              <a:defRPr/>
            </a:pPr>
            <a:r>
              <a:rPr lang="ru-RU" sz="2400" dirty="0"/>
              <a:t>2) более высокий общий уровень образования будет определять стремление людей к большей осмысленности труда и вовлеченности в управление, а также большей самостоятельности и автономности в поведении; </a:t>
            </a:r>
          </a:p>
          <a:p>
            <a:pPr marL="306000" indent="-306000" fontAlgn="auto">
              <a:defRPr/>
            </a:pPr>
            <a:r>
              <a:rPr lang="ru-RU" sz="2400" dirty="0"/>
              <a:t>3) цели и задачи будут носить более сложный технический характер, который будет трудно прогнозировать; появится потребность в группах специалистов, работающих для реализации конкретных проектов; </a:t>
            </a:r>
          </a:p>
          <a:p>
            <a:pPr marL="306000" indent="-306000" fontAlgn="auto">
              <a:defRPr/>
            </a:pPr>
            <a:r>
              <a:rPr lang="ru-RU" sz="2400" dirty="0"/>
              <a:t>4) организационная структура будет более динамичной, адаптивной и органичной. Эти гибкие структуры постепенно вытеснят бюрократическую структуру, разработанную классиками. </a:t>
            </a:r>
          </a:p>
          <a:p>
            <a:pPr marL="306000" indent="-306000" fontAlgn="auto"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893153-CA0F-47B5-A865-A22CBFEFF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025" y="701675"/>
            <a:ext cx="11029950" cy="1014413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i="1" u="sng" dirty="0"/>
              <a:t>Бюрократическая теория организации</a:t>
            </a:r>
            <a:endParaRPr lang="ru-RU" dirty="0"/>
          </a:p>
        </p:txBody>
      </p:sp>
      <p:sp>
        <p:nvSpPr>
          <p:cNvPr id="40963" name="Объект 2">
            <a:extLst>
              <a:ext uri="{FF2B5EF4-FFF2-40B4-BE49-F238E27FC236}">
                <a16:creationId xmlns:a16="http://schemas.microsoft.com/office/drawing/2014/main" id="{3AFB7E34-4BB6-48BB-B6DF-B215891E2E3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81025" y="2181225"/>
            <a:ext cx="11029950" cy="4175125"/>
          </a:xfrm>
        </p:spPr>
        <p:txBody>
          <a:bodyPr/>
          <a:lstStyle/>
          <a:p>
            <a:r>
              <a:rPr lang="ru-RU" altLang="ru-RU" sz="2400"/>
              <a:t>была сформулирована немецким социологом М. Вебером в работе «Хозяйство и общество» (1921), который рассматривал организацию с точки зрения отношений между различными уровнями власти.</a:t>
            </a:r>
          </a:p>
          <a:p>
            <a:r>
              <a:rPr lang="ru-RU" altLang="ru-RU" sz="2400"/>
              <a:t>Бюрократия — это идеальный тип организации, обеспечивающий наиболее эффективное и предсказуемое поведение членов организации.</a:t>
            </a:r>
          </a:p>
          <a:p>
            <a:r>
              <a:rPr lang="ru-RU" altLang="ru-RU" sz="2400"/>
              <a:t>посвящена поиску ответа на вопрос: почему люди выполняют команды и поступают так, как им говорят? </a:t>
            </a:r>
          </a:p>
          <a:p>
            <a:r>
              <a:rPr lang="ru-RU" altLang="ru-RU" sz="2400"/>
              <a:t>Основатель: М. Вебер.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FB15E8-14A6-48B6-A1D2-645A5AD07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025" y="701675"/>
            <a:ext cx="11029950" cy="1014413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/>
              <a:t>основные положения теории Вебера: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CA8711D-A54B-43FE-B0CE-4F32571829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025" y="2181225"/>
            <a:ext cx="11029950" cy="4557713"/>
          </a:xfrm>
        </p:spPr>
        <p:txBody>
          <a:bodyPr rtlCol="0">
            <a:normAutofit lnSpcReduction="10000"/>
          </a:bodyPr>
          <a:lstStyle/>
          <a:p>
            <a:pPr marL="457200" indent="-457200" fontAlgn="auto">
              <a:buFont typeface="+mj-lt"/>
              <a:buAutoNum type="arabicPeriod"/>
              <a:defRPr/>
            </a:pPr>
            <a:r>
              <a:rPr lang="ru-RU" sz="2400" dirty="0"/>
              <a:t>разделение всех заданий на высокоспециализированные виды работ, исполнители которых должны быть экспертами и нести ответственность за их выполнение;</a:t>
            </a:r>
          </a:p>
          <a:p>
            <a:pPr marL="457200" indent="-457200" fontAlgn="auto">
              <a:buFont typeface="+mj-lt"/>
              <a:buAutoNum type="arabicPeriod"/>
              <a:defRPr/>
            </a:pPr>
            <a:r>
              <a:rPr lang="ru-RU" sz="2400" dirty="0"/>
              <a:t> разработанная система правил и стандартов для координации различных заданий и однородности выполнений сотрудниками своих функций;</a:t>
            </a:r>
          </a:p>
          <a:p>
            <a:pPr marL="457200" indent="-457200" fontAlgn="auto">
              <a:buFont typeface="+mj-lt"/>
              <a:buAutoNum type="arabicPeriod"/>
              <a:defRPr/>
            </a:pPr>
            <a:r>
              <a:rPr lang="ru-RU" sz="2400" dirty="0"/>
              <a:t>четкая определенность иерархии власти;</a:t>
            </a:r>
          </a:p>
          <a:p>
            <a:pPr marL="457200" indent="-457200" fontAlgn="auto">
              <a:buFont typeface="+mj-lt"/>
              <a:buAutoNum type="arabicPeriod"/>
              <a:defRPr/>
            </a:pPr>
            <a:r>
              <a:rPr lang="ru-RU" sz="2400" dirty="0"/>
              <a:t>безличное, формальное ведение всех дел в организации;</a:t>
            </a:r>
          </a:p>
          <a:p>
            <a:pPr marL="457200" indent="-457200" fontAlgn="auto">
              <a:buFont typeface="+mj-lt"/>
              <a:buAutoNum type="arabicPeriod"/>
              <a:defRPr/>
            </a:pPr>
            <a:r>
              <a:rPr lang="ru-RU" sz="2400" dirty="0" err="1"/>
              <a:t>найм</a:t>
            </a:r>
            <a:r>
              <a:rPr lang="ru-RU" sz="2400" dirty="0"/>
              <a:t> сотрудников в соответствии с их квалификацией и умениями;</a:t>
            </a:r>
          </a:p>
          <a:p>
            <a:pPr marL="457200" indent="-457200" fontAlgn="auto">
              <a:buFont typeface="+mj-lt"/>
              <a:buAutoNum type="arabicPeriod"/>
              <a:defRPr/>
            </a:pPr>
            <a:r>
              <a:rPr lang="ru-RU" sz="2400" dirty="0"/>
              <a:t> четкое разделение организационной и личной жизни членов организации;</a:t>
            </a:r>
          </a:p>
          <a:p>
            <a:pPr marL="457200" indent="-457200" fontAlgn="auto">
              <a:buFont typeface="+mj-lt"/>
              <a:buAutoNum type="arabicPeriod"/>
              <a:defRPr/>
            </a:pPr>
            <a:r>
              <a:rPr lang="ru-RU" sz="2400" dirty="0"/>
              <a:t>дисциплина.</a:t>
            </a:r>
          </a:p>
          <a:p>
            <a:pPr marL="306000" indent="-306000" fontAlgn="auto"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2928A4-F774-458D-9F0B-FE24D056A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025" y="701675"/>
            <a:ext cx="11029950" cy="1014413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i="1" u="sng" dirty="0"/>
              <a:t>Ситуационные теории организации</a:t>
            </a:r>
            <a:endParaRPr lang="ru-RU" dirty="0"/>
          </a:p>
        </p:txBody>
      </p:sp>
      <p:sp>
        <p:nvSpPr>
          <p:cNvPr id="45059" name="Объект 2">
            <a:extLst>
              <a:ext uri="{FF2B5EF4-FFF2-40B4-BE49-F238E27FC236}">
                <a16:creationId xmlns:a16="http://schemas.microsoft.com/office/drawing/2014/main" id="{56C76C9D-D681-48B2-8A89-FA29EE277BC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81025" y="2181225"/>
            <a:ext cx="11328400" cy="4175125"/>
          </a:xfrm>
        </p:spPr>
        <p:txBody>
          <a:bodyPr/>
          <a:lstStyle/>
          <a:p>
            <a:r>
              <a:rPr lang="ru-RU" altLang="ru-RU" sz="2200"/>
              <a:t>Суть концепции сводится к тому, что решения принимаются под воздействием стечения обстоятельств — условий. </a:t>
            </a:r>
          </a:p>
          <a:p>
            <a:r>
              <a:rPr lang="ru-RU" altLang="ru-RU" sz="2200"/>
              <a:t>Сторонники этого подхода делали выводы на основе практического (эмпирического) опыта работы в компаниях. Появление ситуационного подхода в решении проблем анализа и проектирования организаций можно объяснить усилением необходимости большей ориентации теорий в целом на решение практических задач управления.</a:t>
            </a:r>
          </a:p>
          <a:p>
            <a:r>
              <a:rPr lang="ru-RU" altLang="ru-RU" sz="2200"/>
              <a:t>Представители: П. Друкер, Дж. Вудворт.</a:t>
            </a:r>
          </a:p>
          <a:p>
            <a:r>
              <a:rPr lang="ru-RU" altLang="ru-RU" sz="2200"/>
              <a:t>П. Друкер пытался внести системность в научную разработку проблем поиска повторяю-щихся сочетаний условий, обусловливающих принятие руководителями решений.</a:t>
            </a:r>
          </a:p>
          <a:p>
            <a:r>
              <a:rPr lang="ru-RU" altLang="ru-RU" sz="2200"/>
              <a:t>Дж. Вудворд исследовала влияние такого внутриорганизационного фактора, как технология, на организационные процессы и характеристики.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E7FD59-E81F-4EBA-8EAA-556B7B3ECD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025" y="701675"/>
            <a:ext cx="11029950" cy="1014413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/>
              <a:t>П. </a:t>
            </a:r>
            <a:r>
              <a:rPr lang="ru-RU" dirty="0" err="1"/>
              <a:t>Друкер</a:t>
            </a:r>
            <a:r>
              <a:rPr lang="ru-RU" dirty="0"/>
              <a:t> «Энциклопедия менеджмента»: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255A0A5-CAC1-4643-B476-C07F1AEE20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025" y="2181225"/>
            <a:ext cx="11029950" cy="4378325"/>
          </a:xfrm>
        </p:spPr>
        <p:txBody>
          <a:bodyPr rtlCol="0">
            <a:normAutofit fontScale="92500" lnSpcReduction="20000"/>
          </a:bodyPr>
          <a:lstStyle/>
          <a:p>
            <a:pPr marL="306000" indent="-306000" fontAlgn="auto">
              <a:defRPr/>
            </a:pPr>
            <a:r>
              <a:rPr lang="ru-RU" sz="2500" dirty="0"/>
              <a:t>Выделил </a:t>
            </a:r>
            <a:r>
              <a:rPr lang="ru-RU" sz="2500" u="sng" dirty="0"/>
              <a:t>четыре типа ситуаций</a:t>
            </a:r>
            <a:r>
              <a:rPr lang="ru-RU" sz="2500" dirty="0"/>
              <a:t>: типичные, исключительные, повторяющиеся, уникальные. </a:t>
            </a:r>
          </a:p>
          <a:p>
            <a:pPr marL="306000" indent="-306000" fontAlgn="auto">
              <a:defRPr/>
            </a:pPr>
            <a:r>
              <a:rPr lang="ru-RU" sz="2500" dirty="0"/>
              <a:t>Если ситуация будет неправильно классифицирована, то решение наверняка будет неверным.</a:t>
            </a:r>
          </a:p>
          <a:p>
            <a:pPr marL="306000" indent="-306000" fontAlgn="auto">
              <a:defRPr/>
            </a:pPr>
            <a:r>
              <a:rPr lang="ru-RU" sz="2500" dirty="0"/>
              <a:t>подавляющая часть проблем организации оказывается лишь симптомами, т.е. проявлениями более фундаментальных, базовых ситуаций. </a:t>
            </a:r>
          </a:p>
          <a:p>
            <a:pPr marL="306000" indent="-306000" fontAlgn="auto">
              <a:defRPr/>
            </a:pPr>
            <a:r>
              <a:rPr lang="ru-RU" sz="2500" dirty="0"/>
              <a:t>К типичным, общим тенденциям всегда необходимо подходить с неким общим правилом, принципом. </a:t>
            </a:r>
          </a:p>
          <a:p>
            <a:pPr marL="306000" indent="-306000" fontAlgn="auto">
              <a:defRPr/>
            </a:pPr>
            <a:r>
              <a:rPr lang="ru-RU" sz="2500" dirty="0"/>
              <a:t>Исключительное всегда следует воспринимать именно как единичное, частное явление и реагировать на него соответствующим образом.</a:t>
            </a:r>
          </a:p>
          <a:p>
            <a:pPr marL="306000" indent="-306000" fontAlgn="auto">
              <a:defRPr/>
            </a:pPr>
            <a:r>
              <a:rPr lang="ru-RU" sz="2500" dirty="0"/>
              <a:t>С истинно уникальными событиями приходится работать в индивидуальном порядке, поскольку исключительные события выходят за рамки нормы.</a:t>
            </a:r>
          </a:p>
          <a:p>
            <a:pPr marL="306000" indent="-306000" fontAlgn="auto"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4B63AE-2C39-404F-AF9E-98194D685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025" y="701675"/>
            <a:ext cx="11029950" cy="1014413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/>
              <a:t>Исследования Дж. </a:t>
            </a:r>
            <a:r>
              <a:rPr lang="ru-RU" dirty="0" err="1"/>
              <a:t>Вудворт</a:t>
            </a:r>
            <a:r>
              <a:rPr lang="ru-RU" dirty="0"/>
              <a:t> показали, что:</a:t>
            </a:r>
          </a:p>
        </p:txBody>
      </p:sp>
      <p:sp>
        <p:nvSpPr>
          <p:cNvPr id="48131" name="Объект 2">
            <a:extLst>
              <a:ext uri="{FF2B5EF4-FFF2-40B4-BE49-F238E27FC236}">
                <a16:creationId xmlns:a16="http://schemas.microsoft.com/office/drawing/2014/main" id="{C2F50C6C-6129-4543-8E7D-3FE0A6736C3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81025" y="2181225"/>
            <a:ext cx="11029950" cy="3678238"/>
          </a:xfrm>
        </p:spPr>
        <p:txBody>
          <a:bodyPr/>
          <a:lstStyle/>
          <a:p>
            <a:r>
              <a:rPr lang="ru-RU" altLang="ru-RU" sz="2500"/>
              <a:t>структура и распределение функций не зависят от размера организации и ее отраслевой принадлежности. </a:t>
            </a:r>
          </a:p>
          <a:p>
            <a:r>
              <a:rPr lang="ru-RU" altLang="ru-RU" sz="2500"/>
              <a:t>крупная организация может включать под-разделения, функционирующие на иных организационных принципах, чем вся организация в целом. </a:t>
            </a:r>
          </a:p>
          <a:p>
            <a:endParaRPr lang="ru-RU" altLang="ru-RU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1ABD7E-153A-4C38-9EF6-F07AED1AEF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025" y="701675"/>
            <a:ext cx="11029950" cy="1014413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i="1" u="sng" dirty="0"/>
              <a:t>Теория организационного потенциала</a:t>
            </a:r>
            <a:endParaRPr lang="ru-RU" dirty="0"/>
          </a:p>
        </p:txBody>
      </p:sp>
      <p:sp>
        <p:nvSpPr>
          <p:cNvPr id="49155" name="Объект 2">
            <a:extLst>
              <a:ext uri="{FF2B5EF4-FFF2-40B4-BE49-F238E27FC236}">
                <a16:creationId xmlns:a16="http://schemas.microsoft.com/office/drawing/2014/main" id="{B4A990C8-B21E-42B3-A9E9-C2BC618EF51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81025" y="2181225"/>
            <a:ext cx="11029950" cy="4422775"/>
          </a:xfrm>
        </p:spPr>
        <p:txBody>
          <a:bodyPr/>
          <a:lstStyle/>
          <a:p>
            <a:r>
              <a:rPr lang="ru-RU" altLang="ru-RU" sz="2300"/>
              <a:t>В представлении  И. Ансоффа организационная структура служит выражением состояния потенциала организаций, ее изменения представляют результат реакции организации на изменения внешней среды.</a:t>
            </a:r>
          </a:p>
          <a:p>
            <a:r>
              <a:rPr lang="ru-RU" altLang="ru-RU" sz="2300"/>
              <a:t>структурирование обусловлено поведением современных фирм по трем направлениям, т.е. </a:t>
            </a:r>
            <a:r>
              <a:rPr lang="ru-RU" altLang="ru-RU" sz="2300" u="sng"/>
              <a:t>трем основным стратегиям</a:t>
            </a:r>
            <a:r>
              <a:rPr lang="ru-RU" altLang="ru-RU" sz="2300"/>
              <a:t>: 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ru-RU" altLang="ru-RU" sz="2300"/>
              <a:t>достижение экономичности использования ресурсов, 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ru-RU" altLang="ru-RU" sz="2300"/>
              <a:t>обеспечение конкурентоспособности, 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ru-RU" altLang="ru-RU" sz="2300"/>
              <a:t>активная политика в области нововведений. </a:t>
            </a:r>
          </a:p>
          <a:p>
            <a:r>
              <a:rPr lang="ru-RU" altLang="ru-RU" sz="2300"/>
              <a:t>В зависимости от того какая стратегия преобладает, выбирается тот или иной вид структуры.</a:t>
            </a:r>
            <a:endParaRPr lang="ru-RU" altLang="ru-RU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F57AE8-9782-4A04-ABB1-7BAEF0C02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025" y="701675"/>
            <a:ext cx="11029950" cy="1014413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/>
              <a:t>Эволюция организационных структур по И. </a:t>
            </a:r>
            <a:r>
              <a:rPr lang="ru-RU" dirty="0" err="1"/>
              <a:t>Ансоффу</a:t>
            </a:r>
            <a:r>
              <a:rPr lang="ru-RU" dirty="0"/>
              <a:t>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CBE97ED-ABE3-4412-A166-79905D7E31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025" y="2181225"/>
            <a:ext cx="11029950" cy="4287838"/>
          </a:xfrm>
        </p:spPr>
        <p:txBody>
          <a:bodyPr rtlCol="0">
            <a:normAutofit fontScale="92500" lnSpcReduction="10000"/>
          </a:bodyPr>
          <a:lstStyle/>
          <a:p>
            <a:pPr marL="306000" indent="-306000" fontAlgn="auto">
              <a:defRPr/>
            </a:pPr>
            <a:r>
              <a:rPr lang="ru-RU" sz="2300" dirty="0"/>
              <a:t>Любая организация является сложной совокупностью большого количества взаимосвязанных элементов.</a:t>
            </a:r>
          </a:p>
          <a:p>
            <a:pPr marL="306000" indent="-306000" fontAlgn="auto">
              <a:defRPr/>
            </a:pPr>
            <a:r>
              <a:rPr lang="ru-RU" sz="2300" dirty="0"/>
              <a:t> Такой набор элементов представляет собой организационный потенциал, основу которого составляет культура организации — совокупность управленческого персонала, системы ценностей, систем и процедур. Эта часть организационного потенциала подвержена наиболее сильному воздействию со стороны выбранной стратегии фирмы. </a:t>
            </a:r>
          </a:p>
          <a:p>
            <a:pPr marL="306000" indent="-306000" fontAlgn="auto">
              <a:defRPr/>
            </a:pPr>
            <a:r>
              <a:rPr lang="ru-RU" sz="2300" dirty="0"/>
              <a:t>Понятие потенциала обладает рядом системных свойств — способы подразделения задач, способы взаимосвязи задач, структура полномочий внутри функций и между ними и культура организации.</a:t>
            </a:r>
          </a:p>
          <a:p>
            <a:pPr marL="306000" indent="-306000" fontAlgn="auto">
              <a:defRPr/>
            </a:pPr>
            <a:r>
              <a:rPr lang="ru-RU" sz="2300" dirty="0"/>
              <a:t> Характер изменения организационного потенциала определяется внешними условиями. Для успешного изменения организационного потенциала нужны благоприятный климат в организации и квалифицированные руководители.</a:t>
            </a:r>
          </a:p>
          <a:p>
            <a:pPr marL="306000" indent="-306000" fontAlgn="auto"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4751ED-326D-40F9-94D3-4224E8F73B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025" y="701675"/>
            <a:ext cx="11029950" cy="1014413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i="1" u="sng" dirty="0"/>
              <a:t>Теория институтов и институциональных изменений</a:t>
            </a:r>
            <a:endParaRPr lang="ru-RU" dirty="0"/>
          </a:p>
        </p:txBody>
      </p:sp>
      <p:sp>
        <p:nvSpPr>
          <p:cNvPr id="51203" name="Объект 2">
            <a:extLst>
              <a:ext uri="{FF2B5EF4-FFF2-40B4-BE49-F238E27FC236}">
                <a16:creationId xmlns:a16="http://schemas.microsoft.com/office/drawing/2014/main" id="{F1307E52-C9C0-4AD5-A473-EBDA6E6F8FD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81025" y="2133600"/>
            <a:ext cx="11029950" cy="4324350"/>
          </a:xfrm>
        </p:spPr>
        <p:txBody>
          <a:bodyPr/>
          <a:lstStyle/>
          <a:p>
            <a:r>
              <a:rPr lang="ru-RU" altLang="ru-RU" sz="2200"/>
              <a:t>Роль институтов в реализации выигрыша от торговли — если трансакция (операция)  сопряжена с высокими издержками, то их снижению могут способствовать институты.</a:t>
            </a:r>
          </a:p>
          <a:p>
            <a:r>
              <a:rPr lang="ru-RU" altLang="ru-RU" sz="2200"/>
              <a:t>Представители: Р. Коуз, Г. Саймон, О. Уильямсон, М. Тейлор, Д. Норт.</a:t>
            </a:r>
          </a:p>
          <a:p>
            <a:r>
              <a:rPr lang="ru-RU" altLang="ru-RU" sz="2200" u="sng"/>
              <a:t>Виды трансакционных издержек: </a:t>
            </a:r>
          </a:p>
          <a:p>
            <a:pPr marL="323850" lvl="1" indent="0">
              <a:buFont typeface="Wingdings 2" panose="05020102010507070707" pitchFamily="18" charset="2"/>
              <a:buNone/>
            </a:pPr>
            <a:r>
              <a:rPr lang="ru-RU" altLang="ru-RU" sz="2200"/>
              <a:t>1) издержки поиска информации; </a:t>
            </a:r>
          </a:p>
          <a:p>
            <a:pPr marL="323850" lvl="1" indent="0">
              <a:buFont typeface="Wingdings 2" panose="05020102010507070707" pitchFamily="18" charset="2"/>
              <a:buNone/>
            </a:pPr>
            <a:r>
              <a:rPr lang="ru-RU" altLang="ru-RU" sz="2200"/>
              <a:t>2) издержки ведения переговоров; </a:t>
            </a:r>
          </a:p>
          <a:p>
            <a:pPr marL="323850" lvl="1" indent="0">
              <a:buFont typeface="Wingdings 2" panose="05020102010507070707" pitchFamily="18" charset="2"/>
              <a:buNone/>
            </a:pPr>
            <a:r>
              <a:rPr lang="ru-RU" altLang="ru-RU" sz="2200"/>
              <a:t>3) издержки измерения количества и качества вступающих в обмен товаров и услуг; </a:t>
            </a:r>
          </a:p>
          <a:p>
            <a:pPr marL="323850" lvl="1" indent="0">
              <a:buFont typeface="Wingdings 2" panose="05020102010507070707" pitchFamily="18" charset="2"/>
              <a:buNone/>
            </a:pPr>
            <a:r>
              <a:rPr lang="ru-RU" altLang="ru-RU" sz="2200"/>
              <a:t>4) издержки по спецификации и защите прав собственности; </a:t>
            </a:r>
          </a:p>
          <a:p>
            <a:pPr marL="323850" lvl="1" indent="0">
              <a:buFont typeface="Wingdings 2" panose="05020102010507070707" pitchFamily="18" charset="2"/>
              <a:buNone/>
            </a:pPr>
            <a:r>
              <a:rPr lang="ru-RU" altLang="ru-RU" sz="2200"/>
              <a:t>5) издержки оппортунистического поведения.</a:t>
            </a:r>
            <a:endParaRPr lang="ru-RU" altLang="ru-RU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05211C-1012-49D6-B088-E1470DAFE4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025" y="701675"/>
            <a:ext cx="11029950" cy="1014413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/>
              <a:t>Теория рационального выбора Д. </a:t>
            </a:r>
            <a:r>
              <a:rPr lang="ru-RU" dirty="0" err="1"/>
              <a:t>Норт</a:t>
            </a:r>
            <a:r>
              <a:rPr lang="ru-RU" dirty="0"/>
              <a:t>:</a:t>
            </a:r>
          </a:p>
        </p:txBody>
      </p:sp>
      <p:sp>
        <p:nvSpPr>
          <p:cNvPr id="52227" name="Объект 2">
            <a:extLst>
              <a:ext uri="{FF2B5EF4-FFF2-40B4-BE49-F238E27FC236}">
                <a16:creationId xmlns:a16="http://schemas.microsoft.com/office/drawing/2014/main" id="{724AD889-B3D4-4846-9A05-DA09A6E552C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93688" y="2065338"/>
            <a:ext cx="11684000" cy="4595812"/>
          </a:xfrm>
        </p:spPr>
        <p:txBody>
          <a:bodyPr/>
          <a:lstStyle/>
          <a:p>
            <a:r>
              <a:rPr lang="ru-RU" altLang="ru-RU" sz="2200"/>
              <a:t>Под институтами понимает ограничения и механизмы их контроля. </a:t>
            </a:r>
          </a:p>
          <a:p>
            <a:r>
              <a:rPr lang="ru-RU" altLang="ru-RU" sz="2200"/>
              <a:t>Институты включают любые формы ограничений, изобретенных людьми. Они могут быть как формальными, так и неформальными. </a:t>
            </a:r>
          </a:p>
          <a:p>
            <a:r>
              <a:rPr lang="ru-RU" altLang="ru-RU" sz="2200"/>
              <a:t>Ограничения формируют структуры, конституирующие совокупность внутриорганизационных воздействий — стимулов.</a:t>
            </a:r>
          </a:p>
          <a:p>
            <a:r>
              <a:rPr lang="ru-RU" altLang="ru-RU" sz="2200"/>
              <a:t>Институциональные ограничения могут регламентировать то, что индивидам запрещено делать, и то, при каких условиях индивидам разрешается определенная деятельность, т.е. это область, внутри которой возможны взаимодействия между людьми.</a:t>
            </a:r>
          </a:p>
          <a:p>
            <a:r>
              <a:rPr lang="ru-RU" altLang="ru-RU" sz="2200"/>
              <a:t> Формальные и неформальные правила взаимодополняют и взаимоусиливают друг друга. Причем зачастую действие неформальных правил определяет эффективность действия формальных.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A79FFB-B899-4CA9-81F4-17D569390C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025" y="701675"/>
            <a:ext cx="11029950" cy="1014413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i="1" u="sng" dirty="0"/>
              <a:t>Концепция системного подхода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4BE2E37-F3C6-44DB-AA8B-C26C192770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025" y="2181225"/>
            <a:ext cx="11029950" cy="4400550"/>
          </a:xfrm>
        </p:spPr>
        <p:txBody>
          <a:bodyPr rtlCol="0">
            <a:normAutofit fontScale="92500" lnSpcReduction="10000"/>
          </a:bodyPr>
          <a:lstStyle/>
          <a:p>
            <a:pPr marL="306000" indent="-306000" fontAlgn="auto">
              <a:defRPr/>
            </a:pPr>
            <a:r>
              <a:rPr lang="ru-RU" sz="2200" u="sng" dirty="0"/>
              <a:t>Основные принципы системного подхода: </a:t>
            </a:r>
          </a:p>
          <a:p>
            <a:pPr marL="666900" lvl="1" indent="-342900" fontAlgn="auto">
              <a:buFont typeface="+mj-lt"/>
              <a:buAutoNum type="arabicPeriod"/>
              <a:defRPr/>
            </a:pPr>
            <a:r>
              <a:rPr lang="ru-RU" sz="2200" dirty="0"/>
              <a:t>Целостность.</a:t>
            </a:r>
          </a:p>
          <a:p>
            <a:pPr marL="666900" lvl="1" indent="-342900" fontAlgn="auto">
              <a:buFont typeface="+mj-lt"/>
              <a:buAutoNum type="arabicPeriod"/>
              <a:defRPr/>
            </a:pPr>
            <a:r>
              <a:rPr lang="ru-RU" sz="2200" dirty="0"/>
              <a:t>Зависимость. </a:t>
            </a:r>
          </a:p>
          <a:p>
            <a:pPr marL="666900" lvl="1" indent="-342900" fontAlgn="auto">
              <a:buFont typeface="+mj-lt"/>
              <a:buAutoNum type="arabicPeriod"/>
              <a:defRPr/>
            </a:pPr>
            <a:r>
              <a:rPr lang="ru-RU" sz="2200" dirty="0"/>
              <a:t>Структурность. </a:t>
            </a:r>
          </a:p>
          <a:p>
            <a:pPr marL="666900" lvl="1" indent="-342900" fontAlgn="auto">
              <a:buFont typeface="+mj-lt"/>
              <a:buAutoNum type="arabicPeriod"/>
              <a:defRPr/>
            </a:pPr>
            <a:r>
              <a:rPr lang="ru-RU" sz="2200" dirty="0"/>
              <a:t>Границы системы. </a:t>
            </a:r>
          </a:p>
          <a:p>
            <a:pPr marL="666900" lvl="1" indent="-342900" fontAlgn="auto">
              <a:buFont typeface="+mj-lt"/>
              <a:buAutoNum type="arabicPeriod"/>
              <a:defRPr/>
            </a:pPr>
            <a:r>
              <a:rPr lang="ru-RU" sz="2200" dirty="0"/>
              <a:t>Иерархичность.</a:t>
            </a:r>
          </a:p>
          <a:p>
            <a:pPr marL="306000" indent="-306000" fontAlgn="auto">
              <a:defRPr/>
            </a:pPr>
            <a:r>
              <a:rPr lang="ru-RU" sz="2400" dirty="0"/>
              <a:t>Преимущество заключается в возможности комплексной оценки производственно-хозяйственной деятельности, эффективной организации процесса принятия решений на всех уровнях управления. </a:t>
            </a:r>
          </a:p>
          <a:p>
            <a:pPr marL="306000" indent="-306000" fontAlgn="auto">
              <a:defRPr/>
            </a:pPr>
            <a:r>
              <a:rPr lang="ru-RU" sz="2400" dirty="0"/>
              <a:t>В современных исследованиях по менеджменту основополагающим является системный подход.</a:t>
            </a:r>
          </a:p>
          <a:p>
            <a:pPr marL="306000" indent="-306000" fontAlgn="auto"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9B5ED1-709B-405F-A12E-13CDDD88A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025" y="701675"/>
            <a:ext cx="11029950" cy="1014413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/>
              <a:t>теория «7 S» Т. </a:t>
            </a:r>
            <a:r>
              <a:rPr lang="ru-RU" dirty="0" err="1"/>
              <a:t>Питерса</a:t>
            </a:r>
            <a:r>
              <a:rPr lang="ru-RU" dirty="0"/>
              <a:t> и Р. </a:t>
            </a:r>
            <a:r>
              <a:rPr lang="ru-RU" dirty="0" err="1"/>
              <a:t>Уотермана</a:t>
            </a:r>
            <a:endParaRPr lang="ru-RU" dirty="0"/>
          </a:p>
        </p:txBody>
      </p:sp>
      <p:sp>
        <p:nvSpPr>
          <p:cNvPr id="54275" name="Объект 2">
            <a:extLst>
              <a:ext uri="{FF2B5EF4-FFF2-40B4-BE49-F238E27FC236}">
                <a16:creationId xmlns:a16="http://schemas.microsoft.com/office/drawing/2014/main" id="{7E8C2D62-34AF-42BE-8B13-9ADCB5677B1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17513" y="2181225"/>
            <a:ext cx="11425237" cy="4422775"/>
          </a:xfrm>
        </p:spPr>
        <p:txBody>
          <a:bodyPr/>
          <a:lstStyle/>
          <a:p>
            <a:r>
              <a:rPr lang="ru-RU" altLang="ru-RU" sz="2000"/>
              <a:t>эффективная организация формируется на базе семи взаимосвязанных составляющих, изменение каждой из которых с необходимостью требует соответствующего изменения остальных. </a:t>
            </a:r>
          </a:p>
          <a:p>
            <a:r>
              <a:rPr lang="ru-RU" altLang="ru-RU" sz="2000" u="sng"/>
              <a:t>Это семь взаимосвязанных переменных: 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ru-RU" altLang="ru-RU" sz="2000"/>
              <a:t>strategy (стратегия), 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ru-RU" altLang="ru-RU" sz="2000"/>
              <a:t>structure (структура), 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ru-RU" altLang="ru-RU" sz="2000"/>
              <a:t>system (бухгалтерский учет, планирование, отчетность и т.д. как система координат для принятия решений), 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ru-RU" altLang="ru-RU" sz="2000"/>
              <a:t>staff (персонал), 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ru-RU" altLang="ru-RU" sz="2000"/>
              <a:t>style (стиль), 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ru-RU" altLang="ru-RU" sz="2000"/>
              <a:t>skills (умения, квалификация сотрудников), 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ru-RU" altLang="ru-RU" sz="2000"/>
              <a:t>shared values (организационные ценности, разделяемые персоналом).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Дивиденд">
  <a:themeElements>
    <a:clrScheme name="Дивиденд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Дивиденд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Дивиденд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Дивиденд</Template>
  <TotalTime>121</TotalTime>
  <Words>2462</Words>
  <Application>Microsoft Office PowerPoint</Application>
  <PresentationFormat>Широкоэкранный</PresentationFormat>
  <Paragraphs>243</Paragraphs>
  <Slides>31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9" baseType="lpstr">
      <vt:lpstr>Gill Sans MT</vt:lpstr>
      <vt:lpstr>Arial</vt:lpstr>
      <vt:lpstr>Wingdings 2</vt:lpstr>
      <vt:lpstr>Calibri</vt:lpstr>
      <vt:lpstr>Corbel</vt:lpstr>
      <vt:lpstr>Wingdings</vt:lpstr>
      <vt:lpstr>Times New Roman</vt:lpstr>
      <vt:lpstr>Дивиденд</vt:lpstr>
      <vt:lpstr>Теория организации и организационное проектирование</vt:lpstr>
      <vt:lpstr>Цель и задачи</vt:lpstr>
      <vt:lpstr>Формируемая компетенция (ОПК-3):</vt:lpstr>
      <vt:lpstr>Объем дисциплины</vt:lpstr>
      <vt:lpstr>Основная литература:</vt:lpstr>
      <vt:lpstr>Теория организации и ее место в системе научных знаний</vt:lpstr>
      <vt:lpstr>План</vt:lpstr>
      <vt:lpstr>Организация — группа людей, деятельность которых сознательно координируется для достижения общих целей </vt:lpstr>
      <vt:lpstr>Общие характеристики организаций</vt:lpstr>
      <vt:lpstr>Внешняя среда – это совокупность факторов окружающей среды, воздействующих на организацию</vt:lpstr>
      <vt:lpstr>Уровни управления</vt:lpstr>
      <vt:lpstr>Система — это некоторая целостность, состоящая из взаимозависимых частей, каждая из которых вносит свой вклад в характеристику целого </vt:lpstr>
      <vt:lpstr>Предмет теории организации</vt:lpstr>
      <vt:lpstr>Задачи теории организации:</vt:lpstr>
      <vt:lpstr>Связь с другими дисциплинами</vt:lpstr>
      <vt:lpstr>Концептуальные основы теории организации</vt:lpstr>
      <vt:lpstr>Абстрактно-теоретическая концепция</vt:lpstr>
      <vt:lpstr>Классическая теория организации</vt:lpstr>
      <vt:lpstr>Организационная концепция человеческих отношений</vt:lpstr>
      <vt:lpstr>У. Беннис (1967 ) – Жизнь организации на рубеже 20-21 века:</vt:lpstr>
      <vt:lpstr>Бюрократическая теория организации</vt:lpstr>
      <vt:lpstr>основные положения теории Вебера: </vt:lpstr>
      <vt:lpstr>Ситуационные теории организации</vt:lpstr>
      <vt:lpstr>П. Друкер «Энциклопедия менеджмента»:</vt:lpstr>
      <vt:lpstr>Исследования Дж. Вудворт показали, что:</vt:lpstr>
      <vt:lpstr>Теория организационного потенциала</vt:lpstr>
      <vt:lpstr>Эволюция организационных структур по И. Ансоффу:</vt:lpstr>
      <vt:lpstr>Теория институтов и институциональных изменений</vt:lpstr>
      <vt:lpstr>Теория рационального выбора Д. Норт:</vt:lpstr>
      <vt:lpstr>Концепция системного подхода</vt:lpstr>
      <vt:lpstr>теория «7 S» Т. Питерса и Р. Уотермана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Теория организации и организационное проектирование</dc:title>
  <dc:creator>Инна Попова</dc:creator>
  <cp:lastModifiedBy>Инна Попова</cp:lastModifiedBy>
  <cp:revision>23</cp:revision>
  <dcterms:created xsi:type="dcterms:W3CDTF">2022-02-07T11:17:08Z</dcterms:created>
  <dcterms:modified xsi:type="dcterms:W3CDTF">2022-02-14T11:07:03Z</dcterms:modified>
</cp:coreProperties>
</file>