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8246"/>
    <a:srgbClr val="67572B"/>
    <a:srgbClr val="847038"/>
    <a:srgbClr val="A19F37"/>
    <a:srgbClr val="917E37"/>
    <a:srgbClr val="8A753A"/>
    <a:srgbClr val="917B2B"/>
    <a:srgbClr val="A68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28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3.xml.rels><?xml version="1.0" encoding="UTF-8" standalone="yes"?>
<Relationships xmlns="http://schemas.openxmlformats.org/package/2006/relationships"><Relationship Id="rId1" Type="http://schemas.openxmlformats.org/officeDocument/2006/relationships/image" Target="../media/image22.png"/></Relationships>
</file>

<file path=ppt/diagrams/_rels/drawing3.xml.rels><?xml version="1.0" encoding="UTF-8" standalone="yes"?>
<Relationships xmlns="http://schemas.openxmlformats.org/package/2006/relationships"><Relationship Id="rId1"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94B7E1-17D3-4510-8A9B-7303A7A4E757}" type="doc">
      <dgm:prSet loTypeId="urn:microsoft.com/office/officeart/2005/8/layout/venn1" loCatId="relationship" qsTypeId="urn:microsoft.com/office/officeart/2005/8/quickstyle/simple1" qsCatId="simple" csTypeId="urn:microsoft.com/office/officeart/2005/8/colors/colorful1" csCatId="colorful" phldr="1"/>
      <dgm:spPr/>
      <dgm:t>
        <a:bodyPr/>
        <a:lstStyle/>
        <a:p>
          <a:endParaRPr lang="ru-RU"/>
        </a:p>
      </dgm:t>
    </dgm:pt>
    <dgm:pt modelId="{B9DB085D-01C3-4828-96CE-9902270EAA5D}">
      <dgm:prSet/>
      <dgm:spPr/>
      <dgm:t>
        <a:bodyPr/>
        <a:lstStyle/>
        <a:p>
          <a:pPr rtl="0"/>
          <a:r>
            <a:rPr lang="ru-RU" b="1" dirty="0" smtClean="0"/>
            <a:t>официальный </a:t>
          </a:r>
          <a:endParaRPr lang="ru-RU" b="1" dirty="0"/>
        </a:p>
      </dgm:t>
    </dgm:pt>
    <dgm:pt modelId="{961A1636-8B95-43E1-BEF9-1A1D4ADE3B27}" type="parTrans" cxnId="{F60E365C-F1A9-4B87-BE44-F61C0BC9A583}">
      <dgm:prSet/>
      <dgm:spPr/>
      <dgm:t>
        <a:bodyPr/>
        <a:lstStyle/>
        <a:p>
          <a:endParaRPr lang="ru-RU"/>
        </a:p>
      </dgm:t>
    </dgm:pt>
    <dgm:pt modelId="{77B145DA-F3EC-4C00-A1C0-BDEE48F8DE8B}" type="sibTrans" cxnId="{F60E365C-F1A9-4B87-BE44-F61C0BC9A583}">
      <dgm:prSet/>
      <dgm:spPr/>
      <dgm:t>
        <a:bodyPr/>
        <a:lstStyle/>
        <a:p>
          <a:endParaRPr lang="ru-RU"/>
        </a:p>
      </dgm:t>
    </dgm:pt>
    <dgm:pt modelId="{EF0A6418-C7BF-4C01-92CE-5C4326E4D9B6}">
      <dgm:prSet/>
      <dgm:spPr/>
      <dgm:t>
        <a:bodyPr/>
        <a:lstStyle/>
        <a:p>
          <a:pPr rtl="0"/>
          <a:r>
            <a:rPr lang="ru-RU" b="1" dirty="0" smtClean="0"/>
            <a:t>деловой (рабочий) </a:t>
          </a:r>
          <a:endParaRPr lang="ru-RU" b="1" dirty="0"/>
        </a:p>
      </dgm:t>
    </dgm:pt>
    <dgm:pt modelId="{B7C46445-797B-4637-BE99-B7FE32782B94}" type="parTrans" cxnId="{975E8654-793C-49F4-A7CF-7503B7FC28AA}">
      <dgm:prSet/>
      <dgm:spPr/>
      <dgm:t>
        <a:bodyPr/>
        <a:lstStyle/>
        <a:p>
          <a:endParaRPr lang="ru-RU"/>
        </a:p>
      </dgm:t>
    </dgm:pt>
    <dgm:pt modelId="{6432F0E2-7B11-43FF-9AA3-7CC2D16F971D}" type="sibTrans" cxnId="{975E8654-793C-49F4-A7CF-7503B7FC28AA}">
      <dgm:prSet/>
      <dgm:spPr/>
      <dgm:t>
        <a:bodyPr/>
        <a:lstStyle/>
        <a:p>
          <a:endParaRPr lang="ru-RU"/>
        </a:p>
      </dgm:t>
    </dgm:pt>
    <dgm:pt modelId="{16D141EE-C8B2-49AB-B71B-4834A37A03DA}">
      <dgm:prSet/>
      <dgm:spPr/>
      <dgm:t>
        <a:bodyPr/>
        <a:lstStyle/>
        <a:p>
          <a:pPr rtl="0"/>
          <a:r>
            <a:rPr lang="ru-RU" b="1" dirty="0" smtClean="0"/>
            <a:t>неофициальный </a:t>
          </a:r>
          <a:endParaRPr lang="ru-RU" b="1" dirty="0"/>
        </a:p>
      </dgm:t>
    </dgm:pt>
    <dgm:pt modelId="{BA9A80E7-EB7C-41C1-A3DF-CFFC2132710E}" type="parTrans" cxnId="{09B1A254-48F9-4EED-9100-20817D542792}">
      <dgm:prSet/>
      <dgm:spPr/>
      <dgm:t>
        <a:bodyPr/>
        <a:lstStyle/>
        <a:p>
          <a:endParaRPr lang="ru-RU"/>
        </a:p>
      </dgm:t>
    </dgm:pt>
    <dgm:pt modelId="{4F728FE9-23C6-4F53-A9A1-C724C7C66101}" type="sibTrans" cxnId="{09B1A254-48F9-4EED-9100-20817D542792}">
      <dgm:prSet/>
      <dgm:spPr/>
      <dgm:t>
        <a:bodyPr/>
        <a:lstStyle/>
        <a:p>
          <a:endParaRPr lang="ru-RU"/>
        </a:p>
      </dgm:t>
    </dgm:pt>
    <dgm:pt modelId="{CCDF9DDC-E41E-4BE2-9514-810EEFC69D12}">
      <dgm:prSet/>
      <dgm:spPr/>
      <dgm:t>
        <a:bodyPr/>
        <a:lstStyle/>
        <a:p>
          <a:pPr rtl="0"/>
          <a:r>
            <a:rPr lang="ru-RU" b="1" dirty="0" smtClean="0"/>
            <a:t>визит проездом</a:t>
          </a:r>
          <a:endParaRPr lang="ru-RU" b="1" dirty="0"/>
        </a:p>
      </dgm:t>
    </dgm:pt>
    <dgm:pt modelId="{8982E08A-89C6-4871-9F6A-AD53CEB2B5EA}" type="parTrans" cxnId="{0AECDA46-6A84-4A68-9E8D-17FF8D94D182}">
      <dgm:prSet/>
      <dgm:spPr/>
      <dgm:t>
        <a:bodyPr/>
        <a:lstStyle/>
        <a:p>
          <a:endParaRPr lang="ru-RU"/>
        </a:p>
      </dgm:t>
    </dgm:pt>
    <dgm:pt modelId="{F4878FC8-ECCA-40E6-BED2-3FF392187006}" type="sibTrans" cxnId="{0AECDA46-6A84-4A68-9E8D-17FF8D94D182}">
      <dgm:prSet/>
      <dgm:spPr/>
      <dgm:t>
        <a:bodyPr/>
        <a:lstStyle/>
        <a:p>
          <a:endParaRPr lang="ru-RU"/>
        </a:p>
      </dgm:t>
    </dgm:pt>
    <dgm:pt modelId="{95600ECB-A03B-4A3E-83E5-B51D01BD3E36}" type="pres">
      <dgm:prSet presAssocID="{D694B7E1-17D3-4510-8A9B-7303A7A4E757}" presName="compositeShape" presStyleCnt="0">
        <dgm:presLayoutVars>
          <dgm:chMax val="7"/>
          <dgm:dir/>
          <dgm:resizeHandles val="exact"/>
        </dgm:presLayoutVars>
      </dgm:prSet>
      <dgm:spPr/>
    </dgm:pt>
    <dgm:pt modelId="{5E2092D2-D5ED-493E-89F3-B4E5BF536A94}" type="pres">
      <dgm:prSet presAssocID="{B9DB085D-01C3-4828-96CE-9902270EAA5D}" presName="circ1" presStyleLbl="vennNode1" presStyleIdx="0" presStyleCnt="4"/>
      <dgm:spPr/>
      <dgm:t>
        <a:bodyPr/>
        <a:lstStyle/>
        <a:p>
          <a:endParaRPr lang="ru-RU"/>
        </a:p>
      </dgm:t>
    </dgm:pt>
    <dgm:pt modelId="{154D5901-0C46-4805-BB0A-7A47D26C8127}" type="pres">
      <dgm:prSet presAssocID="{B9DB085D-01C3-4828-96CE-9902270EAA5D}" presName="circ1Tx" presStyleLbl="revTx" presStyleIdx="0" presStyleCnt="0">
        <dgm:presLayoutVars>
          <dgm:chMax val="0"/>
          <dgm:chPref val="0"/>
          <dgm:bulletEnabled val="1"/>
        </dgm:presLayoutVars>
      </dgm:prSet>
      <dgm:spPr/>
      <dgm:t>
        <a:bodyPr/>
        <a:lstStyle/>
        <a:p>
          <a:endParaRPr lang="ru-RU"/>
        </a:p>
      </dgm:t>
    </dgm:pt>
    <dgm:pt modelId="{6CBF65AB-472E-4A68-8B4A-2CF67A3C5CC2}" type="pres">
      <dgm:prSet presAssocID="{EF0A6418-C7BF-4C01-92CE-5C4326E4D9B6}" presName="circ2" presStyleLbl="vennNode1" presStyleIdx="1" presStyleCnt="4"/>
      <dgm:spPr/>
      <dgm:t>
        <a:bodyPr/>
        <a:lstStyle/>
        <a:p>
          <a:endParaRPr lang="ru-RU"/>
        </a:p>
      </dgm:t>
    </dgm:pt>
    <dgm:pt modelId="{6A51EBD3-E2CA-4CE5-9939-78884E99025E}" type="pres">
      <dgm:prSet presAssocID="{EF0A6418-C7BF-4C01-92CE-5C4326E4D9B6}" presName="circ2Tx" presStyleLbl="revTx" presStyleIdx="0" presStyleCnt="0">
        <dgm:presLayoutVars>
          <dgm:chMax val="0"/>
          <dgm:chPref val="0"/>
          <dgm:bulletEnabled val="1"/>
        </dgm:presLayoutVars>
      </dgm:prSet>
      <dgm:spPr/>
      <dgm:t>
        <a:bodyPr/>
        <a:lstStyle/>
        <a:p>
          <a:endParaRPr lang="ru-RU"/>
        </a:p>
      </dgm:t>
    </dgm:pt>
    <dgm:pt modelId="{FBC0B633-FC94-4A4E-8929-595D5C6A0B88}" type="pres">
      <dgm:prSet presAssocID="{16D141EE-C8B2-49AB-B71B-4834A37A03DA}" presName="circ3" presStyleLbl="vennNode1" presStyleIdx="2" presStyleCnt="4"/>
      <dgm:spPr/>
      <dgm:t>
        <a:bodyPr/>
        <a:lstStyle/>
        <a:p>
          <a:endParaRPr lang="ru-RU"/>
        </a:p>
      </dgm:t>
    </dgm:pt>
    <dgm:pt modelId="{EF78EB18-C504-454F-85A3-CED0637C64AC}" type="pres">
      <dgm:prSet presAssocID="{16D141EE-C8B2-49AB-B71B-4834A37A03DA}" presName="circ3Tx" presStyleLbl="revTx" presStyleIdx="0" presStyleCnt="0">
        <dgm:presLayoutVars>
          <dgm:chMax val="0"/>
          <dgm:chPref val="0"/>
          <dgm:bulletEnabled val="1"/>
        </dgm:presLayoutVars>
      </dgm:prSet>
      <dgm:spPr/>
      <dgm:t>
        <a:bodyPr/>
        <a:lstStyle/>
        <a:p>
          <a:endParaRPr lang="ru-RU"/>
        </a:p>
      </dgm:t>
    </dgm:pt>
    <dgm:pt modelId="{6F7DAC80-6C3A-42F7-867C-70A6E36F5605}" type="pres">
      <dgm:prSet presAssocID="{CCDF9DDC-E41E-4BE2-9514-810EEFC69D12}" presName="circ4" presStyleLbl="vennNode1" presStyleIdx="3" presStyleCnt="4"/>
      <dgm:spPr/>
    </dgm:pt>
    <dgm:pt modelId="{697EDC03-640B-4E0B-A90A-FFE1CFB31F85}" type="pres">
      <dgm:prSet presAssocID="{CCDF9DDC-E41E-4BE2-9514-810EEFC69D12}" presName="circ4Tx" presStyleLbl="revTx" presStyleIdx="0" presStyleCnt="0">
        <dgm:presLayoutVars>
          <dgm:chMax val="0"/>
          <dgm:chPref val="0"/>
          <dgm:bulletEnabled val="1"/>
        </dgm:presLayoutVars>
      </dgm:prSet>
      <dgm:spPr/>
    </dgm:pt>
  </dgm:ptLst>
  <dgm:cxnLst>
    <dgm:cxn modelId="{89A79AB5-49A4-43AD-8619-04FBEB681A6F}" type="presOf" srcId="{CCDF9DDC-E41E-4BE2-9514-810EEFC69D12}" destId="{697EDC03-640B-4E0B-A90A-FFE1CFB31F85}" srcOrd="1" destOrd="0" presId="urn:microsoft.com/office/officeart/2005/8/layout/venn1"/>
    <dgm:cxn modelId="{F60E365C-F1A9-4B87-BE44-F61C0BC9A583}" srcId="{D694B7E1-17D3-4510-8A9B-7303A7A4E757}" destId="{B9DB085D-01C3-4828-96CE-9902270EAA5D}" srcOrd="0" destOrd="0" parTransId="{961A1636-8B95-43E1-BEF9-1A1D4ADE3B27}" sibTransId="{77B145DA-F3EC-4C00-A1C0-BDEE48F8DE8B}"/>
    <dgm:cxn modelId="{60278294-288B-46A5-BA24-60B9451A7485}" type="presOf" srcId="{16D141EE-C8B2-49AB-B71B-4834A37A03DA}" destId="{EF78EB18-C504-454F-85A3-CED0637C64AC}" srcOrd="1" destOrd="0" presId="urn:microsoft.com/office/officeart/2005/8/layout/venn1"/>
    <dgm:cxn modelId="{09B1A254-48F9-4EED-9100-20817D542792}" srcId="{D694B7E1-17D3-4510-8A9B-7303A7A4E757}" destId="{16D141EE-C8B2-49AB-B71B-4834A37A03DA}" srcOrd="2" destOrd="0" parTransId="{BA9A80E7-EB7C-41C1-A3DF-CFFC2132710E}" sibTransId="{4F728FE9-23C6-4F53-A9A1-C724C7C66101}"/>
    <dgm:cxn modelId="{B0E0AE60-EC73-4B23-A0BE-A3EA42833FEC}" type="presOf" srcId="{B9DB085D-01C3-4828-96CE-9902270EAA5D}" destId="{5E2092D2-D5ED-493E-89F3-B4E5BF536A94}" srcOrd="0" destOrd="0" presId="urn:microsoft.com/office/officeart/2005/8/layout/venn1"/>
    <dgm:cxn modelId="{50AF080B-61E1-42BA-B2CD-45C1E61D06F5}" type="presOf" srcId="{B9DB085D-01C3-4828-96CE-9902270EAA5D}" destId="{154D5901-0C46-4805-BB0A-7A47D26C8127}" srcOrd="1" destOrd="0" presId="urn:microsoft.com/office/officeart/2005/8/layout/venn1"/>
    <dgm:cxn modelId="{944C200A-FAEF-41A2-B6C6-3ED799AEB539}" type="presOf" srcId="{CCDF9DDC-E41E-4BE2-9514-810EEFC69D12}" destId="{6F7DAC80-6C3A-42F7-867C-70A6E36F5605}" srcOrd="0" destOrd="0" presId="urn:microsoft.com/office/officeart/2005/8/layout/venn1"/>
    <dgm:cxn modelId="{975E8654-793C-49F4-A7CF-7503B7FC28AA}" srcId="{D694B7E1-17D3-4510-8A9B-7303A7A4E757}" destId="{EF0A6418-C7BF-4C01-92CE-5C4326E4D9B6}" srcOrd="1" destOrd="0" parTransId="{B7C46445-797B-4637-BE99-B7FE32782B94}" sibTransId="{6432F0E2-7B11-43FF-9AA3-7CC2D16F971D}"/>
    <dgm:cxn modelId="{0AECDA46-6A84-4A68-9E8D-17FF8D94D182}" srcId="{D694B7E1-17D3-4510-8A9B-7303A7A4E757}" destId="{CCDF9DDC-E41E-4BE2-9514-810EEFC69D12}" srcOrd="3" destOrd="0" parTransId="{8982E08A-89C6-4871-9F6A-AD53CEB2B5EA}" sibTransId="{F4878FC8-ECCA-40E6-BED2-3FF392187006}"/>
    <dgm:cxn modelId="{DEB53243-F0A9-48E4-85C3-1B99F1832ADA}" type="presOf" srcId="{EF0A6418-C7BF-4C01-92CE-5C4326E4D9B6}" destId="{6A51EBD3-E2CA-4CE5-9939-78884E99025E}" srcOrd="1" destOrd="0" presId="urn:microsoft.com/office/officeart/2005/8/layout/venn1"/>
    <dgm:cxn modelId="{F1680E9B-2AFF-4887-B400-4FEF3B9A31BA}" type="presOf" srcId="{EF0A6418-C7BF-4C01-92CE-5C4326E4D9B6}" destId="{6CBF65AB-472E-4A68-8B4A-2CF67A3C5CC2}" srcOrd="0" destOrd="0" presId="urn:microsoft.com/office/officeart/2005/8/layout/venn1"/>
    <dgm:cxn modelId="{540537EE-CBC1-4B4D-AE21-E8AA0BCB2BF6}" type="presOf" srcId="{D694B7E1-17D3-4510-8A9B-7303A7A4E757}" destId="{95600ECB-A03B-4A3E-83E5-B51D01BD3E36}" srcOrd="0" destOrd="0" presId="urn:microsoft.com/office/officeart/2005/8/layout/venn1"/>
    <dgm:cxn modelId="{3E18326B-8467-4EEC-9522-BE08768A1355}" type="presOf" srcId="{16D141EE-C8B2-49AB-B71B-4834A37A03DA}" destId="{FBC0B633-FC94-4A4E-8929-595D5C6A0B88}" srcOrd="0" destOrd="0" presId="urn:microsoft.com/office/officeart/2005/8/layout/venn1"/>
    <dgm:cxn modelId="{6D9092AB-9922-4588-B8AD-CE2B27BCA054}" type="presParOf" srcId="{95600ECB-A03B-4A3E-83E5-B51D01BD3E36}" destId="{5E2092D2-D5ED-493E-89F3-B4E5BF536A94}" srcOrd="0" destOrd="0" presId="urn:microsoft.com/office/officeart/2005/8/layout/venn1"/>
    <dgm:cxn modelId="{D6762B69-1264-4030-B9EA-C6A3ADA9DE74}" type="presParOf" srcId="{95600ECB-A03B-4A3E-83E5-B51D01BD3E36}" destId="{154D5901-0C46-4805-BB0A-7A47D26C8127}" srcOrd="1" destOrd="0" presId="urn:microsoft.com/office/officeart/2005/8/layout/venn1"/>
    <dgm:cxn modelId="{3B84F052-D3CE-4DD4-807F-0B00AF8FDACE}" type="presParOf" srcId="{95600ECB-A03B-4A3E-83E5-B51D01BD3E36}" destId="{6CBF65AB-472E-4A68-8B4A-2CF67A3C5CC2}" srcOrd="2" destOrd="0" presId="urn:microsoft.com/office/officeart/2005/8/layout/venn1"/>
    <dgm:cxn modelId="{7F51F652-CD80-439D-9561-7A918EF027E9}" type="presParOf" srcId="{95600ECB-A03B-4A3E-83E5-B51D01BD3E36}" destId="{6A51EBD3-E2CA-4CE5-9939-78884E99025E}" srcOrd="3" destOrd="0" presId="urn:microsoft.com/office/officeart/2005/8/layout/venn1"/>
    <dgm:cxn modelId="{C3D6C672-3913-49D6-887A-ED9C462FB338}" type="presParOf" srcId="{95600ECB-A03B-4A3E-83E5-B51D01BD3E36}" destId="{FBC0B633-FC94-4A4E-8929-595D5C6A0B88}" srcOrd="4" destOrd="0" presId="urn:microsoft.com/office/officeart/2005/8/layout/venn1"/>
    <dgm:cxn modelId="{8F30C7F9-9B8B-4577-9029-4C15BC18CAC6}" type="presParOf" srcId="{95600ECB-A03B-4A3E-83E5-B51D01BD3E36}" destId="{EF78EB18-C504-454F-85A3-CED0637C64AC}" srcOrd="5" destOrd="0" presId="urn:microsoft.com/office/officeart/2005/8/layout/venn1"/>
    <dgm:cxn modelId="{DA292053-6F83-482E-B077-0D2819309A95}" type="presParOf" srcId="{95600ECB-A03B-4A3E-83E5-B51D01BD3E36}" destId="{6F7DAC80-6C3A-42F7-867C-70A6E36F5605}" srcOrd="6" destOrd="0" presId="urn:microsoft.com/office/officeart/2005/8/layout/venn1"/>
    <dgm:cxn modelId="{F85EEBB7-19D2-4F28-96B1-16A6FBCBCB94}" type="presParOf" srcId="{95600ECB-A03B-4A3E-83E5-B51D01BD3E36}" destId="{697EDC03-640B-4E0B-A90A-FFE1CFB31F85}" srcOrd="7"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B8FDDD-07A2-4F43-93CC-54529E23F3AE}" type="doc">
      <dgm:prSet loTypeId="urn:microsoft.com/office/officeart/2005/8/layout/target1" loCatId="relationship" qsTypeId="urn:microsoft.com/office/officeart/2005/8/quickstyle/simple1" qsCatId="simple" csTypeId="urn:microsoft.com/office/officeart/2005/8/colors/colorful3" csCatId="colorful" phldr="1"/>
      <dgm:spPr/>
      <dgm:t>
        <a:bodyPr/>
        <a:lstStyle/>
        <a:p>
          <a:endParaRPr lang="ru-RU"/>
        </a:p>
      </dgm:t>
    </dgm:pt>
    <dgm:pt modelId="{132C5612-5611-4D2A-8FD3-49A851F2643D}">
      <dgm:prSet/>
      <dgm:spPr/>
      <dgm:t>
        <a:bodyPr/>
        <a:lstStyle/>
        <a:p>
          <a:pPr rtl="0"/>
          <a:r>
            <a:rPr lang="ru-RU" smtClean="0"/>
            <a:t>церемониальные мероприятия, связанные с посещением памятных мест и возложением венков к ним;</a:t>
          </a:r>
          <a:endParaRPr lang="ru-RU"/>
        </a:p>
      </dgm:t>
    </dgm:pt>
    <dgm:pt modelId="{A6B48890-2C09-4F25-93FC-7379FC90639C}" type="parTrans" cxnId="{E3134BA1-4A86-4D69-8364-EFB6D6894AE7}">
      <dgm:prSet/>
      <dgm:spPr/>
      <dgm:t>
        <a:bodyPr/>
        <a:lstStyle/>
        <a:p>
          <a:endParaRPr lang="ru-RU"/>
        </a:p>
      </dgm:t>
    </dgm:pt>
    <dgm:pt modelId="{D1539976-8890-46C6-AA3A-4F772DE2A27B}" type="sibTrans" cxnId="{E3134BA1-4A86-4D69-8364-EFB6D6894AE7}">
      <dgm:prSet/>
      <dgm:spPr/>
      <dgm:t>
        <a:bodyPr/>
        <a:lstStyle/>
        <a:p>
          <a:endParaRPr lang="ru-RU"/>
        </a:p>
      </dgm:t>
    </dgm:pt>
    <dgm:pt modelId="{624A74DB-ADCC-4D35-91F5-6451D9771B90}">
      <dgm:prSet/>
      <dgm:spPr/>
      <dgm:t>
        <a:bodyPr/>
        <a:lstStyle/>
        <a:p>
          <a:pPr rtl="0"/>
          <a:r>
            <a:rPr lang="ru-RU" smtClean="0"/>
            <a:t>официальные обед (завтрак), </a:t>
          </a:r>
          <a:endParaRPr lang="ru-RU"/>
        </a:p>
      </dgm:t>
    </dgm:pt>
    <dgm:pt modelId="{C5B2E524-CFC9-4733-ABD6-9C43058FBA05}" type="parTrans" cxnId="{BC560918-03DA-430F-B576-6F9345E48662}">
      <dgm:prSet/>
      <dgm:spPr/>
      <dgm:t>
        <a:bodyPr/>
        <a:lstStyle/>
        <a:p>
          <a:endParaRPr lang="ru-RU"/>
        </a:p>
      </dgm:t>
    </dgm:pt>
    <dgm:pt modelId="{C4188B96-B3F0-4B68-A2FE-CFD8252C8207}" type="sibTrans" cxnId="{BC560918-03DA-430F-B576-6F9345E48662}">
      <dgm:prSet/>
      <dgm:spPr/>
      <dgm:t>
        <a:bodyPr/>
        <a:lstStyle/>
        <a:p>
          <a:endParaRPr lang="ru-RU"/>
        </a:p>
      </dgm:t>
    </dgm:pt>
    <dgm:pt modelId="{2D7AFC40-0B5B-4526-8DBB-082461FA6D3D}">
      <dgm:prSet/>
      <dgm:spPr/>
      <dgm:t>
        <a:bodyPr/>
        <a:lstStyle/>
        <a:p>
          <a:pPr rtl="0"/>
          <a:r>
            <a:rPr lang="ru-RU" smtClean="0"/>
            <a:t>посещение театра (по желанию); </a:t>
          </a:r>
          <a:endParaRPr lang="ru-RU"/>
        </a:p>
      </dgm:t>
    </dgm:pt>
    <dgm:pt modelId="{5D667DB1-7598-4B67-9567-92F0416EA724}" type="parTrans" cxnId="{FC444EB5-9618-480C-A143-18B7A09E6F04}">
      <dgm:prSet/>
      <dgm:spPr/>
      <dgm:t>
        <a:bodyPr/>
        <a:lstStyle/>
        <a:p>
          <a:endParaRPr lang="ru-RU"/>
        </a:p>
      </dgm:t>
    </dgm:pt>
    <dgm:pt modelId="{32ED84B3-9433-404D-BE35-BD99B65FF020}" type="sibTrans" cxnId="{FC444EB5-9618-480C-A143-18B7A09E6F04}">
      <dgm:prSet/>
      <dgm:spPr/>
      <dgm:t>
        <a:bodyPr/>
        <a:lstStyle/>
        <a:p>
          <a:endParaRPr lang="ru-RU"/>
        </a:p>
      </dgm:t>
    </dgm:pt>
    <dgm:pt modelId="{8918CCA8-83C9-40EC-A652-859BD351019E}">
      <dgm:prSet/>
      <dgm:spPr/>
      <dgm:t>
        <a:bodyPr/>
        <a:lstStyle/>
        <a:p>
          <a:pPr rtl="0"/>
          <a:r>
            <a:rPr lang="ru-RU" smtClean="0"/>
            <a:t>встречи с представителями общественности;</a:t>
          </a:r>
          <a:endParaRPr lang="ru-RU"/>
        </a:p>
      </dgm:t>
    </dgm:pt>
    <dgm:pt modelId="{E78F079D-BD4B-41C5-BA1B-B4B99EFEE6E0}" type="parTrans" cxnId="{465A530F-9608-44F5-8D50-CC5A2C9B30E6}">
      <dgm:prSet/>
      <dgm:spPr/>
      <dgm:t>
        <a:bodyPr/>
        <a:lstStyle/>
        <a:p>
          <a:endParaRPr lang="ru-RU"/>
        </a:p>
      </dgm:t>
    </dgm:pt>
    <dgm:pt modelId="{DDDDC9B3-79D4-48A9-8351-556D9842C603}" type="sibTrans" cxnId="{465A530F-9608-44F5-8D50-CC5A2C9B30E6}">
      <dgm:prSet/>
      <dgm:spPr/>
      <dgm:t>
        <a:bodyPr/>
        <a:lstStyle/>
        <a:p>
          <a:endParaRPr lang="ru-RU"/>
        </a:p>
      </dgm:t>
    </dgm:pt>
    <dgm:pt modelId="{F04AFA99-0CA4-42A1-BA28-8DE55E40EE7D}">
      <dgm:prSet/>
      <dgm:spPr/>
      <dgm:t>
        <a:bodyPr/>
        <a:lstStyle/>
        <a:p>
          <a:pPr rtl="0"/>
          <a:r>
            <a:rPr lang="ru-RU" smtClean="0"/>
            <a:t>нередко визит в парламент; </a:t>
          </a:r>
          <a:endParaRPr lang="ru-RU"/>
        </a:p>
      </dgm:t>
    </dgm:pt>
    <dgm:pt modelId="{BB273E65-C941-4E8F-B7E0-8D931A357486}" type="parTrans" cxnId="{2CA3B172-AAD2-4025-AE0F-F4D4D88BC806}">
      <dgm:prSet/>
      <dgm:spPr/>
      <dgm:t>
        <a:bodyPr/>
        <a:lstStyle/>
        <a:p>
          <a:endParaRPr lang="ru-RU"/>
        </a:p>
      </dgm:t>
    </dgm:pt>
    <dgm:pt modelId="{F3DA5F40-43AA-4B57-875D-6A9BC2A91323}" type="sibTrans" cxnId="{2CA3B172-AAD2-4025-AE0F-F4D4D88BC806}">
      <dgm:prSet/>
      <dgm:spPr/>
      <dgm:t>
        <a:bodyPr/>
        <a:lstStyle/>
        <a:p>
          <a:endParaRPr lang="ru-RU"/>
        </a:p>
      </dgm:t>
    </dgm:pt>
    <dgm:pt modelId="{E17FB062-3F1C-43C5-9ED9-22F7DCAC16BB}" type="pres">
      <dgm:prSet presAssocID="{80B8FDDD-07A2-4F43-93CC-54529E23F3AE}" presName="composite" presStyleCnt="0">
        <dgm:presLayoutVars>
          <dgm:chMax val="5"/>
          <dgm:dir/>
          <dgm:resizeHandles val="exact"/>
        </dgm:presLayoutVars>
      </dgm:prSet>
      <dgm:spPr/>
    </dgm:pt>
    <dgm:pt modelId="{94657CF9-9D50-451F-9D9F-2D2A738CB858}" type="pres">
      <dgm:prSet presAssocID="{132C5612-5611-4D2A-8FD3-49A851F2643D}" presName="circle1" presStyleLbl="lnNode1" presStyleIdx="0" presStyleCnt="5"/>
      <dgm:spPr/>
    </dgm:pt>
    <dgm:pt modelId="{1C3125FE-099C-4E7D-960C-2E4A28E7FA5D}" type="pres">
      <dgm:prSet presAssocID="{132C5612-5611-4D2A-8FD3-49A851F2643D}" presName="text1" presStyleLbl="revTx" presStyleIdx="0" presStyleCnt="5">
        <dgm:presLayoutVars>
          <dgm:bulletEnabled val="1"/>
        </dgm:presLayoutVars>
      </dgm:prSet>
      <dgm:spPr/>
    </dgm:pt>
    <dgm:pt modelId="{051022AE-3C4D-41D3-B732-CF65047F1EE1}" type="pres">
      <dgm:prSet presAssocID="{132C5612-5611-4D2A-8FD3-49A851F2643D}" presName="line1" presStyleLbl="callout" presStyleIdx="0" presStyleCnt="10"/>
      <dgm:spPr/>
    </dgm:pt>
    <dgm:pt modelId="{B9A031A3-0AEE-48C2-AED2-7BCB0DD5EDF5}" type="pres">
      <dgm:prSet presAssocID="{132C5612-5611-4D2A-8FD3-49A851F2643D}" presName="d1" presStyleLbl="callout" presStyleIdx="1" presStyleCnt="10"/>
      <dgm:spPr/>
    </dgm:pt>
    <dgm:pt modelId="{1115929D-7D30-40D7-AF42-A4ADADE7D442}" type="pres">
      <dgm:prSet presAssocID="{624A74DB-ADCC-4D35-91F5-6451D9771B90}" presName="circle2" presStyleLbl="lnNode1" presStyleIdx="1" presStyleCnt="5"/>
      <dgm:spPr/>
    </dgm:pt>
    <dgm:pt modelId="{B92A396C-22CB-499C-9A13-EFC40936DA9F}" type="pres">
      <dgm:prSet presAssocID="{624A74DB-ADCC-4D35-91F5-6451D9771B90}" presName="text2" presStyleLbl="revTx" presStyleIdx="1" presStyleCnt="5">
        <dgm:presLayoutVars>
          <dgm:bulletEnabled val="1"/>
        </dgm:presLayoutVars>
      </dgm:prSet>
      <dgm:spPr/>
    </dgm:pt>
    <dgm:pt modelId="{128606FF-5F89-4B34-89CA-8D5B7A90C898}" type="pres">
      <dgm:prSet presAssocID="{624A74DB-ADCC-4D35-91F5-6451D9771B90}" presName="line2" presStyleLbl="callout" presStyleIdx="2" presStyleCnt="10"/>
      <dgm:spPr/>
    </dgm:pt>
    <dgm:pt modelId="{450BE145-2382-4823-B7AE-62BFAE87173C}" type="pres">
      <dgm:prSet presAssocID="{624A74DB-ADCC-4D35-91F5-6451D9771B90}" presName="d2" presStyleLbl="callout" presStyleIdx="3" presStyleCnt="10"/>
      <dgm:spPr/>
    </dgm:pt>
    <dgm:pt modelId="{23D5A257-A5F0-4BF9-A746-7957BABA2051}" type="pres">
      <dgm:prSet presAssocID="{2D7AFC40-0B5B-4526-8DBB-082461FA6D3D}" presName="circle3" presStyleLbl="lnNode1" presStyleIdx="2" presStyleCnt="5" custScaleX="97512" custScaleY="96771"/>
      <dgm:spPr/>
    </dgm:pt>
    <dgm:pt modelId="{F80A8FE6-C1ED-4DE8-B6DA-141F6F89BD72}" type="pres">
      <dgm:prSet presAssocID="{2D7AFC40-0B5B-4526-8DBB-082461FA6D3D}" presName="text3" presStyleLbl="revTx" presStyleIdx="2" presStyleCnt="5">
        <dgm:presLayoutVars>
          <dgm:bulletEnabled val="1"/>
        </dgm:presLayoutVars>
      </dgm:prSet>
      <dgm:spPr/>
    </dgm:pt>
    <dgm:pt modelId="{4F329EEA-ACFA-471F-B070-36519EA83C4E}" type="pres">
      <dgm:prSet presAssocID="{2D7AFC40-0B5B-4526-8DBB-082461FA6D3D}" presName="line3" presStyleLbl="callout" presStyleIdx="4" presStyleCnt="10"/>
      <dgm:spPr/>
    </dgm:pt>
    <dgm:pt modelId="{11980CA3-A75C-4F52-A590-4D72E2013AF9}" type="pres">
      <dgm:prSet presAssocID="{2D7AFC40-0B5B-4526-8DBB-082461FA6D3D}" presName="d3" presStyleLbl="callout" presStyleIdx="5" presStyleCnt="10"/>
      <dgm:spPr/>
    </dgm:pt>
    <dgm:pt modelId="{8876E880-FD4E-4333-860A-245A101000FA}" type="pres">
      <dgm:prSet presAssocID="{8918CCA8-83C9-40EC-A652-859BD351019E}" presName="circle4" presStyleLbl="lnNode1" presStyleIdx="3" presStyleCnt="5" custScaleX="97909" custScaleY="97380"/>
      <dgm:spPr/>
    </dgm:pt>
    <dgm:pt modelId="{F4685DF5-37C5-46DA-98A7-10CE7BF0D6E1}" type="pres">
      <dgm:prSet presAssocID="{8918CCA8-83C9-40EC-A652-859BD351019E}" presName="text4" presStyleLbl="revTx" presStyleIdx="3" presStyleCnt="5">
        <dgm:presLayoutVars>
          <dgm:bulletEnabled val="1"/>
        </dgm:presLayoutVars>
      </dgm:prSet>
      <dgm:spPr/>
    </dgm:pt>
    <dgm:pt modelId="{7E592E27-C111-49E3-B3B4-80860218F758}" type="pres">
      <dgm:prSet presAssocID="{8918CCA8-83C9-40EC-A652-859BD351019E}" presName="line4" presStyleLbl="callout" presStyleIdx="6" presStyleCnt="10"/>
      <dgm:spPr/>
    </dgm:pt>
    <dgm:pt modelId="{F364D82A-D2E2-4E18-BABD-162E96FC261D}" type="pres">
      <dgm:prSet presAssocID="{8918CCA8-83C9-40EC-A652-859BD351019E}" presName="d4" presStyleLbl="callout" presStyleIdx="7" presStyleCnt="10"/>
      <dgm:spPr/>
    </dgm:pt>
    <dgm:pt modelId="{A7B9458A-CED9-4728-8242-4EC0000C2418}" type="pres">
      <dgm:prSet presAssocID="{F04AFA99-0CA4-42A1-BA28-8DE55E40EE7D}" presName="circle5" presStyleLbl="lnNode1" presStyleIdx="4" presStyleCnt="5" custScaleX="92520" custScaleY="91934"/>
      <dgm:spPr/>
    </dgm:pt>
    <dgm:pt modelId="{9B677BE2-0242-480F-A8D7-BB1B3C456315}" type="pres">
      <dgm:prSet presAssocID="{F04AFA99-0CA4-42A1-BA28-8DE55E40EE7D}" presName="text5" presStyleLbl="revTx" presStyleIdx="4" presStyleCnt="5">
        <dgm:presLayoutVars>
          <dgm:bulletEnabled val="1"/>
        </dgm:presLayoutVars>
      </dgm:prSet>
      <dgm:spPr/>
    </dgm:pt>
    <dgm:pt modelId="{77265CA7-0478-4C0C-A7B9-D978C0198BF9}" type="pres">
      <dgm:prSet presAssocID="{F04AFA99-0CA4-42A1-BA28-8DE55E40EE7D}" presName="line5" presStyleLbl="callout" presStyleIdx="8" presStyleCnt="10"/>
      <dgm:spPr/>
    </dgm:pt>
    <dgm:pt modelId="{BE5BEF0A-529A-469A-8ED7-910BDF895367}" type="pres">
      <dgm:prSet presAssocID="{F04AFA99-0CA4-42A1-BA28-8DE55E40EE7D}" presName="d5" presStyleLbl="callout" presStyleIdx="9" presStyleCnt="10"/>
      <dgm:spPr/>
    </dgm:pt>
  </dgm:ptLst>
  <dgm:cxnLst>
    <dgm:cxn modelId="{FC444EB5-9618-480C-A143-18B7A09E6F04}" srcId="{80B8FDDD-07A2-4F43-93CC-54529E23F3AE}" destId="{2D7AFC40-0B5B-4526-8DBB-082461FA6D3D}" srcOrd="2" destOrd="0" parTransId="{5D667DB1-7598-4B67-9567-92F0416EA724}" sibTransId="{32ED84B3-9433-404D-BE35-BD99B65FF020}"/>
    <dgm:cxn modelId="{A30B9999-89CB-49E6-B479-828D7D09EB9A}" type="presOf" srcId="{F04AFA99-0CA4-42A1-BA28-8DE55E40EE7D}" destId="{9B677BE2-0242-480F-A8D7-BB1B3C456315}" srcOrd="0" destOrd="0" presId="urn:microsoft.com/office/officeart/2005/8/layout/target1"/>
    <dgm:cxn modelId="{BC560918-03DA-430F-B576-6F9345E48662}" srcId="{80B8FDDD-07A2-4F43-93CC-54529E23F3AE}" destId="{624A74DB-ADCC-4D35-91F5-6451D9771B90}" srcOrd="1" destOrd="0" parTransId="{C5B2E524-CFC9-4733-ABD6-9C43058FBA05}" sibTransId="{C4188B96-B3F0-4B68-A2FE-CFD8252C8207}"/>
    <dgm:cxn modelId="{55A99086-FAE5-44C7-B437-8985FF74FEE8}" type="presOf" srcId="{8918CCA8-83C9-40EC-A652-859BD351019E}" destId="{F4685DF5-37C5-46DA-98A7-10CE7BF0D6E1}" srcOrd="0" destOrd="0" presId="urn:microsoft.com/office/officeart/2005/8/layout/target1"/>
    <dgm:cxn modelId="{40A8C16F-0535-4068-B9EB-53A8F86115C0}" type="presOf" srcId="{624A74DB-ADCC-4D35-91F5-6451D9771B90}" destId="{B92A396C-22CB-499C-9A13-EFC40936DA9F}" srcOrd="0" destOrd="0" presId="urn:microsoft.com/office/officeart/2005/8/layout/target1"/>
    <dgm:cxn modelId="{2CA3B172-AAD2-4025-AE0F-F4D4D88BC806}" srcId="{80B8FDDD-07A2-4F43-93CC-54529E23F3AE}" destId="{F04AFA99-0CA4-42A1-BA28-8DE55E40EE7D}" srcOrd="4" destOrd="0" parTransId="{BB273E65-C941-4E8F-B7E0-8D931A357486}" sibTransId="{F3DA5F40-43AA-4B57-875D-6A9BC2A91323}"/>
    <dgm:cxn modelId="{14F8E3FD-DA33-4F4C-91F4-23C1CBC0AF6E}" type="presOf" srcId="{132C5612-5611-4D2A-8FD3-49A851F2643D}" destId="{1C3125FE-099C-4E7D-960C-2E4A28E7FA5D}" srcOrd="0" destOrd="0" presId="urn:microsoft.com/office/officeart/2005/8/layout/target1"/>
    <dgm:cxn modelId="{2981AC90-F717-4241-BAC7-BC999BDECE2D}" type="presOf" srcId="{2D7AFC40-0B5B-4526-8DBB-082461FA6D3D}" destId="{F80A8FE6-C1ED-4DE8-B6DA-141F6F89BD72}" srcOrd="0" destOrd="0" presId="urn:microsoft.com/office/officeart/2005/8/layout/target1"/>
    <dgm:cxn modelId="{E3134BA1-4A86-4D69-8364-EFB6D6894AE7}" srcId="{80B8FDDD-07A2-4F43-93CC-54529E23F3AE}" destId="{132C5612-5611-4D2A-8FD3-49A851F2643D}" srcOrd="0" destOrd="0" parTransId="{A6B48890-2C09-4F25-93FC-7379FC90639C}" sibTransId="{D1539976-8890-46C6-AA3A-4F772DE2A27B}"/>
    <dgm:cxn modelId="{465A530F-9608-44F5-8D50-CC5A2C9B30E6}" srcId="{80B8FDDD-07A2-4F43-93CC-54529E23F3AE}" destId="{8918CCA8-83C9-40EC-A652-859BD351019E}" srcOrd="3" destOrd="0" parTransId="{E78F079D-BD4B-41C5-BA1B-B4B99EFEE6E0}" sibTransId="{DDDDC9B3-79D4-48A9-8351-556D9842C603}"/>
    <dgm:cxn modelId="{5EE035D6-3A26-46FA-A6CE-6CAF4C956A6C}" type="presOf" srcId="{80B8FDDD-07A2-4F43-93CC-54529E23F3AE}" destId="{E17FB062-3F1C-43C5-9ED9-22F7DCAC16BB}" srcOrd="0" destOrd="0" presId="urn:microsoft.com/office/officeart/2005/8/layout/target1"/>
    <dgm:cxn modelId="{6960E8BA-F4CB-4472-A963-93EA9FDA2963}" type="presParOf" srcId="{E17FB062-3F1C-43C5-9ED9-22F7DCAC16BB}" destId="{94657CF9-9D50-451F-9D9F-2D2A738CB858}" srcOrd="0" destOrd="0" presId="urn:microsoft.com/office/officeart/2005/8/layout/target1"/>
    <dgm:cxn modelId="{16846C0F-FD14-43C1-82FA-E2525C49B49C}" type="presParOf" srcId="{E17FB062-3F1C-43C5-9ED9-22F7DCAC16BB}" destId="{1C3125FE-099C-4E7D-960C-2E4A28E7FA5D}" srcOrd="1" destOrd="0" presId="urn:microsoft.com/office/officeart/2005/8/layout/target1"/>
    <dgm:cxn modelId="{6DC75F8A-623B-4D18-ADFA-40F9A412C855}" type="presParOf" srcId="{E17FB062-3F1C-43C5-9ED9-22F7DCAC16BB}" destId="{051022AE-3C4D-41D3-B732-CF65047F1EE1}" srcOrd="2" destOrd="0" presId="urn:microsoft.com/office/officeart/2005/8/layout/target1"/>
    <dgm:cxn modelId="{7FC41C2C-144A-4CCD-8147-15467862B010}" type="presParOf" srcId="{E17FB062-3F1C-43C5-9ED9-22F7DCAC16BB}" destId="{B9A031A3-0AEE-48C2-AED2-7BCB0DD5EDF5}" srcOrd="3" destOrd="0" presId="urn:microsoft.com/office/officeart/2005/8/layout/target1"/>
    <dgm:cxn modelId="{FB248597-349A-4B60-9AC7-2007FBD802CF}" type="presParOf" srcId="{E17FB062-3F1C-43C5-9ED9-22F7DCAC16BB}" destId="{1115929D-7D30-40D7-AF42-A4ADADE7D442}" srcOrd="4" destOrd="0" presId="urn:microsoft.com/office/officeart/2005/8/layout/target1"/>
    <dgm:cxn modelId="{C7271F59-5E65-4DD3-98B2-D66103882B16}" type="presParOf" srcId="{E17FB062-3F1C-43C5-9ED9-22F7DCAC16BB}" destId="{B92A396C-22CB-499C-9A13-EFC40936DA9F}" srcOrd="5" destOrd="0" presId="urn:microsoft.com/office/officeart/2005/8/layout/target1"/>
    <dgm:cxn modelId="{040819B7-5BD1-4087-96CF-8824AFFDEDA6}" type="presParOf" srcId="{E17FB062-3F1C-43C5-9ED9-22F7DCAC16BB}" destId="{128606FF-5F89-4B34-89CA-8D5B7A90C898}" srcOrd="6" destOrd="0" presId="urn:microsoft.com/office/officeart/2005/8/layout/target1"/>
    <dgm:cxn modelId="{508F49BA-0C6D-417B-AE40-4B7E6B5B4E6A}" type="presParOf" srcId="{E17FB062-3F1C-43C5-9ED9-22F7DCAC16BB}" destId="{450BE145-2382-4823-B7AE-62BFAE87173C}" srcOrd="7" destOrd="0" presId="urn:microsoft.com/office/officeart/2005/8/layout/target1"/>
    <dgm:cxn modelId="{87D6D6E7-606A-44BE-ADD9-F120A57577CE}" type="presParOf" srcId="{E17FB062-3F1C-43C5-9ED9-22F7DCAC16BB}" destId="{23D5A257-A5F0-4BF9-A746-7957BABA2051}" srcOrd="8" destOrd="0" presId="urn:microsoft.com/office/officeart/2005/8/layout/target1"/>
    <dgm:cxn modelId="{EE1B4051-842B-4493-9EE5-B95D016E55E0}" type="presParOf" srcId="{E17FB062-3F1C-43C5-9ED9-22F7DCAC16BB}" destId="{F80A8FE6-C1ED-4DE8-B6DA-141F6F89BD72}" srcOrd="9" destOrd="0" presId="urn:microsoft.com/office/officeart/2005/8/layout/target1"/>
    <dgm:cxn modelId="{A163BDCD-7761-4E9F-A719-DCBCEA39F365}" type="presParOf" srcId="{E17FB062-3F1C-43C5-9ED9-22F7DCAC16BB}" destId="{4F329EEA-ACFA-471F-B070-36519EA83C4E}" srcOrd="10" destOrd="0" presId="urn:microsoft.com/office/officeart/2005/8/layout/target1"/>
    <dgm:cxn modelId="{33279C22-F28C-4A1A-97F9-C1586FCA21CF}" type="presParOf" srcId="{E17FB062-3F1C-43C5-9ED9-22F7DCAC16BB}" destId="{11980CA3-A75C-4F52-A590-4D72E2013AF9}" srcOrd="11" destOrd="0" presId="urn:microsoft.com/office/officeart/2005/8/layout/target1"/>
    <dgm:cxn modelId="{D0CCF7BD-6DAF-4E81-AE96-1E7504EA8A0F}" type="presParOf" srcId="{E17FB062-3F1C-43C5-9ED9-22F7DCAC16BB}" destId="{8876E880-FD4E-4333-860A-245A101000FA}" srcOrd="12" destOrd="0" presId="urn:microsoft.com/office/officeart/2005/8/layout/target1"/>
    <dgm:cxn modelId="{B46423ED-0548-4C23-B2D4-380A4C177535}" type="presParOf" srcId="{E17FB062-3F1C-43C5-9ED9-22F7DCAC16BB}" destId="{F4685DF5-37C5-46DA-98A7-10CE7BF0D6E1}" srcOrd="13" destOrd="0" presId="urn:microsoft.com/office/officeart/2005/8/layout/target1"/>
    <dgm:cxn modelId="{B2F9D84C-43B6-407A-801C-366EF4A09208}" type="presParOf" srcId="{E17FB062-3F1C-43C5-9ED9-22F7DCAC16BB}" destId="{7E592E27-C111-49E3-B3B4-80860218F758}" srcOrd="14" destOrd="0" presId="urn:microsoft.com/office/officeart/2005/8/layout/target1"/>
    <dgm:cxn modelId="{430AC72F-E8A6-419E-A3C5-AF3C03F659D8}" type="presParOf" srcId="{E17FB062-3F1C-43C5-9ED9-22F7DCAC16BB}" destId="{F364D82A-D2E2-4E18-BABD-162E96FC261D}" srcOrd="15" destOrd="0" presId="urn:microsoft.com/office/officeart/2005/8/layout/target1"/>
    <dgm:cxn modelId="{3EA241B3-4E0D-43EC-986B-0D86DCCBF912}" type="presParOf" srcId="{E17FB062-3F1C-43C5-9ED9-22F7DCAC16BB}" destId="{A7B9458A-CED9-4728-8242-4EC0000C2418}" srcOrd="16" destOrd="0" presId="urn:microsoft.com/office/officeart/2005/8/layout/target1"/>
    <dgm:cxn modelId="{8AEB2116-9DB3-4938-A873-CDFC3FF8FAC7}" type="presParOf" srcId="{E17FB062-3F1C-43C5-9ED9-22F7DCAC16BB}" destId="{9B677BE2-0242-480F-A8D7-BB1B3C456315}" srcOrd="17" destOrd="0" presId="urn:microsoft.com/office/officeart/2005/8/layout/target1"/>
    <dgm:cxn modelId="{02DB9C8D-4AFF-4899-84B8-073DCD35B8D3}" type="presParOf" srcId="{E17FB062-3F1C-43C5-9ED9-22F7DCAC16BB}" destId="{77265CA7-0478-4C0C-A7B9-D978C0198BF9}" srcOrd="18" destOrd="0" presId="urn:microsoft.com/office/officeart/2005/8/layout/target1"/>
    <dgm:cxn modelId="{13DE9C64-1813-46B1-9974-ECF6A7AC6DF1}" type="presParOf" srcId="{E17FB062-3F1C-43C5-9ED9-22F7DCAC16BB}" destId="{BE5BEF0A-529A-469A-8ED7-910BDF895367}" srcOrd="19" destOrd="0" presId="urn:microsoft.com/office/officeart/2005/8/layout/target1"/>
  </dgm:cxnLst>
  <dgm:bg>
    <a:solidFill>
      <a:srgbClr val="917E37"/>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3EA45BD-2493-4CFF-AE06-5A8476DEEB80}" type="doc">
      <dgm:prSet loTypeId="urn:microsoft.com/office/officeart/2009/3/layout/SnapshotPictureList" loCatId="picture" qsTypeId="urn:microsoft.com/office/officeart/2005/8/quickstyle/simple1" qsCatId="simple" csTypeId="urn:microsoft.com/office/officeart/2005/8/colors/accent1_2" csCatId="accent1" phldr="1"/>
      <dgm:spPr/>
    </dgm:pt>
    <dgm:pt modelId="{13C39FBB-A536-47CD-93B2-40E109C0CCFC}">
      <dgm:prSet phldrT="[Текст]"/>
      <dgm:spPr/>
      <dgm:t>
        <a:bodyPr/>
        <a:lstStyle/>
        <a:p>
          <a:pPr algn="r"/>
          <a:r>
            <a:rPr lang="en-US" dirty="0" smtClean="0"/>
            <a:t>CD</a:t>
          </a:r>
          <a:endParaRPr lang="ru-RU" dirty="0"/>
        </a:p>
      </dgm:t>
    </dgm:pt>
    <dgm:pt modelId="{5C0C3017-3F7B-433B-97D9-0CBDCF9520C3}" type="parTrans" cxnId="{BC81121F-15FE-4BB1-8950-8F0E2A416611}">
      <dgm:prSet/>
      <dgm:spPr/>
      <dgm:t>
        <a:bodyPr/>
        <a:lstStyle/>
        <a:p>
          <a:pPr algn="r"/>
          <a:endParaRPr lang="ru-RU"/>
        </a:p>
      </dgm:t>
    </dgm:pt>
    <dgm:pt modelId="{0DF4ABF2-000B-4C30-AFA6-95DECDA39799}" type="sibTrans" cxnId="{BC81121F-15FE-4BB1-8950-8F0E2A416611}">
      <dgm:prSet/>
      <dgm:spPr/>
      <dgm:t>
        <a:bodyPr/>
        <a:lstStyle/>
        <a:p>
          <a:pPr algn="r"/>
          <a:endParaRPr lang="ru-RU"/>
        </a:p>
      </dgm:t>
    </dgm:pt>
    <dgm:pt modelId="{031220DC-32CA-4D24-9B91-78826840C0A6}" type="pres">
      <dgm:prSet presAssocID="{B3EA45BD-2493-4CFF-AE06-5A8476DEEB80}" presName="Name0" presStyleCnt="0">
        <dgm:presLayoutVars>
          <dgm:chMax/>
          <dgm:chPref/>
          <dgm:dir/>
          <dgm:animLvl val="lvl"/>
        </dgm:presLayoutVars>
      </dgm:prSet>
      <dgm:spPr/>
    </dgm:pt>
    <dgm:pt modelId="{98F2BF78-9834-474B-BE32-3E9858F48470}" type="pres">
      <dgm:prSet presAssocID="{13C39FBB-A536-47CD-93B2-40E109C0CCFC}" presName="composite" presStyleCnt="0"/>
      <dgm:spPr/>
    </dgm:pt>
    <dgm:pt modelId="{275CBC90-24D0-4F25-B536-65704949511C}" type="pres">
      <dgm:prSet presAssocID="{13C39FBB-A536-47CD-93B2-40E109C0CCFC}" presName="ParentAccentShape" presStyleLbl="trBgShp" presStyleIdx="0" presStyleCnt="1"/>
      <dgm:spPr/>
    </dgm:pt>
    <dgm:pt modelId="{0405AEBF-8B3D-45FF-9B70-FE28FA2BD801}" type="pres">
      <dgm:prSet presAssocID="{13C39FBB-A536-47CD-93B2-40E109C0CCFC}" presName="ParentText" presStyleLbl="revTx" presStyleIdx="0" presStyleCnt="2">
        <dgm:presLayoutVars>
          <dgm:chMax val="1"/>
          <dgm:chPref val="1"/>
          <dgm:bulletEnabled val="1"/>
        </dgm:presLayoutVars>
      </dgm:prSet>
      <dgm:spPr/>
    </dgm:pt>
    <dgm:pt modelId="{B61B81AB-8D4C-4215-AC27-D94912235CF5}" type="pres">
      <dgm:prSet presAssocID="{13C39FBB-A536-47CD-93B2-40E109C0CCFC}" presName="ChildText" presStyleLbl="revTx" presStyleIdx="1" presStyleCnt="2">
        <dgm:presLayoutVars>
          <dgm:chMax val="0"/>
          <dgm:chPref val="0"/>
        </dgm:presLayoutVars>
      </dgm:prSet>
      <dgm:spPr/>
    </dgm:pt>
    <dgm:pt modelId="{BD327D43-1847-47D9-B868-0000467D79BC}" type="pres">
      <dgm:prSet presAssocID="{13C39FBB-A536-47CD-93B2-40E109C0CCFC}" presName="ChildAccentShape" presStyleLbl="trBgShp" presStyleIdx="0" presStyleCnt="1"/>
      <dgm:spPr/>
    </dgm:pt>
    <dgm:pt modelId="{541C660B-DCEA-4364-8A08-97C5C05D475C}" type="pres">
      <dgm:prSet presAssocID="{13C39FBB-A536-47CD-93B2-40E109C0CCFC}" presName="Image" presStyleLbl="alignImgPlace1" presStyleIdx="0" presStyleCnt="1" custLinFactNeighborX="3684" custLinFactNeighborY="-1861"/>
      <dgm:spPr>
        <a:blipFill>
          <a:blip xmlns:r="http://schemas.openxmlformats.org/officeDocument/2006/relationships" r:embed="rId1" cstate="print">
            <a:duotone>
              <a:prstClr val="black"/>
              <a:srgbClr val="928246">
                <a:tint val="45000"/>
                <a:satMod val="400000"/>
              </a:srgbClr>
            </a:duotone>
            <a:extLst>
              <a:ext uri="{28A0092B-C50C-407E-A947-70E740481C1C}">
                <a14:useLocalDpi xmlns:a14="http://schemas.microsoft.com/office/drawing/2010/main" val="0"/>
              </a:ext>
            </a:extLst>
          </a:blip>
          <a:srcRect/>
          <a:stretch>
            <a:fillRect t="-2000" b="-2000"/>
          </a:stretch>
        </a:blipFill>
        <a:scene3d>
          <a:camera prst="orthographicFront"/>
          <a:lightRig rig="threePt" dir="t"/>
        </a:scene3d>
        <a:sp3d>
          <a:bevelT/>
        </a:sp3d>
      </dgm:spPr>
    </dgm:pt>
  </dgm:ptLst>
  <dgm:cxnLst>
    <dgm:cxn modelId="{A41D911A-DF57-499D-8D0E-37FA1585858B}" type="presOf" srcId="{B3EA45BD-2493-4CFF-AE06-5A8476DEEB80}" destId="{031220DC-32CA-4D24-9B91-78826840C0A6}" srcOrd="0" destOrd="0" presId="urn:microsoft.com/office/officeart/2009/3/layout/SnapshotPictureList"/>
    <dgm:cxn modelId="{BC81121F-15FE-4BB1-8950-8F0E2A416611}" srcId="{B3EA45BD-2493-4CFF-AE06-5A8476DEEB80}" destId="{13C39FBB-A536-47CD-93B2-40E109C0CCFC}" srcOrd="0" destOrd="0" parTransId="{5C0C3017-3F7B-433B-97D9-0CBDCF9520C3}" sibTransId="{0DF4ABF2-000B-4C30-AFA6-95DECDA39799}"/>
    <dgm:cxn modelId="{FB9A26DA-C49C-40A8-AEBB-5EA048BE072B}" type="presOf" srcId="{13C39FBB-A536-47CD-93B2-40E109C0CCFC}" destId="{0405AEBF-8B3D-45FF-9B70-FE28FA2BD801}" srcOrd="0" destOrd="0" presId="urn:microsoft.com/office/officeart/2009/3/layout/SnapshotPictureList"/>
    <dgm:cxn modelId="{DBD50DA7-3E73-4530-84E2-0E0A8992B52F}" type="presParOf" srcId="{031220DC-32CA-4D24-9B91-78826840C0A6}" destId="{98F2BF78-9834-474B-BE32-3E9858F48470}" srcOrd="0" destOrd="0" presId="urn:microsoft.com/office/officeart/2009/3/layout/SnapshotPictureList"/>
    <dgm:cxn modelId="{78387831-A850-4238-B018-977F3D435FF6}" type="presParOf" srcId="{98F2BF78-9834-474B-BE32-3E9858F48470}" destId="{275CBC90-24D0-4F25-B536-65704949511C}" srcOrd="0" destOrd="0" presId="urn:microsoft.com/office/officeart/2009/3/layout/SnapshotPictureList"/>
    <dgm:cxn modelId="{EC1952AF-5744-475F-8942-A23835B9D8C9}" type="presParOf" srcId="{98F2BF78-9834-474B-BE32-3E9858F48470}" destId="{0405AEBF-8B3D-45FF-9B70-FE28FA2BD801}" srcOrd="1" destOrd="0" presId="urn:microsoft.com/office/officeart/2009/3/layout/SnapshotPictureList"/>
    <dgm:cxn modelId="{2ECFE059-6A25-4477-AF8D-D3656778EE5F}" type="presParOf" srcId="{98F2BF78-9834-474B-BE32-3E9858F48470}" destId="{B61B81AB-8D4C-4215-AC27-D94912235CF5}" srcOrd="2" destOrd="0" presId="urn:microsoft.com/office/officeart/2009/3/layout/SnapshotPictureList"/>
    <dgm:cxn modelId="{0E51EB19-9094-4CE6-9AB9-A932BB2ED4EC}" type="presParOf" srcId="{98F2BF78-9834-474B-BE32-3E9858F48470}" destId="{BD327D43-1847-47D9-B868-0000467D79BC}" srcOrd="3" destOrd="0" presId="urn:microsoft.com/office/officeart/2009/3/layout/SnapshotPictureList"/>
    <dgm:cxn modelId="{FD8361AE-AAFE-4C87-8D8C-C87C24DFEF2C}" type="presParOf" srcId="{98F2BF78-9834-474B-BE32-3E9858F48470}" destId="{541C660B-DCEA-4364-8A08-97C5C05D475C}" srcOrd="4" destOrd="0" presId="urn:microsoft.com/office/officeart/2009/3/layout/Snapshot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85DBE5-D118-420D-8D9A-8AB6292D27E2}" type="doc">
      <dgm:prSet loTypeId="urn:microsoft.com/office/officeart/2005/8/layout/venn1" loCatId="relationship" qsTypeId="urn:microsoft.com/office/officeart/2005/8/quickstyle/simple1" qsCatId="simple" csTypeId="urn:microsoft.com/office/officeart/2005/8/colors/colorful1" csCatId="colorful"/>
      <dgm:spPr/>
      <dgm:t>
        <a:bodyPr/>
        <a:lstStyle/>
        <a:p>
          <a:endParaRPr lang="ru-RU"/>
        </a:p>
      </dgm:t>
    </dgm:pt>
    <dgm:pt modelId="{E69BACB1-EC93-4C01-9ED0-DFF764736D68}">
      <dgm:prSet/>
      <dgm:spPr/>
      <dgm:t>
        <a:bodyPr/>
        <a:lstStyle/>
        <a:p>
          <a:pPr rtl="0"/>
          <a:r>
            <a:rPr lang="ru-RU" dirty="0" smtClean="0"/>
            <a:t>английский, </a:t>
          </a:r>
          <a:endParaRPr lang="ru-RU" dirty="0"/>
        </a:p>
      </dgm:t>
    </dgm:pt>
    <dgm:pt modelId="{D3D8283F-8B65-4DFE-AA39-49D6EEE4867E}" type="parTrans" cxnId="{7BDF165C-BD1D-4349-8FD0-C6FA83427E3F}">
      <dgm:prSet/>
      <dgm:spPr/>
      <dgm:t>
        <a:bodyPr/>
        <a:lstStyle/>
        <a:p>
          <a:endParaRPr lang="ru-RU"/>
        </a:p>
      </dgm:t>
    </dgm:pt>
    <dgm:pt modelId="{505B8B3D-714D-4BDE-908D-871157B12587}" type="sibTrans" cxnId="{7BDF165C-BD1D-4349-8FD0-C6FA83427E3F}">
      <dgm:prSet/>
      <dgm:spPr/>
      <dgm:t>
        <a:bodyPr/>
        <a:lstStyle/>
        <a:p>
          <a:endParaRPr lang="ru-RU"/>
        </a:p>
      </dgm:t>
    </dgm:pt>
    <dgm:pt modelId="{4BAEC644-4926-4A59-A4A9-412F9DAD2A2A}">
      <dgm:prSet/>
      <dgm:spPr/>
      <dgm:t>
        <a:bodyPr/>
        <a:lstStyle/>
        <a:p>
          <a:pPr rtl="0"/>
          <a:r>
            <a:rPr lang="ru-RU" smtClean="0"/>
            <a:t>арабский, </a:t>
          </a:r>
          <a:endParaRPr lang="ru-RU"/>
        </a:p>
      </dgm:t>
    </dgm:pt>
    <dgm:pt modelId="{02441E92-25CB-45CB-98F5-CE03B3E315B3}" type="parTrans" cxnId="{7D338487-B01F-4E0B-BBB7-B3D964FCE377}">
      <dgm:prSet/>
      <dgm:spPr/>
      <dgm:t>
        <a:bodyPr/>
        <a:lstStyle/>
        <a:p>
          <a:endParaRPr lang="ru-RU"/>
        </a:p>
      </dgm:t>
    </dgm:pt>
    <dgm:pt modelId="{94DCB9FA-6C70-479B-B4D6-19196F3FE40A}" type="sibTrans" cxnId="{7D338487-B01F-4E0B-BBB7-B3D964FCE377}">
      <dgm:prSet/>
      <dgm:spPr/>
      <dgm:t>
        <a:bodyPr/>
        <a:lstStyle/>
        <a:p>
          <a:endParaRPr lang="ru-RU"/>
        </a:p>
      </dgm:t>
    </dgm:pt>
    <dgm:pt modelId="{229DE3C1-4C50-463A-8A5A-DD226AAA35FF}">
      <dgm:prSet/>
      <dgm:spPr/>
      <dgm:t>
        <a:bodyPr/>
        <a:lstStyle/>
        <a:p>
          <a:pPr rtl="0"/>
          <a:r>
            <a:rPr lang="ru-RU" smtClean="0"/>
            <a:t>испанский, </a:t>
          </a:r>
          <a:endParaRPr lang="ru-RU"/>
        </a:p>
      </dgm:t>
    </dgm:pt>
    <dgm:pt modelId="{A5B3920C-E4F0-4B3B-8117-47A0158E2D65}" type="parTrans" cxnId="{60C1A760-C06E-431C-A1E8-7ECC36A2362D}">
      <dgm:prSet/>
      <dgm:spPr/>
      <dgm:t>
        <a:bodyPr/>
        <a:lstStyle/>
        <a:p>
          <a:endParaRPr lang="ru-RU"/>
        </a:p>
      </dgm:t>
    </dgm:pt>
    <dgm:pt modelId="{00438E38-BF02-4C84-936B-D68A756C8A90}" type="sibTrans" cxnId="{60C1A760-C06E-431C-A1E8-7ECC36A2362D}">
      <dgm:prSet/>
      <dgm:spPr/>
      <dgm:t>
        <a:bodyPr/>
        <a:lstStyle/>
        <a:p>
          <a:endParaRPr lang="ru-RU"/>
        </a:p>
      </dgm:t>
    </dgm:pt>
    <dgm:pt modelId="{8287BE5C-0138-4F9A-90DE-E664C037D569}">
      <dgm:prSet/>
      <dgm:spPr/>
      <dgm:t>
        <a:bodyPr/>
        <a:lstStyle/>
        <a:p>
          <a:pPr rtl="0"/>
          <a:r>
            <a:rPr lang="ru-RU" smtClean="0"/>
            <a:t>китайский, </a:t>
          </a:r>
          <a:endParaRPr lang="ru-RU"/>
        </a:p>
      </dgm:t>
    </dgm:pt>
    <dgm:pt modelId="{218BBF0C-448F-45C1-89CE-C365B653C56C}" type="parTrans" cxnId="{68154229-F2AC-49F9-84DD-3F0717E928BF}">
      <dgm:prSet/>
      <dgm:spPr/>
      <dgm:t>
        <a:bodyPr/>
        <a:lstStyle/>
        <a:p>
          <a:endParaRPr lang="ru-RU"/>
        </a:p>
      </dgm:t>
    </dgm:pt>
    <dgm:pt modelId="{0C617AED-EB3E-4ED2-B883-73956765AC67}" type="sibTrans" cxnId="{68154229-F2AC-49F9-84DD-3F0717E928BF}">
      <dgm:prSet/>
      <dgm:spPr/>
      <dgm:t>
        <a:bodyPr/>
        <a:lstStyle/>
        <a:p>
          <a:endParaRPr lang="ru-RU"/>
        </a:p>
      </dgm:t>
    </dgm:pt>
    <dgm:pt modelId="{566F43EF-95AA-4B8F-A182-72059E835D62}">
      <dgm:prSet/>
      <dgm:spPr/>
      <dgm:t>
        <a:bodyPr/>
        <a:lstStyle/>
        <a:p>
          <a:pPr rtl="0"/>
          <a:r>
            <a:rPr lang="ru-RU" smtClean="0"/>
            <a:t>русский </a:t>
          </a:r>
          <a:endParaRPr lang="ru-RU"/>
        </a:p>
      </dgm:t>
    </dgm:pt>
    <dgm:pt modelId="{E4DA34CC-2A9D-4FA2-8526-00494B131BB0}" type="parTrans" cxnId="{A680B417-584F-47FB-A334-175E5B492D7F}">
      <dgm:prSet/>
      <dgm:spPr/>
      <dgm:t>
        <a:bodyPr/>
        <a:lstStyle/>
        <a:p>
          <a:endParaRPr lang="ru-RU"/>
        </a:p>
      </dgm:t>
    </dgm:pt>
    <dgm:pt modelId="{DEB101EE-9638-4972-8B2B-62DAFE90E96A}" type="sibTrans" cxnId="{A680B417-584F-47FB-A334-175E5B492D7F}">
      <dgm:prSet/>
      <dgm:spPr/>
      <dgm:t>
        <a:bodyPr/>
        <a:lstStyle/>
        <a:p>
          <a:endParaRPr lang="ru-RU"/>
        </a:p>
      </dgm:t>
    </dgm:pt>
    <dgm:pt modelId="{A884BDDF-7A12-4880-B8E3-170EA455E28B}">
      <dgm:prSet/>
      <dgm:spPr/>
      <dgm:t>
        <a:bodyPr/>
        <a:lstStyle/>
        <a:p>
          <a:pPr rtl="0"/>
          <a:r>
            <a:rPr lang="ru-RU" smtClean="0"/>
            <a:t>французский.</a:t>
          </a:r>
          <a:endParaRPr lang="ru-RU"/>
        </a:p>
      </dgm:t>
    </dgm:pt>
    <dgm:pt modelId="{6D08109F-A155-4D09-85F3-64B3D120A85F}" type="parTrans" cxnId="{5B4C5E1E-0EAF-43DD-BAB4-C6B8CFC0EAC5}">
      <dgm:prSet/>
      <dgm:spPr/>
      <dgm:t>
        <a:bodyPr/>
        <a:lstStyle/>
        <a:p>
          <a:endParaRPr lang="ru-RU"/>
        </a:p>
      </dgm:t>
    </dgm:pt>
    <dgm:pt modelId="{50ED8204-5E94-46DF-9236-AEFD5AEAA72F}" type="sibTrans" cxnId="{5B4C5E1E-0EAF-43DD-BAB4-C6B8CFC0EAC5}">
      <dgm:prSet/>
      <dgm:spPr/>
      <dgm:t>
        <a:bodyPr/>
        <a:lstStyle/>
        <a:p>
          <a:endParaRPr lang="ru-RU"/>
        </a:p>
      </dgm:t>
    </dgm:pt>
    <dgm:pt modelId="{322ED094-2F07-42F8-8CC4-E925F1B65208}" type="pres">
      <dgm:prSet presAssocID="{1085DBE5-D118-420D-8D9A-8AB6292D27E2}" presName="compositeShape" presStyleCnt="0">
        <dgm:presLayoutVars>
          <dgm:chMax val="7"/>
          <dgm:dir/>
          <dgm:resizeHandles val="exact"/>
        </dgm:presLayoutVars>
      </dgm:prSet>
      <dgm:spPr/>
    </dgm:pt>
    <dgm:pt modelId="{72AED49E-2151-4B67-B7FA-91982D50C15D}" type="pres">
      <dgm:prSet presAssocID="{E69BACB1-EC93-4C01-9ED0-DFF764736D68}" presName="circ1" presStyleLbl="vennNode1" presStyleIdx="0" presStyleCnt="6"/>
      <dgm:spPr/>
    </dgm:pt>
    <dgm:pt modelId="{BB7F8ACB-D571-45D6-B574-78D2ACC252DD}" type="pres">
      <dgm:prSet presAssocID="{E69BACB1-EC93-4C01-9ED0-DFF764736D68}" presName="circ1Tx" presStyleLbl="revTx" presStyleIdx="0" presStyleCnt="0">
        <dgm:presLayoutVars>
          <dgm:chMax val="0"/>
          <dgm:chPref val="0"/>
          <dgm:bulletEnabled val="1"/>
        </dgm:presLayoutVars>
      </dgm:prSet>
      <dgm:spPr/>
    </dgm:pt>
    <dgm:pt modelId="{A51CBBFB-90AC-4788-B308-AC2B70FC8840}" type="pres">
      <dgm:prSet presAssocID="{4BAEC644-4926-4A59-A4A9-412F9DAD2A2A}" presName="circ2" presStyleLbl="vennNode1" presStyleIdx="1" presStyleCnt="6"/>
      <dgm:spPr/>
    </dgm:pt>
    <dgm:pt modelId="{F640C4B8-071A-4D9B-840C-70DC10ED7A4A}" type="pres">
      <dgm:prSet presAssocID="{4BAEC644-4926-4A59-A4A9-412F9DAD2A2A}" presName="circ2Tx" presStyleLbl="revTx" presStyleIdx="0" presStyleCnt="0">
        <dgm:presLayoutVars>
          <dgm:chMax val="0"/>
          <dgm:chPref val="0"/>
          <dgm:bulletEnabled val="1"/>
        </dgm:presLayoutVars>
      </dgm:prSet>
      <dgm:spPr/>
    </dgm:pt>
    <dgm:pt modelId="{98849DCF-BC09-4B69-9D95-366BFB255897}" type="pres">
      <dgm:prSet presAssocID="{229DE3C1-4C50-463A-8A5A-DD226AAA35FF}" presName="circ3" presStyleLbl="vennNode1" presStyleIdx="2" presStyleCnt="6"/>
      <dgm:spPr/>
    </dgm:pt>
    <dgm:pt modelId="{1A74514D-8AE1-48AA-A646-C0C6D9FC3FCC}" type="pres">
      <dgm:prSet presAssocID="{229DE3C1-4C50-463A-8A5A-DD226AAA35FF}" presName="circ3Tx" presStyleLbl="revTx" presStyleIdx="0" presStyleCnt="0">
        <dgm:presLayoutVars>
          <dgm:chMax val="0"/>
          <dgm:chPref val="0"/>
          <dgm:bulletEnabled val="1"/>
        </dgm:presLayoutVars>
      </dgm:prSet>
      <dgm:spPr/>
    </dgm:pt>
    <dgm:pt modelId="{D319444D-AC81-41AA-A0A3-BE3148854216}" type="pres">
      <dgm:prSet presAssocID="{8287BE5C-0138-4F9A-90DE-E664C037D569}" presName="circ4" presStyleLbl="vennNode1" presStyleIdx="3" presStyleCnt="6"/>
      <dgm:spPr/>
    </dgm:pt>
    <dgm:pt modelId="{694EB1C8-A303-4F95-B58F-B94BB343B616}" type="pres">
      <dgm:prSet presAssocID="{8287BE5C-0138-4F9A-90DE-E664C037D569}" presName="circ4Tx" presStyleLbl="revTx" presStyleIdx="0" presStyleCnt="0">
        <dgm:presLayoutVars>
          <dgm:chMax val="0"/>
          <dgm:chPref val="0"/>
          <dgm:bulletEnabled val="1"/>
        </dgm:presLayoutVars>
      </dgm:prSet>
      <dgm:spPr/>
    </dgm:pt>
    <dgm:pt modelId="{26E21AF9-0AE6-4070-BD6C-F66B965EB899}" type="pres">
      <dgm:prSet presAssocID="{566F43EF-95AA-4B8F-A182-72059E835D62}" presName="circ5" presStyleLbl="vennNode1" presStyleIdx="4" presStyleCnt="6"/>
      <dgm:spPr/>
    </dgm:pt>
    <dgm:pt modelId="{0CFC05CC-4BF4-41AC-8DFD-1B35CC979D26}" type="pres">
      <dgm:prSet presAssocID="{566F43EF-95AA-4B8F-A182-72059E835D62}" presName="circ5Tx" presStyleLbl="revTx" presStyleIdx="0" presStyleCnt="0">
        <dgm:presLayoutVars>
          <dgm:chMax val="0"/>
          <dgm:chPref val="0"/>
          <dgm:bulletEnabled val="1"/>
        </dgm:presLayoutVars>
      </dgm:prSet>
      <dgm:spPr/>
    </dgm:pt>
    <dgm:pt modelId="{BF1E3239-0F4D-4B37-AC03-8C2238F778C0}" type="pres">
      <dgm:prSet presAssocID="{A884BDDF-7A12-4880-B8E3-170EA455E28B}" presName="circ6" presStyleLbl="vennNode1" presStyleIdx="5" presStyleCnt="6"/>
      <dgm:spPr/>
    </dgm:pt>
    <dgm:pt modelId="{053F3259-965B-4AC5-A39C-0BCAE446CEEC}" type="pres">
      <dgm:prSet presAssocID="{A884BDDF-7A12-4880-B8E3-170EA455E28B}" presName="circ6Tx" presStyleLbl="revTx" presStyleIdx="0" presStyleCnt="0">
        <dgm:presLayoutVars>
          <dgm:chMax val="0"/>
          <dgm:chPref val="0"/>
          <dgm:bulletEnabled val="1"/>
        </dgm:presLayoutVars>
      </dgm:prSet>
      <dgm:spPr/>
    </dgm:pt>
  </dgm:ptLst>
  <dgm:cxnLst>
    <dgm:cxn modelId="{94EB1521-136D-4A57-BD9B-6B60945AA042}" type="presOf" srcId="{229DE3C1-4C50-463A-8A5A-DD226AAA35FF}" destId="{1A74514D-8AE1-48AA-A646-C0C6D9FC3FCC}" srcOrd="0" destOrd="0" presId="urn:microsoft.com/office/officeart/2005/8/layout/venn1"/>
    <dgm:cxn modelId="{A680B417-584F-47FB-A334-175E5B492D7F}" srcId="{1085DBE5-D118-420D-8D9A-8AB6292D27E2}" destId="{566F43EF-95AA-4B8F-A182-72059E835D62}" srcOrd="4" destOrd="0" parTransId="{E4DA34CC-2A9D-4FA2-8526-00494B131BB0}" sibTransId="{DEB101EE-9638-4972-8B2B-62DAFE90E96A}"/>
    <dgm:cxn modelId="{E5C849A0-0883-4C02-BADB-C137C1EA1D2B}" type="presOf" srcId="{E69BACB1-EC93-4C01-9ED0-DFF764736D68}" destId="{BB7F8ACB-D571-45D6-B574-78D2ACC252DD}" srcOrd="0" destOrd="0" presId="urn:microsoft.com/office/officeart/2005/8/layout/venn1"/>
    <dgm:cxn modelId="{5DDBFF31-6CCA-42F1-BDF8-B9FCF5A94EA1}" type="presOf" srcId="{8287BE5C-0138-4F9A-90DE-E664C037D569}" destId="{694EB1C8-A303-4F95-B58F-B94BB343B616}" srcOrd="0" destOrd="0" presId="urn:microsoft.com/office/officeart/2005/8/layout/venn1"/>
    <dgm:cxn modelId="{AEFB2258-4208-42CE-9773-46C3BB37E57E}" type="presOf" srcId="{4BAEC644-4926-4A59-A4A9-412F9DAD2A2A}" destId="{F640C4B8-071A-4D9B-840C-70DC10ED7A4A}" srcOrd="0" destOrd="0" presId="urn:microsoft.com/office/officeart/2005/8/layout/venn1"/>
    <dgm:cxn modelId="{5B4C5E1E-0EAF-43DD-BAB4-C6B8CFC0EAC5}" srcId="{1085DBE5-D118-420D-8D9A-8AB6292D27E2}" destId="{A884BDDF-7A12-4880-B8E3-170EA455E28B}" srcOrd="5" destOrd="0" parTransId="{6D08109F-A155-4D09-85F3-64B3D120A85F}" sibTransId="{50ED8204-5E94-46DF-9236-AEFD5AEAA72F}"/>
    <dgm:cxn modelId="{7D338487-B01F-4E0B-BBB7-B3D964FCE377}" srcId="{1085DBE5-D118-420D-8D9A-8AB6292D27E2}" destId="{4BAEC644-4926-4A59-A4A9-412F9DAD2A2A}" srcOrd="1" destOrd="0" parTransId="{02441E92-25CB-45CB-98F5-CE03B3E315B3}" sibTransId="{94DCB9FA-6C70-479B-B4D6-19196F3FE40A}"/>
    <dgm:cxn modelId="{0F2594F6-AE61-4F30-AED5-E5589AD326BD}" type="presOf" srcId="{A884BDDF-7A12-4880-B8E3-170EA455E28B}" destId="{053F3259-965B-4AC5-A39C-0BCAE446CEEC}" srcOrd="0" destOrd="0" presId="urn:microsoft.com/office/officeart/2005/8/layout/venn1"/>
    <dgm:cxn modelId="{8B766401-0536-4DF2-8325-7EB6C421C91B}" type="presOf" srcId="{566F43EF-95AA-4B8F-A182-72059E835D62}" destId="{0CFC05CC-4BF4-41AC-8DFD-1B35CC979D26}" srcOrd="0" destOrd="0" presId="urn:microsoft.com/office/officeart/2005/8/layout/venn1"/>
    <dgm:cxn modelId="{68154229-F2AC-49F9-84DD-3F0717E928BF}" srcId="{1085DBE5-D118-420D-8D9A-8AB6292D27E2}" destId="{8287BE5C-0138-4F9A-90DE-E664C037D569}" srcOrd="3" destOrd="0" parTransId="{218BBF0C-448F-45C1-89CE-C365B653C56C}" sibTransId="{0C617AED-EB3E-4ED2-B883-73956765AC67}"/>
    <dgm:cxn modelId="{6BEAD3C1-D574-4DCD-828E-07360F70C89B}" type="presOf" srcId="{1085DBE5-D118-420D-8D9A-8AB6292D27E2}" destId="{322ED094-2F07-42F8-8CC4-E925F1B65208}" srcOrd="0" destOrd="0" presId="urn:microsoft.com/office/officeart/2005/8/layout/venn1"/>
    <dgm:cxn modelId="{60C1A760-C06E-431C-A1E8-7ECC36A2362D}" srcId="{1085DBE5-D118-420D-8D9A-8AB6292D27E2}" destId="{229DE3C1-4C50-463A-8A5A-DD226AAA35FF}" srcOrd="2" destOrd="0" parTransId="{A5B3920C-E4F0-4B3B-8117-47A0158E2D65}" sibTransId="{00438E38-BF02-4C84-936B-D68A756C8A90}"/>
    <dgm:cxn modelId="{7BDF165C-BD1D-4349-8FD0-C6FA83427E3F}" srcId="{1085DBE5-D118-420D-8D9A-8AB6292D27E2}" destId="{E69BACB1-EC93-4C01-9ED0-DFF764736D68}" srcOrd="0" destOrd="0" parTransId="{D3D8283F-8B65-4DFE-AA39-49D6EEE4867E}" sibTransId="{505B8B3D-714D-4BDE-908D-871157B12587}"/>
    <dgm:cxn modelId="{ABEEB64B-5C89-4898-A515-F861E371358C}" type="presParOf" srcId="{322ED094-2F07-42F8-8CC4-E925F1B65208}" destId="{72AED49E-2151-4B67-B7FA-91982D50C15D}" srcOrd="0" destOrd="0" presId="urn:microsoft.com/office/officeart/2005/8/layout/venn1"/>
    <dgm:cxn modelId="{400E027A-0322-4DCB-B22F-8D400DDE0AFA}" type="presParOf" srcId="{322ED094-2F07-42F8-8CC4-E925F1B65208}" destId="{BB7F8ACB-D571-45D6-B574-78D2ACC252DD}" srcOrd="1" destOrd="0" presId="urn:microsoft.com/office/officeart/2005/8/layout/venn1"/>
    <dgm:cxn modelId="{1963C238-B3CE-4BC8-A0E7-148EF5CE1603}" type="presParOf" srcId="{322ED094-2F07-42F8-8CC4-E925F1B65208}" destId="{A51CBBFB-90AC-4788-B308-AC2B70FC8840}" srcOrd="2" destOrd="0" presId="urn:microsoft.com/office/officeart/2005/8/layout/venn1"/>
    <dgm:cxn modelId="{63504297-F20D-4BAE-B405-F64755C21E3E}" type="presParOf" srcId="{322ED094-2F07-42F8-8CC4-E925F1B65208}" destId="{F640C4B8-071A-4D9B-840C-70DC10ED7A4A}" srcOrd="3" destOrd="0" presId="urn:microsoft.com/office/officeart/2005/8/layout/venn1"/>
    <dgm:cxn modelId="{87A6F3BF-B1C8-4009-BBFF-E515A0510B91}" type="presParOf" srcId="{322ED094-2F07-42F8-8CC4-E925F1B65208}" destId="{98849DCF-BC09-4B69-9D95-366BFB255897}" srcOrd="4" destOrd="0" presId="urn:microsoft.com/office/officeart/2005/8/layout/venn1"/>
    <dgm:cxn modelId="{59C809C3-D286-4B90-BD04-B2A211492865}" type="presParOf" srcId="{322ED094-2F07-42F8-8CC4-E925F1B65208}" destId="{1A74514D-8AE1-48AA-A646-C0C6D9FC3FCC}" srcOrd="5" destOrd="0" presId="urn:microsoft.com/office/officeart/2005/8/layout/venn1"/>
    <dgm:cxn modelId="{111BCD0C-17F5-48C8-AD32-3FF43BB25632}" type="presParOf" srcId="{322ED094-2F07-42F8-8CC4-E925F1B65208}" destId="{D319444D-AC81-41AA-A0A3-BE3148854216}" srcOrd="6" destOrd="0" presId="urn:microsoft.com/office/officeart/2005/8/layout/venn1"/>
    <dgm:cxn modelId="{034218CE-6DEF-42A3-A1E0-F61B0543A852}" type="presParOf" srcId="{322ED094-2F07-42F8-8CC4-E925F1B65208}" destId="{694EB1C8-A303-4F95-B58F-B94BB343B616}" srcOrd="7" destOrd="0" presId="urn:microsoft.com/office/officeart/2005/8/layout/venn1"/>
    <dgm:cxn modelId="{912E848C-0B61-4E5E-858B-147F9B56FE86}" type="presParOf" srcId="{322ED094-2F07-42F8-8CC4-E925F1B65208}" destId="{26E21AF9-0AE6-4070-BD6C-F66B965EB899}" srcOrd="8" destOrd="0" presId="urn:microsoft.com/office/officeart/2005/8/layout/venn1"/>
    <dgm:cxn modelId="{E5783084-B69F-49F4-960C-E169D711A9E6}" type="presParOf" srcId="{322ED094-2F07-42F8-8CC4-E925F1B65208}" destId="{0CFC05CC-4BF4-41AC-8DFD-1B35CC979D26}" srcOrd="9" destOrd="0" presId="urn:microsoft.com/office/officeart/2005/8/layout/venn1"/>
    <dgm:cxn modelId="{252802C6-ED64-4EA0-859F-1BADB62164F3}" type="presParOf" srcId="{322ED094-2F07-42F8-8CC4-E925F1B65208}" destId="{BF1E3239-0F4D-4B37-AC03-8C2238F778C0}" srcOrd="10" destOrd="0" presId="urn:microsoft.com/office/officeart/2005/8/layout/venn1"/>
    <dgm:cxn modelId="{11E28BCB-BBF0-408D-995B-DBA4407FFA0C}" type="presParOf" srcId="{322ED094-2F07-42F8-8CC4-E925F1B65208}" destId="{053F3259-965B-4AC5-A39C-0BCAE446CEEC}" srcOrd="11"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2092D2-D5ED-493E-89F3-B4E5BF536A94}">
      <dsp:nvSpPr>
        <dsp:cNvPr id="0" name=""/>
        <dsp:cNvSpPr/>
      </dsp:nvSpPr>
      <dsp:spPr>
        <a:xfrm>
          <a:off x="3073461" y="45283"/>
          <a:ext cx="2354756" cy="2354756"/>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b="1" kern="1200" dirty="0" smtClean="0"/>
            <a:t>официальный </a:t>
          </a:r>
          <a:endParaRPr lang="ru-RU" sz="1600" b="1" kern="1200" dirty="0"/>
        </a:p>
      </dsp:txBody>
      <dsp:txXfrm>
        <a:off x="3345164" y="362270"/>
        <a:ext cx="1811350" cy="747182"/>
      </dsp:txXfrm>
    </dsp:sp>
    <dsp:sp modelId="{6CBF65AB-472E-4A68-8B4A-2CF67A3C5CC2}">
      <dsp:nvSpPr>
        <dsp:cNvPr id="0" name=""/>
        <dsp:cNvSpPr/>
      </dsp:nvSpPr>
      <dsp:spPr>
        <a:xfrm>
          <a:off x="4114988" y="1086810"/>
          <a:ext cx="2354756" cy="2354756"/>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b="1" kern="1200" dirty="0" smtClean="0"/>
            <a:t>деловой (рабочий) </a:t>
          </a:r>
          <a:endParaRPr lang="ru-RU" sz="1600" b="1" kern="1200" dirty="0"/>
        </a:p>
      </dsp:txBody>
      <dsp:txXfrm>
        <a:off x="5382934" y="1358513"/>
        <a:ext cx="905675" cy="1811350"/>
      </dsp:txXfrm>
    </dsp:sp>
    <dsp:sp modelId="{FBC0B633-FC94-4A4E-8929-595D5C6A0B88}">
      <dsp:nvSpPr>
        <dsp:cNvPr id="0" name=""/>
        <dsp:cNvSpPr/>
      </dsp:nvSpPr>
      <dsp:spPr>
        <a:xfrm>
          <a:off x="3073461" y="2128337"/>
          <a:ext cx="2354756" cy="2354756"/>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b="1" kern="1200" dirty="0" smtClean="0"/>
            <a:t>неофициальный </a:t>
          </a:r>
          <a:endParaRPr lang="ru-RU" sz="1600" b="1" kern="1200" dirty="0"/>
        </a:p>
      </dsp:txBody>
      <dsp:txXfrm>
        <a:off x="3345164" y="3418924"/>
        <a:ext cx="1811350" cy="747182"/>
      </dsp:txXfrm>
    </dsp:sp>
    <dsp:sp modelId="{6F7DAC80-6C3A-42F7-867C-70A6E36F5605}">
      <dsp:nvSpPr>
        <dsp:cNvPr id="0" name=""/>
        <dsp:cNvSpPr/>
      </dsp:nvSpPr>
      <dsp:spPr>
        <a:xfrm>
          <a:off x="2031935" y="1086810"/>
          <a:ext cx="2354756" cy="2354756"/>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b="1" kern="1200" dirty="0" smtClean="0"/>
            <a:t>визит проездом</a:t>
          </a:r>
          <a:endParaRPr lang="ru-RU" sz="1600" b="1" kern="1200" dirty="0"/>
        </a:p>
      </dsp:txBody>
      <dsp:txXfrm>
        <a:off x="2213070" y="1358513"/>
        <a:ext cx="905675" cy="18113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9458A-CED9-4728-8242-4EC0000C2418}">
      <dsp:nvSpPr>
        <dsp:cNvPr id="0" name=""/>
        <dsp:cNvSpPr/>
      </dsp:nvSpPr>
      <dsp:spPr>
        <a:xfrm>
          <a:off x="92595" y="1867389"/>
          <a:ext cx="4581267" cy="4552250"/>
        </a:xfrm>
        <a:prstGeom prst="ellipse">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76E880-FD4E-4333-860A-245A101000FA}">
      <dsp:nvSpPr>
        <dsp:cNvPr id="0" name=""/>
        <dsp:cNvSpPr/>
      </dsp:nvSpPr>
      <dsp:spPr>
        <a:xfrm>
          <a:off x="497718" y="2268190"/>
          <a:ext cx="3771022" cy="3750648"/>
        </a:xfrm>
        <a:prstGeom prst="ellipse">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D5A257-A5F0-4BF9-A746-7957BABA2051}">
      <dsp:nvSpPr>
        <dsp:cNvPr id="0" name=""/>
        <dsp:cNvSpPr/>
      </dsp:nvSpPr>
      <dsp:spPr>
        <a:xfrm>
          <a:off x="1041724" y="2812203"/>
          <a:ext cx="2683010" cy="2662622"/>
        </a:xfrm>
        <a:prstGeom prst="ellipse">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15929D-7D30-40D7-AF42-A4ADADE7D442}">
      <dsp:nvSpPr>
        <dsp:cNvPr id="0" name=""/>
        <dsp:cNvSpPr/>
      </dsp:nvSpPr>
      <dsp:spPr>
        <a:xfrm>
          <a:off x="1557954" y="3318239"/>
          <a:ext cx="1650550" cy="1650550"/>
        </a:xfrm>
        <a:prstGeom prst="ellipse">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657CF9-9D50-451F-9D9F-2D2A738CB858}">
      <dsp:nvSpPr>
        <dsp:cNvPr id="0" name=""/>
        <dsp:cNvSpPr/>
      </dsp:nvSpPr>
      <dsp:spPr>
        <a:xfrm>
          <a:off x="2108000" y="3868285"/>
          <a:ext cx="550458" cy="550458"/>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3125FE-099C-4E7D-960C-2E4A28E7FA5D}">
      <dsp:nvSpPr>
        <dsp:cNvPr id="0" name=""/>
        <dsp:cNvSpPr/>
      </dsp:nvSpPr>
      <dsp:spPr>
        <a:xfrm>
          <a:off x="5684329" y="438359"/>
          <a:ext cx="2475825" cy="874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ru-RU" sz="1400" kern="1200" smtClean="0"/>
            <a:t>церемониальные мероприятия, связанные с посещением памятных мест и возложением венков к ним;</a:t>
          </a:r>
          <a:endParaRPr lang="ru-RU" sz="1400" kern="1200"/>
        </a:p>
      </dsp:txBody>
      <dsp:txXfrm>
        <a:off x="5684329" y="438359"/>
        <a:ext cx="2475825" cy="874131"/>
      </dsp:txXfrm>
    </dsp:sp>
    <dsp:sp modelId="{051022AE-3C4D-41D3-B732-CF65047F1EE1}">
      <dsp:nvSpPr>
        <dsp:cNvPr id="0" name=""/>
        <dsp:cNvSpPr/>
      </dsp:nvSpPr>
      <dsp:spPr>
        <a:xfrm>
          <a:off x="5065373" y="875425"/>
          <a:ext cx="618956"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A031A3-0AEE-48C2-AED2-7BCB0DD5EDF5}">
      <dsp:nvSpPr>
        <dsp:cNvPr id="0" name=""/>
        <dsp:cNvSpPr/>
      </dsp:nvSpPr>
      <dsp:spPr>
        <a:xfrm rot="5400000">
          <a:off x="2088193" y="1170461"/>
          <a:ext cx="3268089" cy="2678017"/>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2A396C-22CB-499C-9A13-EFC40936DA9F}">
      <dsp:nvSpPr>
        <dsp:cNvPr id="0" name=""/>
        <dsp:cNvSpPr/>
      </dsp:nvSpPr>
      <dsp:spPr>
        <a:xfrm>
          <a:off x="5684329" y="1362667"/>
          <a:ext cx="2475825" cy="874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ru-RU" sz="1400" kern="1200" smtClean="0"/>
            <a:t>официальные обед (завтрак), </a:t>
          </a:r>
          <a:endParaRPr lang="ru-RU" sz="1400" kern="1200"/>
        </a:p>
      </dsp:txBody>
      <dsp:txXfrm>
        <a:off x="5684329" y="1362667"/>
        <a:ext cx="2475825" cy="874131"/>
      </dsp:txXfrm>
    </dsp:sp>
    <dsp:sp modelId="{128606FF-5F89-4B34-89CA-8D5B7A90C898}">
      <dsp:nvSpPr>
        <dsp:cNvPr id="0" name=""/>
        <dsp:cNvSpPr/>
      </dsp:nvSpPr>
      <dsp:spPr>
        <a:xfrm>
          <a:off x="5065373" y="1799733"/>
          <a:ext cx="618956"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0BE145-2382-4823-B7AE-62BFAE87173C}">
      <dsp:nvSpPr>
        <dsp:cNvPr id="0" name=""/>
        <dsp:cNvSpPr/>
      </dsp:nvSpPr>
      <dsp:spPr>
        <a:xfrm rot="5400000">
          <a:off x="2568421" y="2024538"/>
          <a:ext cx="2721097" cy="2269506"/>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0A8FE6-C1ED-4DE8-B6DA-141F6F89BD72}">
      <dsp:nvSpPr>
        <dsp:cNvPr id="0" name=""/>
        <dsp:cNvSpPr/>
      </dsp:nvSpPr>
      <dsp:spPr>
        <a:xfrm>
          <a:off x="5684329" y="2286976"/>
          <a:ext cx="2475825" cy="874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ru-RU" sz="1400" kern="1200" smtClean="0"/>
            <a:t>посещение театра (по желанию); </a:t>
          </a:r>
          <a:endParaRPr lang="ru-RU" sz="1400" kern="1200"/>
        </a:p>
      </dsp:txBody>
      <dsp:txXfrm>
        <a:off x="5684329" y="2286976"/>
        <a:ext cx="2475825" cy="874131"/>
      </dsp:txXfrm>
    </dsp:sp>
    <dsp:sp modelId="{4F329EEA-ACFA-471F-B070-36519EA83C4E}">
      <dsp:nvSpPr>
        <dsp:cNvPr id="0" name=""/>
        <dsp:cNvSpPr/>
      </dsp:nvSpPr>
      <dsp:spPr>
        <a:xfrm>
          <a:off x="5065373" y="2724041"/>
          <a:ext cx="618956"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1980CA3-A75C-4F52-A590-4D72E2013AF9}">
      <dsp:nvSpPr>
        <dsp:cNvPr id="0" name=""/>
        <dsp:cNvSpPr/>
      </dsp:nvSpPr>
      <dsp:spPr>
        <a:xfrm rot="5400000">
          <a:off x="3039323" y="2843706"/>
          <a:ext cx="2145715" cy="1906385"/>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685DF5-37C5-46DA-98A7-10CE7BF0D6E1}">
      <dsp:nvSpPr>
        <dsp:cNvPr id="0" name=""/>
        <dsp:cNvSpPr/>
      </dsp:nvSpPr>
      <dsp:spPr>
        <a:xfrm>
          <a:off x="5684329" y="3191477"/>
          <a:ext cx="2475825" cy="874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ru-RU" sz="1400" kern="1200" smtClean="0"/>
            <a:t>встречи с представителями общественности;</a:t>
          </a:r>
          <a:endParaRPr lang="ru-RU" sz="1400" kern="1200"/>
        </a:p>
      </dsp:txBody>
      <dsp:txXfrm>
        <a:off x="5684329" y="3191477"/>
        <a:ext cx="2475825" cy="874131"/>
      </dsp:txXfrm>
    </dsp:sp>
    <dsp:sp modelId="{7E592E27-C111-49E3-B3B4-80860218F758}">
      <dsp:nvSpPr>
        <dsp:cNvPr id="0" name=""/>
        <dsp:cNvSpPr/>
      </dsp:nvSpPr>
      <dsp:spPr>
        <a:xfrm>
          <a:off x="5065373" y="3628543"/>
          <a:ext cx="618956"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64D82A-D2E2-4E18-BABD-162E96FC261D}">
      <dsp:nvSpPr>
        <dsp:cNvPr id="0" name=""/>
        <dsp:cNvSpPr/>
      </dsp:nvSpPr>
      <dsp:spPr>
        <a:xfrm rot="5400000">
          <a:off x="3508079" y="3708594"/>
          <a:ext cx="1637345" cy="1477242"/>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677BE2-0242-480F-A8D7-BB1B3C456315}">
      <dsp:nvSpPr>
        <dsp:cNvPr id="0" name=""/>
        <dsp:cNvSpPr/>
      </dsp:nvSpPr>
      <dsp:spPr>
        <a:xfrm>
          <a:off x="5684329" y="4069570"/>
          <a:ext cx="2475825" cy="874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ru-RU" sz="1400" kern="1200" smtClean="0"/>
            <a:t>нередко визит в парламент; </a:t>
          </a:r>
          <a:endParaRPr lang="ru-RU" sz="1400" kern="1200"/>
        </a:p>
      </dsp:txBody>
      <dsp:txXfrm>
        <a:off x="5684329" y="4069570"/>
        <a:ext cx="2475825" cy="874131"/>
      </dsp:txXfrm>
    </dsp:sp>
    <dsp:sp modelId="{77265CA7-0478-4C0C-A7B9-D978C0198BF9}">
      <dsp:nvSpPr>
        <dsp:cNvPr id="0" name=""/>
        <dsp:cNvSpPr/>
      </dsp:nvSpPr>
      <dsp:spPr>
        <a:xfrm>
          <a:off x="5065373" y="4506635"/>
          <a:ext cx="618956"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5BEF0A-529A-469A-8ED7-910BDF895367}">
      <dsp:nvSpPr>
        <dsp:cNvPr id="0" name=""/>
        <dsp:cNvSpPr/>
      </dsp:nvSpPr>
      <dsp:spPr>
        <a:xfrm rot="5400000">
          <a:off x="3951252" y="4547899"/>
          <a:ext cx="1155385" cy="1072857"/>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5CBC90-24D0-4F25-B536-65704949511C}">
      <dsp:nvSpPr>
        <dsp:cNvPr id="0" name=""/>
        <dsp:cNvSpPr/>
      </dsp:nvSpPr>
      <dsp:spPr>
        <a:xfrm>
          <a:off x="85707" y="459013"/>
          <a:ext cx="2229115" cy="1586263"/>
        </a:xfrm>
        <a:prstGeom prst="frame">
          <a:avLst>
            <a:gd name="adj1" fmla="val 5450"/>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1C660B-DCEA-4364-8A08-97C5C05D475C}">
      <dsp:nvSpPr>
        <dsp:cNvPr id="0" name=""/>
        <dsp:cNvSpPr/>
      </dsp:nvSpPr>
      <dsp:spPr>
        <a:xfrm>
          <a:off x="78963" y="241022"/>
          <a:ext cx="2143408" cy="1500466"/>
        </a:xfrm>
        <a:prstGeom prst="rect">
          <a:avLst/>
        </a:prstGeom>
        <a:blipFill>
          <a:blip xmlns:r="http://schemas.openxmlformats.org/officeDocument/2006/relationships" r:embed="rId1" cstate="print">
            <a:duotone>
              <a:prstClr val="black"/>
              <a:srgbClr val="928246">
                <a:tint val="45000"/>
                <a:satMod val="400000"/>
              </a:srgbClr>
            </a:duotone>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sp>
    <dsp:sp modelId="{0405AEBF-8B3D-45FF-9B70-FE28FA2BD801}">
      <dsp:nvSpPr>
        <dsp:cNvPr id="0" name=""/>
        <dsp:cNvSpPr/>
      </dsp:nvSpPr>
      <dsp:spPr>
        <a:xfrm>
          <a:off x="172855" y="1769945"/>
          <a:ext cx="2056260" cy="188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80" tIns="30480" rIns="81280" bIns="30480" numCol="1" spcCol="1270" anchor="ctr" anchorCtr="0">
          <a:noAutofit/>
        </a:bodyPr>
        <a:lstStyle/>
        <a:p>
          <a:pPr lvl="0" algn="r" defTabSz="355600">
            <a:lnSpc>
              <a:spcPct val="90000"/>
            </a:lnSpc>
            <a:spcBef>
              <a:spcPct val="0"/>
            </a:spcBef>
            <a:spcAft>
              <a:spcPct val="35000"/>
            </a:spcAft>
          </a:pPr>
          <a:r>
            <a:rPr lang="en-US" sz="800" kern="1200" dirty="0" smtClean="0"/>
            <a:t>CD</a:t>
          </a:r>
          <a:endParaRPr lang="ru-RU" sz="800" kern="1200" dirty="0"/>
        </a:p>
      </dsp:txBody>
      <dsp:txXfrm>
        <a:off x="172855" y="1769945"/>
        <a:ext cx="2056260" cy="188291"/>
      </dsp:txXfrm>
    </dsp:sp>
    <dsp:sp modelId="{B61B81AB-8D4C-4215-AC27-D94912235CF5}">
      <dsp:nvSpPr>
        <dsp:cNvPr id="0" name=""/>
        <dsp:cNvSpPr/>
      </dsp:nvSpPr>
      <dsp:spPr>
        <a:xfrm>
          <a:off x="2405572" y="459013"/>
          <a:ext cx="1019127" cy="1586263"/>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AED49E-2151-4B67-B7FA-91982D50C15D}">
      <dsp:nvSpPr>
        <dsp:cNvPr id="0" name=""/>
        <dsp:cNvSpPr/>
      </dsp:nvSpPr>
      <dsp:spPr>
        <a:xfrm>
          <a:off x="1699118" y="1546343"/>
          <a:ext cx="1073127" cy="1073127"/>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B7F8ACB-D571-45D6-B574-78D2ACC252DD}">
      <dsp:nvSpPr>
        <dsp:cNvPr id="0" name=""/>
        <dsp:cNvSpPr/>
      </dsp:nvSpPr>
      <dsp:spPr>
        <a:xfrm>
          <a:off x="1564977" y="745325"/>
          <a:ext cx="1341409" cy="73072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dirty="0" smtClean="0"/>
            <a:t>английский, </a:t>
          </a:r>
          <a:endParaRPr lang="ru-RU" sz="1700" kern="1200" dirty="0"/>
        </a:p>
      </dsp:txBody>
      <dsp:txXfrm>
        <a:off x="1564977" y="745325"/>
        <a:ext cx="1341409" cy="730728"/>
      </dsp:txXfrm>
    </dsp:sp>
    <dsp:sp modelId="{A51CBBFB-90AC-4788-B308-AC2B70FC8840}">
      <dsp:nvSpPr>
        <dsp:cNvPr id="0" name=""/>
        <dsp:cNvSpPr/>
      </dsp:nvSpPr>
      <dsp:spPr>
        <a:xfrm>
          <a:off x="2047437" y="1747467"/>
          <a:ext cx="1073127" cy="1073127"/>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F640C4B8-071A-4D9B-840C-70DC10ED7A4A}">
      <dsp:nvSpPr>
        <dsp:cNvPr id="0" name=""/>
        <dsp:cNvSpPr/>
      </dsp:nvSpPr>
      <dsp:spPr>
        <a:xfrm>
          <a:off x="3200155" y="1441257"/>
          <a:ext cx="1271208" cy="80032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smtClean="0"/>
            <a:t>арабский, </a:t>
          </a:r>
          <a:endParaRPr lang="ru-RU" sz="1700" kern="1200"/>
        </a:p>
      </dsp:txBody>
      <dsp:txXfrm>
        <a:off x="3200155" y="1441257"/>
        <a:ext cx="1271208" cy="800321"/>
      </dsp:txXfrm>
    </dsp:sp>
    <dsp:sp modelId="{98849DCF-BC09-4B69-9D95-366BFB255897}">
      <dsp:nvSpPr>
        <dsp:cNvPr id="0" name=""/>
        <dsp:cNvSpPr/>
      </dsp:nvSpPr>
      <dsp:spPr>
        <a:xfrm>
          <a:off x="2047437" y="2149716"/>
          <a:ext cx="1073127" cy="1073127"/>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1A74514D-8AE1-48AA-A646-C0C6D9FC3FCC}">
      <dsp:nvSpPr>
        <dsp:cNvPr id="0" name=""/>
        <dsp:cNvSpPr/>
      </dsp:nvSpPr>
      <dsp:spPr>
        <a:xfrm>
          <a:off x="3200155" y="2634781"/>
          <a:ext cx="1271208" cy="89427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smtClean="0"/>
            <a:t>испанский, </a:t>
          </a:r>
          <a:endParaRPr lang="ru-RU" sz="1700" kern="1200"/>
        </a:p>
      </dsp:txBody>
      <dsp:txXfrm>
        <a:off x="3200155" y="2634781"/>
        <a:ext cx="1271208" cy="894272"/>
      </dsp:txXfrm>
    </dsp:sp>
    <dsp:sp modelId="{D319444D-AC81-41AA-A0A3-BE3148854216}">
      <dsp:nvSpPr>
        <dsp:cNvPr id="0" name=""/>
        <dsp:cNvSpPr/>
      </dsp:nvSpPr>
      <dsp:spPr>
        <a:xfrm>
          <a:off x="1699118" y="2351189"/>
          <a:ext cx="1073127" cy="1073127"/>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94EB1C8-A303-4F95-B58F-B94BB343B616}">
      <dsp:nvSpPr>
        <dsp:cNvPr id="0" name=""/>
        <dsp:cNvSpPr/>
      </dsp:nvSpPr>
      <dsp:spPr>
        <a:xfrm>
          <a:off x="1564977" y="3494257"/>
          <a:ext cx="1341409" cy="73072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smtClean="0"/>
            <a:t>китайский, </a:t>
          </a:r>
          <a:endParaRPr lang="ru-RU" sz="1700" kern="1200"/>
        </a:p>
      </dsp:txBody>
      <dsp:txXfrm>
        <a:off x="1564977" y="3494257"/>
        <a:ext cx="1341409" cy="730728"/>
      </dsp:txXfrm>
    </dsp:sp>
    <dsp:sp modelId="{26E21AF9-0AE6-4070-BD6C-F66B965EB899}">
      <dsp:nvSpPr>
        <dsp:cNvPr id="0" name=""/>
        <dsp:cNvSpPr/>
      </dsp:nvSpPr>
      <dsp:spPr>
        <a:xfrm>
          <a:off x="1350799" y="2149716"/>
          <a:ext cx="1073127" cy="1073127"/>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0CFC05CC-4BF4-41AC-8DFD-1B35CC979D26}">
      <dsp:nvSpPr>
        <dsp:cNvPr id="0" name=""/>
        <dsp:cNvSpPr/>
      </dsp:nvSpPr>
      <dsp:spPr>
        <a:xfrm>
          <a:off x="0" y="2634781"/>
          <a:ext cx="1271208" cy="89427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smtClean="0"/>
            <a:t>русский </a:t>
          </a:r>
          <a:endParaRPr lang="ru-RU" sz="1700" kern="1200"/>
        </a:p>
      </dsp:txBody>
      <dsp:txXfrm>
        <a:off x="0" y="2634781"/>
        <a:ext cx="1271208" cy="894272"/>
      </dsp:txXfrm>
    </dsp:sp>
    <dsp:sp modelId="{BF1E3239-0F4D-4B37-AC03-8C2238F778C0}">
      <dsp:nvSpPr>
        <dsp:cNvPr id="0" name=""/>
        <dsp:cNvSpPr/>
      </dsp:nvSpPr>
      <dsp:spPr>
        <a:xfrm>
          <a:off x="1350799" y="1747467"/>
          <a:ext cx="1073127" cy="1073127"/>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053F3259-965B-4AC5-A39C-0BCAE446CEEC}">
      <dsp:nvSpPr>
        <dsp:cNvPr id="0" name=""/>
        <dsp:cNvSpPr/>
      </dsp:nvSpPr>
      <dsp:spPr>
        <a:xfrm>
          <a:off x="0" y="1441257"/>
          <a:ext cx="1271208" cy="89427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smtClean="0"/>
            <a:t>французский.</a:t>
          </a:r>
          <a:endParaRPr lang="ru-RU" sz="1700" kern="1200"/>
        </a:p>
      </dsp:txBody>
      <dsp:txXfrm>
        <a:off x="0" y="1441257"/>
        <a:ext cx="1271208" cy="89427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7F48916-AAE3-45F9-BEEC-C65FAB9883DC}" type="datetimeFigureOut">
              <a:rPr lang="ru-RU" smtClean="0"/>
              <a:t>27.05.2020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EE68749-4C4F-4FE7-9810-3F2546C1D51B}" type="slidenum">
              <a:rPr lang="ru-RU" smtClean="0"/>
              <a:t>‹#›</a:t>
            </a:fld>
            <a:endParaRPr lang="ru-RU"/>
          </a:p>
        </p:txBody>
      </p:sp>
    </p:spTree>
    <p:extLst>
      <p:ext uri="{BB962C8B-B14F-4D97-AF65-F5344CB8AC3E}">
        <p14:creationId xmlns:p14="http://schemas.microsoft.com/office/powerpoint/2010/main" val="3448642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F48916-AAE3-45F9-BEEC-C65FAB9883DC}" type="datetimeFigureOut">
              <a:rPr lang="ru-RU" smtClean="0"/>
              <a:t>27.05.2020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EE68749-4C4F-4FE7-9810-3F2546C1D51B}" type="slidenum">
              <a:rPr lang="ru-RU" smtClean="0"/>
              <a:t>‹#›</a:t>
            </a:fld>
            <a:endParaRPr lang="ru-RU"/>
          </a:p>
        </p:txBody>
      </p:sp>
    </p:spTree>
    <p:extLst>
      <p:ext uri="{BB962C8B-B14F-4D97-AF65-F5344CB8AC3E}">
        <p14:creationId xmlns:p14="http://schemas.microsoft.com/office/powerpoint/2010/main" val="3689289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7F48916-AAE3-45F9-BEEC-C65FAB9883DC}" type="datetimeFigureOut">
              <a:rPr lang="ru-RU" smtClean="0"/>
              <a:t>27.05.2020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EE68749-4C4F-4FE7-9810-3F2546C1D51B}" type="slidenum">
              <a:rPr lang="ru-RU" smtClean="0"/>
              <a:t>‹#›</a:t>
            </a:fld>
            <a:endParaRPr lang="ru-RU"/>
          </a:p>
        </p:txBody>
      </p:sp>
    </p:spTree>
    <p:extLst>
      <p:ext uri="{BB962C8B-B14F-4D97-AF65-F5344CB8AC3E}">
        <p14:creationId xmlns:p14="http://schemas.microsoft.com/office/powerpoint/2010/main" val="2790687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7F48916-AAE3-45F9-BEEC-C65FAB9883DC}" type="datetimeFigureOut">
              <a:rPr lang="ru-RU" smtClean="0"/>
              <a:t>27.05.2020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EE68749-4C4F-4FE7-9810-3F2546C1D51B}" type="slidenum">
              <a:rPr lang="ru-RU" smtClean="0"/>
              <a:t>‹#›</a:t>
            </a:fld>
            <a:endParaRPr lang="ru-RU"/>
          </a:p>
        </p:txBody>
      </p:sp>
    </p:spTree>
    <p:extLst>
      <p:ext uri="{BB962C8B-B14F-4D97-AF65-F5344CB8AC3E}">
        <p14:creationId xmlns:p14="http://schemas.microsoft.com/office/powerpoint/2010/main" val="2225401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7F48916-AAE3-45F9-BEEC-C65FAB9883DC}" type="datetimeFigureOut">
              <a:rPr lang="ru-RU" smtClean="0"/>
              <a:t>27.05.2020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EE68749-4C4F-4FE7-9810-3F2546C1D51B}" type="slidenum">
              <a:rPr lang="ru-RU" smtClean="0"/>
              <a:t>‹#›</a:t>
            </a:fld>
            <a:endParaRPr lang="ru-RU"/>
          </a:p>
        </p:txBody>
      </p:sp>
    </p:spTree>
    <p:extLst>
      <p:ext uri="{BB962C8B-B14F-4D97-AF65-F5344CB8AC3E}">
        <p14:creationId xmlns:p14="http://schemas.microsoft.com/office/powerpoint/2010/main" val="700580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7F48916-AAE3-45F9-BEEC-C65FAB9883DC}" type="datetimeFigureOut">
              <a:rPr lang="ru-RU" smtClean="0"/>
              <a:t>27.05.2020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EE68749-4C4F-4FE7-9810-3F2546C1D51B}" type="slidenum">
              <a:rPr lang="ru-RU" smtClean="0"/>
              <a:t>‹#›</a:t>
            </a:fld>
            <a:endParaRPr lang="ru-RU"/>
          </a:p>
        </p:txBody>
      </p:sp>
    </p:spTree>
    <p:extLst>
      <p:ext uri="{BB962C8B-B14F-4D97-AF65-F5344CB8AC3E}">
        <p14:creationId xmlns:p14="http://schemas.microsoft.com/office/powerpoint/2010/main" val="725098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7F48916-AAE3-45F9-BEEC-C65FAB9883DC}" type="datetimeFigureOut">
              <a:rPr lang="ru-RU" smtClean="0"/>
              <a:t>27.05.2020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EE68749-4C4F-4FE7-9810-3F2546C1D51B}" type="slidenum">
              <a:rPr lang="ru-RU" smtClean="0"/>
              <a:t>‹#›</a:t>
            </a:fld>
            <a:endParaRPr lang="ru-RU"/>
          </a:p>
        </p:txBody>
      </p:sp>
    </p:spTree>
    <p:extLst>
      <p:ext uri="{BB962C8B-B14F-4D97-AF65-F5344CB8AC3E}">
        <p14:creationId xmlns:p14="http://schemas.microsoft.com/office/powerpoint/2010/main" val="757674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7F48916-AAE3-45F9-BEEC-C65FAB9883DC}" type="datetimeFigureOut">
              <a:rPr lang="ru-RU" smtClean="0"/>
              <a:t>27.05.2020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EE68749-4C4F-4FE7-9810-3F2546C1D51B}" type="slidenum">
              <a:rPr lang="ru-RU" smtClean="0"/>
              <a:t>‹#›</a:t>
            </a:fld>
            <a:endParaRPr lang="ru-RU"/>
          </a:p>
        </p:txBody>
      </p:sp>
    </p:spTree>
    <p:extLst>
      <p:ext uri="{BB962C8B-B14F-4D97-AF65-F5344CB8AC3E}">
        <p14:creationId xmlns:p14="http://schemas.microsoft.com/office/powerpoint/2010/main" val="1479065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7F48916-AAE3-45F9-BEEC-C65FAB9883DC}" type="datetimeFigureOut">
              <a:rPr lang="ru-RU" smtClean="0"/>
              <a:t>27.05.2020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EE68749-4C4F-4FE7-9810-3F2546C1D51B}" type="slidenum">
              <a:rPr lang="ru-RU" smtClean="0"/>
              <a:t>‹#›</a:t>
            </a:fld>
            <a:endParaRPr lang="ru-RU"/>
          </a:p>
        </p:txBody>
      </p:sp>
    </p:spTree>
    <p:extLst>
      <p:ext uri="{BB962C8B-B14F-4D97-AF65-F5344CB8AC3E}">
        <p14:creationId xmlns:p14="http://schemas.microsoft.com/office/powerpoint/2010/main" val="3453823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F48916-AAE3-45F9-BEEC-C65FAB9883DC}" type="datetimeFigureOut">
              <a:rPr lang="ru-RU" smtClean="0"/>
              <a:t>27.05.2020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EE68749-4C4F-4FE7-9810-3F2546C1D51B}" type="slidenum">
              <a:rPr lang="ru-RU" smtClean="0"/>
              <a:t>‹#›</a:t>
            </a:fld>
            <a:endParaRPr lang="ru-RU"/>
          </a:p>
        </p:txBody>
      </p:sp>
    </p:spTree>
    <p:extLst>
      <p:ext uri="{BB962C8B-B14F-4D97-AF65-F5344CB8AC3E}">
        <p14:creationId xmlns:p14="http://schemas.microsoft.com/office/powerpoint/2010/main" val="748763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F48916-AAE3-45F9-BEEC-C65FAB9883DC}" type="datetimeFigureOut">
              <a:rPr lang="ru-RU" smtClean="0"/>
              <a:t>27.05.2020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EE68749-4C4F-4FE7-9810-3F2546C1D51B}" type="slidenum">
              <a:rPr lang="ru-RU" smtClean="0"/>
              <a:t>‹#›</a:t>
            </a:fld>
            <a:endParaRPr lang="ru-RU"/>
          </a:p>
        </p:txBody>
      </p:sp>
    </p:spTree>
    <p:extLst>
      <p:ext uri="{BB962C8B-B14F-4D97-AF65-F5344CB8AC3E}">
        <p14:creationId xmlns:p14="http://schemas.microsoft.com/office/powerpoint/2010/main" val="2102940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F48916-AAE3-45F9-BEEC-C65FAB9883DC}" type="datetimeFigureOut">
              <a:rPr lang="ru-RU" smtClean="0"/>
              <a:t>27.05.2020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E68749-4C4F-4FE7-9810-3F2546C1D51B}" type="slidenum">
              <a:rPr lang="ru-RU" smtClean="0"/>
              <a:t>‹#›</a:t>
            </a:fld>
            <a:endParaRPr lang="ru-RU"/>
          </a:p>
        </p:txBody>
      </p:sp>
    </p:spTree>
    <p:extLst>
      <p:ext uri="{BB962C8B-B14F-4D97-AF65-F5344CB8AC3E}">
        <p14:creationId xmlns:p14="http://schemas.microsoft.com/office/powerpoint/2010/main" val="21222789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pic>
        <p:nvPicPr>
          <p:cNvPr id="4" name="Рисунок 3"/>
          <p:cNvPicPr>
            <a:picLocks noChangeAspect="1"/>
          </p:cNvPicPr>
          <p:nvPr/>
        </p:nvPicPr>
        <p:blipFill>
          <a:blip r:embed="rId3"/>
          <a:stretch>
            <a:fillRect/>
          </a:stretch>
        </p:blipFill>
        <p:spPr>
          <a:xfrm>
            <a:off x="1505345" y="2015043"/>
            <a:ext cx="3243353" cy="3121423"/>
          </a:xfrm>
          <a:prstGeom prst="rect">
            <a:avLst/>
          </a:prstGeom>
        </p:spPr>
      </p:pic>
      <p:pic>
        <p:nvPicPr>
          <p:cNvPr id="3" name="Рисунок 2"/>
          <p:cNvPicPr>
            <a:picLocks noChangeAspect="1"/>
          </p:cNvPicPr>
          <p:nvPr/>
        </p:nvPicPr>
        <p:blipFill>
          <a:blip r:embed="rId4"/>
          <a:stretch>
            <a:fillRect/>
          </a:stretch>
        </p:blipFill>
        <p:spPr>
          <a:xfrm>
            <a:off x="1707614" y="2762954"/>
            <a:ext cx="1938696" cy="1956986"/>
          </a:xfrm>
          <a:prstGeom prst="rect">
            <a:avLst/>
          </a:prstGeom>
        </p:spPr>
      </p:pic>
      <p:sp>
        <p:nvSpPr>
          <p:cNvPr id="5" name="Прямоугольник 4"/>
          <p:cNvSpPr/>
          <p:nvPr/>
        </p:nvSpPr>
        <p:spPr>
          <a:xfrm>
            <a:off x="4748698" y="454630"/>
            <a:ext cx="6540190" cy="2462213"/>
          </a:xfrm>
          <a:prstGeom prst="rect">
            <a:avLst/>
          </a:prstGeom>
        </p:spPr>
        <p:txBody>
          <a:bodyPr wrap="square">
            <a:spAutoFit/>
          </a:bodyPr>
          <a:lstStyle/>
          <a:p>
            <a:pPr algn="r"/>
            <a:r>
              <a:rPr lang="ru-RU" sz="2800" b="1" dirty="0" smtClean="0">
                <a:ln>
                  <a:solidFill>
                    <a:srgbClr val="847038"/>
                  </a:solidFill>
                </a:ln>
                <a:solidFill>
                  <a:srgbClr val="917E37"/>
                </a:solidFill>
              </a:rPr>
              <a:t>Институт права ВГУЭС</a:t>
            </a:r>
            <a:br>
              <a:rPr lang="ru-RU" sz="2800" b="1" dirty="0" smtClean="0">
                <a:ln>
                  <a:solidFill>
                    <a:srgbClr val="847038"/>
                  </a:solidFill>
                </a:ln>
                <a:solidFill>
                  <a:srgbClr val="917E37"/>
                </a:solidFill>
              </a:rPr>
            </a:br>
            <a:r>
              <a:rPr lang="ru-RU" sz="2400" b="1" dirty="0" smtClean="0">
                <a:ln>
                  <a:solidFill>
                    <a:srgbClr val="847038"/>
                  </a:solidFill>
                </a:ln>
                <a:solidFill>
                  <a:srgbClr val="917E37"/>
                </a:solidFill>
              </a:rPr>
              <a:t>Кафедра международных отношений и права</a:t>
            </a:r>
            <a:r>
              <a:rPr lang="ru-RU" sz="2400" b="1" dirty="0" smtClean="0">
                <a:ln>
                  <a:solidFill>
                    <a:srgbClr val="8A753A"/>
                  </a:solidFill>
                </a:ln>
                <a:solidFill>
                  <a:srgbClr val="917E37"/>
                </a:solidFill>
              </a:rPr>
              <a:t/>
            </a:r>
            <a:br>
              <a:rPr lang="ru-RU" sz="2400" b="1" dirty="0" smtClean="0">
                <a:ln>
                  <a:solidFill>
                    <a:srgbClr val="8A753A"/>
                  </a:solidFill>
                </a:ln>
                <a:solidFill>
                  <a:srgbClr val="917E37"/>
                </a:solidFill>
              </a:rPr>
            </a:br>
            <a:endParaRPr lang="ru-RU" sz="2400" b="1" dirty="0" smtClean="0">
              <a:ln>
                <a:solidFill>
                  <a:srgbClr val="8A753A"/>
                </a:solidFill>
              </a:ln>
              <a:solidFill>
                <a:srgbClr val="917E37"/>
              </a:solidFill>
            </a:endParaRPr>
          </a:p>
          <a:p>
            <a:pPr algn="r"/>
            <a:endParaRPr lang="ru-RU" dirty="0" smtClean="0"/>
          </a:p>
          <a:p>
            <a:pPr algn="r"/>
            <a:r>
              <a:rPr lang="ru-RU" sz="2000" b="1" dirty="0" smtClean="0">
                <a:ln>
                  <a:solidFill>
                    <a:srgbClr val="847038"/>
                  </a:solidFill>
                </a:ln>
                <a:solidFill>
                  <a:srgbClr val="917E37"/>
                </a:solidFill>
              </a:rPr>
              <a:t>Презентация лекции по курсу</a:t>
            </a:r>
          </a:p>
          <a:p>
            <a:pPr algn="r"/>
            <a:r>
              <a:rPr lang="ru-RU" sz="2000" b="1" dirty="0" smtClean="0">
                <a:ln>
                  <a:solidFill>
                    <a:srgbClr val="847038"/>
                  </a:solidFill>
                </a:ln>
                <a:solidFill>
                  <a:srgbClr val="917E37"/>
                </a:solidFill>
              </a:rPr>
              <a:t>«Дипломатический протокол и этикет»</a:t>
            </a:r>
            <a:br>
              <a:rPr lang="ru-RU" sz="2000" b="1" dirty="0" smtClean="0">
                <a:ln>
                  <a:solidFill>
                    <a:srgbClr val="847038"/>
                  </a:solidFill>
                </a:ln>
                <a:solidFill>
                  <a:srgbClr val="917E37"/>
                </a:solidFill>
              </a:rPr>
            </a:br>
            <a:endParaRPr lang="ru-RU" sz="2000" b="1" dirty="0">
              <a:ln>
                <a:solidFill>
                  <a:srgbClr val="847038"/>
                </a:solidFill>
              </a:ln>
              <a:solidFill>
                <a:srgbClr val="917E37"/>
              </a:solidFill>
            </a:endParaRPr>
          </a:p>
        </p:txBody>
      </p:sp>
      <p:sp>
        <p:nvSpPr>
          <p:cNvPr id="6" name="TextBox 5"/>
          <p:cNvSpPr txBox="1"/>
          <p:nvPr/>
        </p:nvSpPr>
        <p:spPr>
          <a:xfrm>
            <a:off x="6750756" y="3759199"/>
            <a:ext cx="4752622" cy="2985433"/>
          </a:xfrm>
          <a:prstGeom prst="rect">
            <a:avLst/>
          </a:prstGeom>
          <a:noFill/>
        </p:spPr>
        <p:txBody>
          <a:bodyPr wrap="square" rtlCol="0">
            <a:spAutoFit/>
          </a:bodyPr>
          <a:lstStyle/>
          <a:p>
            <a:pPr algn="r"/>
            <a:r>
              <a:rPr lang="ru-RU" sz="2400" b="1" dirty="0" smtClean="0">
                <a:ln>
                  <a:solidFill>
                    <a:srgbClr val="847038"/>
                  </a:solidFill>
                </a:ln>
                <a:solidFill>
                  <a:srgbClr val="67572B"/>
                </a:solidFill>
              </a:rPr>
              <a:t>Официальные визиты и деловые встречи</a:t>
            </a:r>
          </a:p>
          <a:p>
            <a:pPr algn="r"/>
            <a:endParaRPr lang="ru-RU" sz="2000" b="1" dirty="0">
              <a:ln>
                <a:solidFill>
                  <a:srgbClr val="847038"/>
                </a:solidFill>
              </a:ln>
              <a:solidFill>
                <a:srgbClr val="67572B"/>
              </a:solidFill>
            </a:endParaRPr>
          </a:p>
          <a:p>
            <a:pPr algn="r"/>
            <a:endParaRPr lang="ru-RU" sz="2000" b="1" dirty="0" smtClean="0">
              <a:ln>
                <a:solidFill>
                  <a:srgbClr val="847038"/>
                </a:solidFill>
              </a:ln>
              <a:solidFill>
                <a:srgbClr val="67572B"/>
              </a:solidFill>
            </a:endParaRPr>
          </a:p>
          <a:p>
            <a:pPr algn="r"/>
            <a:endParaRPr lang="ru-RU" sz="2000" b="1" dirty="0">
              <a:ln>
                <a:solidFill>
                  <a:srgbClr val="847038"/>
                </a:solidFill>
              </a:ln>
              <a:solidFill>
                <a:srgbClr val="67572B"/>
              </a:solidFill>
            </a:endParaRPr>
          </a:p>
          <a:p>
            <a:pPr algn="r"/>
            <a:endParaRPr lang="ru-RU" sz="2000" b="1" dirty="0" smtClean="0">
              <a:ln>
                <a:solidFill>
                  <a:srgbClr val="847038"/>
                </a:solidFill>
              </a:ln>
              <a:solidFill>
                <a:srgbClr val="67572B"/>
              </a:solidFill>
            </a:endParaRPr>
          </a:p>
          <a:p>
            <a:pPr algn="r"/>
            <a:endParaRPr lang="ru-RU" sz="2000" b="1" dirty="0">
              <a:ln>
                <a:solidFill>
                  <a:srgbClr val="847038"/>
                </a:solidFill>
              </a:ln>
              <a:solidFill>
                <a:srgbClr val="67572B"/>
              </a:solidFill>
            </a:endParaRPr>
          </a:p>
          <a:p>
            <a:pPr algn="r"/>
            <a:endParaRPr lang="ru-RU" sz="2000" b="1" dirty="0" smtClean="0">
              <a:ln>
                <a:solidFill>
                  <a:srgbClr val="847038"/>
                </a:solidFill>
              </a:ln>
              <a:solidFill>
                <a:srgbClr val="67572B"/>
              </a:solidFill>
            </a:endParaRPr>
          </a:p>
          <a:p>
            <a:pPr algn="r"/>
            <a:r>
              <a:rPr lang="ru-RU" sz="2000" b="1" dirty="0" smtClean="0">
                <a:solidFill>
                  <a:srgbClr val="67572B"/>
                </a:solidFill>
              </a:rPr>
              <a:t>Сост. Абашева Е. А., 2020</a:t>
            </a:r>
            <a:endParaRPr lang="ru-RU" sz="2000" b="1" dirty="0">
              <a:solidFill>
                <a:srgbClr val="67572B"/>
              </a:solidFill>
            </a:endParaRPr>
          </a:p>
        </p:txBody>
      </p:sp>
    </p:spTree>
    <p:extLst>
      <p:ext uri="{BB962C8B-B14F-4D97-AF65-F5344CB8AC3E}">
        <p14:creationId xmlns:p14="http://schemas.microsoft.com/office/powerpoint/2010/main" val="182622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462845" y="801510"/>
            <a:ext cx="10893777" cy="5355312"/>
          </a:xfrm>
          <a:prstGeom prst="rect">
            <a:avLst/>
          </a:prstGeom>
          <a:noFill/>
        </p:spPr>
        <p:txBody>
          <a:bodyPr wrap="square" rtlCol="0">
            <a:spAutoFit/>
          </a:bodyPr>
          <a:lstStyle/>
          <a:p>
            <a:r>
              <a:rPr lang="ru-RU" dirty="0" smtClean="0"/>
              <a:t>В современном мире встречи глав государств, их поездки вошли в практику международного протокола. Встречам государственных деятелей, поездкам делегаций отводится важное место в ряду методов и форм дипломатической работы.</a:t>
            </a:r>
          </a:p>
          <a:p>
            <a:endParaRPr lang="ru-RU" dirty="0" smtClean="0"/>
          </a:p>
          <a:p>
            <a:r>
              <a:rPr lang="ru-RU" dirty="0" smtClean="0"/>
              <a:t>Протокольные особенности, связанные с проведением визитов, почести, оказываемые официальным делегациям,</a:t>
            </a:r>
            <a:r>
              <a:rPr lang="ru-RU" dirty="0" smtClean="0">
                <a:ln w="0"/>
              </a:rPr>
              <a:t> зависят</a:t>
            </a:r>
            <a:r>
              <a:rPr lang="ru-RU" i="1" dirty="0" smtClean="0">
                <a:ln w="0"/>
              </a:rPr>
              <a:t> </a:t>
            </a:r>
            <a:r>
              <a:rPr lang="ru-RU" dirty="0" smtClean="0">
                <a:ln w="0"/>
              </a:rPr>
              <a:t>от:</a:t>
            </a:r>
            <a:r>
              <a:rPr lang="ru-RU" i="1" dirty="0" smtClean="0">
                <a:ln w="0"/>
                <a:effectLst>
                  <a:outerShdw blurRad="38100" dist="19050" dir="2700000" algn="tl" rotWithShape="0">
                    <a:schemeClr val="dk1">
                      <a:alpha val="40000"/>
                    </a:schemeClr>
                  </a:outerShdw>
                </a:effectLst>
              </a:rPr>
              <a:t> </a:t>
            </a:r>
          </a:p>
          <a:p>
            <a:pPr marL="285750" indent="-285750">
              <a:buFont typeface="Wingdings" panose="05000000000000000000" pitchFamily="2" charset="2"/>
              <a:buChar char="§"/>
            </a:pPr>
            <a:r>
              <a:rPr lang="ru-RU" i="1" dirty="0" smtClean="0">
                <a:ln w="0"/>
                <a:effectLst>
                  <a:outerShdw blurRad="38100" dist="19050" dir="2700000" algn="tl" rotWithShape="0">
                    <a:schemeClr val="dk1">
                      <a:alpha val="40000"/>
                    </a:schemeClr>
                  </a:outerShdw>
                </a:effectLst>
              </a:rPr>
              <a:t>их уровня, </a:t>
            </a:r>
          </a:p>
          <a:p>
            <a:pPr marL="285750" indent="-285750">
              <a:buFont typeface="Wingdings" panose="05000000000000000000" pitchFamily="2" charset="2"/>
              <a:buChar char="§"/>
            </a:pPr>
            <a:r>
              <a:rPr lang="ru-RU" i="1" dirty="0" smtClean="0">
                <a:ln w="0"/>
                <a:effectLst>
                  <a:outerShdw blurRad="38100" dist="19050" dir="2700000" algn="tl" rotWithShape="0">
                    <a:schemeClr val="dk1">
                      <a:alpha val="40000"/>
                    </a:schemeClr>
                  </a:outerShdw>
                </a:effectLst>
              </a:rPr>
              <a:t>положения руководителя </a:t>
            </a:r>
            <a:r>
              <a:rPr lang="ru-RU" dirty="0" smtClean="0"/>
              <a:t>(глава государства, </a:t>
            </a:r>
          </a:p>
          <a:p>
            <a:r>
              <a:rPr lang="ru-RU" dirty="0" smtClean="0"/>
              <a:t> премьер-министр, министр иностранных дел или другое</a:t>
            </a:r>
          </a:p>
          <a:p>
            <a:r>
              <a:rPr lang="ru-RU" dirty="0" smtClean="0"/>
              <a:t> высокопоставленное лицо), </a:t>
            </a:r>
          </a:p>
          <a:p>
            <a:pPr marL="285750" indent="-285750">
              <a:buFont typeface="Wingdings" panose="05000000000000000000" pitchFamily="2" charset="2"/>
              <a:buChar char="§"/>
            </a:pPr>
            <a:r>
              <a:rPr lang="ru-RU" i="1" dirty="0" smtClean="0">
                <a:ln w="0"/>
                <a:effectLst>
                  <a:outerShdw blurRad="38100" dist="19050" dir="2700000" algn="tl" rotWithShape="0">
                    <a:schemeClr val="dk1">
                      <a:alpha val="40000"/>
                    </a:schemeClr>
                  </a:outerShdw>
                </a:effectLst>
              </a:rPr>
              <a:t>характера намечаемых к обсуждению вопросов</a:t>
            </a:r>
            <a:r>
              <a:rPr lang="ru-RU" dirty="0" smtClean="0"/>
              <a:t>. </a:t>
            </a:r>
          </a:p>
          <a:p>
            <a:endParaRPr lang="ru-RU" dirty="0"/>
          </a:p>
          <a:p>
            <a:r>
              <a:rPr lang="ru-RU" dirty="0" smtClean="0"/>
              <a:t>Действующие в стране нормы протокольной практики, </a:t>
            </a:r>
          </a:p>
          <a:p>
            <a:r>
              <a:rPr lang="ru-RU" dirty="0" smtClean="0"/>
              <a:t>связанные с приемом отдельных государственных </a:t>
            </a:r>
          </a:p>
          <a:p>
            <a:r>
              <a:rPr lang="ru-RU" dirty="0" smtClean="0"/>
              <a:t>Деятелей и официальных делегаций, как правило, </a:t>
            </a:r>
          </a:p>
          <a:p>
            <a:r>
              <a:rPr lang="ru-RU" dirty="0" smtClean="0"/>
              <a:t>доводятся до сведения дипломатического корпуса </a:t>
            </a:r>
          </a:p>
          <a:p>
            <a:r>
              <a:rPr lang="ru-RU" dirty="0" smtClean="0"/>
              <a:t>циркулярными нотами. </a:t>
            </a:r>
          </a:p>
          <a:p>
            <a:r>
              <a:rPr lang="ru-RU" dirty="0" smtClean="0"/>
              <a:t>О возникающих периодически изменениях </a:t>
            </a:r>
            <a:r>
              <a:rPr lang="ru-RU" dirty="0" err="1" smtClean="0"/>
              <a:t>дипкорпус</a:t>
            </a:r>
            <a:r>
              <a:rPr lang="ru-RU" dirty="0" smtClean="0"/>
              <a:t> также</a:t>
            </a:r>
          </a:p>
          <a:p>
            <a:r>
              <a:rPr lang="ru-RU" dirty="0" smtClean="0"/>
              <a:t> своевременно информируется.</a:t>
            </a:r>
            <a:endParaRPr lang="ru-RU" dirty="0"/>
          </a:p>
        </p:txBody>
      </p:sp>
      <p:sp>
        <p:nvSpPr>
          <p:cNvPr id="5" name="TextBox 4"/>
          <p:cNvSpPr txBox="1"/>
          <p:nvPr/>
        </p:nvSpPr>
        <p:spPr>
          <a:xfrm>
            <a:off x="9177867" y="169333"/>
            <a:ext cx="2414444" cy="369332"/>
          </a:xfrm>
          <a:prstGeom prst="rect">
            <a:avLst/>
          </a:prstGeom>
          <a:noFill/>
        </p:spPr>
        <p:txBody>
          <a:bodyPr wrap="none" rtlCol="0">
            <a:spAutoFit/>
          </a:bodyPr>
          <a:lstStyle/>
          <a:p>
            <a:r>
              <a:rPr lang="ru-RU" b="1" dirty="0" smtClean="0">
                <a:ln>
                  <a:solidFill>
                    <a:srgbClr val="67572B"/>
                  </a:solidFill>
                </a:ln>
                <a:solidFill>
                  <a:schemeClr val="accent4">
                    <a:lumMod val="50000"/>
                  </a:schemeClr>
                </a:solidFill>
              </a:rPr>
              <a:t>Официальные визиты</a:t>
            </a:r>
            <a:endParaRPr lang="ru-RU" b="1" dirty="0">
              <a:ln>
                <a:solidFill>
                  <a:srgbClr val="67572B"/>
                </a:solidFill>
              </a:ln>
              <a:solidFill>
                <a:schemeClr val="accent4">
                  <a:lumMod val="50000"/>
                </a:schemeClr>
              </a:solidFill>
            </a:endParaRPr>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5725" y="2407416"/>
            <a:ext cx="4946585" cy="3771507"/>
          </a:xfrm>
          <a:prstGeom prst="rect">
            <a:avLst/>
          </a:prstGeom>
        </p:spPr>
      </p:pic>
    </p:spTree>
    <p:extLst>
      <p:ext uri="{BB962C8B-B14F-4D97-AF65-F5344CB8AC3E}">
        <p14:creationId xmlns:p14="http://schemas.microsoft.com/office/powerpoint/2010/main" val="3111786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graphicFrame>
        <p:nvGraphicFramePr>
          <p:cNvPr id="4" name="Схема 3"/>
          <p:cNvGraphicFramePr/>
          <p:nvPr>
            <p:extLst>
              <p:ext uri="{D42A27DB-BD31-4B8C-83A1-F6EECF244321}">
                <p14:modId xmlns:p14="http://schemas.microsoft.com/office/powerpoint/2010/main" val="1714152505"/>
              </p:ext>
            </p:extLst>
          </p:nvPr>
        </p:nvGraphicFramePr>
        <p:xfrm>
          <a:off x="75162" y="738104"/>
          <a:ext cx="8501680" cy="4528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21506" y="91773"/>
            <a:ext cx="11811993" cy="677108"/>
          </a:xfrm>
          <a:prstGeom prst="rect">
            <a:avLst/>
          </a:prstGeom>
          <a:noFill/>
        </p:spPr>
        <p:txBody>
          <a:bodyPr wrap="square" rtlCol="0">
            <a:spAutoFit/>
          </a:bodyPr>
          <a:lstStyle/>
          <a:p>
            <a:pPr algn="r"/>
            <a:r>
              <a:rPr lang="ru-RU" sz="2000" dirty="0" smtClean="0">
                <a:effectLst>
                  <a:outerShdw blurRad="38100" dist="38100" dir="2700000" algn="tl">
                    <a:srgbClr val="000000">
                      <a:alpha val="43137"/>
                    </a:srgbClr>
                  </a:outerShdw>
                </a:effectLst>
              </a:rPr>
              <a:t>Классификация визитов</a:t>
            </a:r>
          </a:p>
          <a:p>
            <a:r>
              <a:rPr lang="ru-RU" dirty="0" smtClean="0"/>
              <a:t>Принятые в России виды визитов в целом соответствуют мировой практике:</a:t>
            </a:r>
            <a:endParaRPr lang="ru-RU" dirty="0"/>
          </a:p>
        </p:txBody>
      </p:sp>
      <p:sp>
        <p:nvSpPr>
          <p:cNvPr id="6" name="TextBox 5"/>
          <p:cNvSpPr txBox="1"/>
          <p:nvPr/>
        </p:nvSpPr>
        <p:spPr>
          <a:xfrm>
            <a:off x="175851" y="5266481"/>
            <a:ext cx="8030600" cy="1477328"/>
          </a:xfrm>
          <a:prstGeom prst="rect">
            <a:avLst/>
          </a:prstGeom>
          <a:noFill/>
        </p:spPr>
        <p:txBody>
          <a:bodyPr wrap="square" rtlCol="0">
            <a:spAutoFit/>
          </a:bodyPr>
          <a:lstStyle/>
          <a:p>
            <a:r>
              <a:rPr lang="ru-RU" dirty="0" smtClean="0"/>
              <a:t>О характере предстоящего визита, его сроках и уровне стороны договариваются по дипломатическим каналам (через посольства) заранее. После достижения договоренности об официальном визите заблаговременно, в один и тот же день в обеих странах публикуются информационные сообщения.</a:t>
            </a:r>
            <a:endParaRPr lang="ru-RU" dirty="0"/>
          </a:p>
        </p:txBody>
      </p:sp>
      <p:sp>
        <p:nvSpPr>
          <p:cNvPr id="7" name="TextBox 6"/>
          <p:cNvSpPr txBox="1"/>
          <p:nvPr/>
        </p:nvSpPr>
        <p:spPr>
          <a:xfrm>
            <a:off x="8173959" y="738104"/>
            <a:ext cx="3713560" cy="5909310"/>
          </a:xfrm>
          <a:prstGeom prst="rect">
            <a:avLst/>
          </a:prstGeom>
          <a:noFill/>
        </p:spPr>
        <p:txBody>
          <a:bodyPr wrap="square" rtlCol="0">
            <a:spAutoFit/>
          </a:bodyPr>
          <a:lstStyle/>
          <a:p>
            <a:pPr algn="r"/>
            <a:r>
              <a:rPr lang="ru-RU" dirty="0" smtClean="0"/>
              <a:t>В классификации визитов могут существовать различия, определяемые особенностями страны. Каждая из них руководствуется своими правилами и нормами на этот счет, не вступая, однако, в противоречие с международной практикой по принципиальным вопросам. </a:t>
            </a:r>
          </a:p>
          <a:p>
            <a:endParaRPr lang="ru-RU" dirty="0"/>
          </a:p>
          <a:p>
            <a:pPr algn="r"/>
            <a:r>
              <a:rPr lang="ru-RU" dirty="0" smtClean="0"/>
              <a:t>Главное состоит в том, что в соответствии с действующим в международном праве положением о суверенном равенстве государств </a:t>
            </a:r>
            <a:r>
              <a:rPr lang="ru-RU" i="1" dirty="0" smtClean="0">
                <a:ln w="0"/>
                <a:effectLst>
                  <a:outerShdw blurRad="38100" dist="19050" dir="2700000" algn="tl" rotWithShape="0">
                    <a:schemeClr val="dk1">
                      <a:alpha val="40000"/>
                    </a:schemeClr>
                  </a:outerShdw>
                </a:effectLst>
              </a:rPr>
              <a:t>каждому из иностранных представителей одинакового уровня должен быть обеспечен равноценный протокольный прием вне зависимости от политических и иных соображений.</a:t>
            </a:r>
            <a:endParaRPr lang="ru-RU" i="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22052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graphicFrame>
        <p:nvGraphicFramePr>
          <p:cNvPr id="4" name="Схема 3"/>
          <p:cNvGraphicFramePr/>
          <p:nvPr>
            <p:extLst>
              <p:ext uri="{D42A27DB-BD31-4B8C-83A1-F6EECF244321}">
                <p14:modId xmlns:p14="http://schemas.microsoft.com/office/powerpoint/2010/main" val="2213532336"/>
              </p:ext>
            </p:extLst>
          </p:nvPr>
        </p:nvGraphicFramePr>
        <p:xfrm>
          <a:off x="3553426" y="0"/>
          <a:ext cx="8252751"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144637" y="462986"/>
            <a:ext cx="4386806" cy="369332"/>
          </a:xfrm>
          <a:prstGeom prst="rect">
            <a:avLst/>
          </a:prstGeom>
          <a:noFill/>
        </p:spPr>
        <p:txBody>
          <a:bodyPr wrap="square" rtlCol="0">
            <a:spAutoFit/>
          </a:bodyPr>
          <a:lstStyle/>
          <a:p>
            <a:r>
              <a:rPr lang="ru-RU" dirty="0" smtClean="0"/>
              <a:t>В программу закладываются, как правило: </a:t>
            </a:r>
            <a:endParaRPr lang="ru-RU" dirty="0"/>
          </a:p>
        </p:txBody>
      </p:sp>
      <p:sp>
        <p:nvSpPr>
          <p:cNvPr id="6" name="TextBox 5"/>
          <p:cNvSpPr txBox="1"/>
          <p:nvPr/>
        </p:nvSpPr>
        <p:spPr>
          <a:xfrm>
            <a:off x="385823" y="1197951"/>
            <a:ext cx="2781780" cy="5078313"/>
          </a:xfrm>
          <a:prstGeom prst="rect">
            <a:avLst/>
          </a:prstGeom>
          <a:noFill/>
        </p:spPr>
        <p:txBody>
          <a:bodyPr wrap="square" rtlCol="0">
            <a:spAutoFit/>
          </a:bodyPr>
          <a:lstStyle/>
          <a:p>
            <a:r>
              <a:rPr lang="ru-RU" dirty="0" smtClean="0"/>
              <a:t>Официальному визиту (высший уровень визитов) присущи большая политическая значимость и особая торжественность.</a:t>
            </a:r>
          </a:p>
          <a:p>
            <a:endParaRPr lang="ru-RU" dirty="0"/>
          </a:p>
          <a:p>
            <a:r>
              <a:rPr lang="ru-RU" dirty="0" smtClean="0"/>
              <a:t>Он сопровождается оказанием церемониальных почестей при встрече и проводах высоких гостей, проведении других предусмотренных программой пребывания мероприятий, соответствующих протокольной практике.</a:t>
            </a:r>
            <a:endParaRPr lang="ru-RU" dirty="0"/>
          </a:p>
        </p:txBody>
      </p:sp>
      <p:sp>
        <p:nvSpPr>
          <p:cNvPr id="7" name="TextBox 6"/>
          <p:cNvSpPr txBox="1"/>
          <p:nvPr/>
        </p:nvSpPr>
        <p:spPr>
          <a:xfrm>
            <a:off x="293226" y="62876"/>
            <a:ext cx="2491388" cy="400110"/>
          </a:xfrm>
          <a:prstGeom prst="rect">
            <a:avLst/>
          </a:prstGeom>
          <a:noFill/>
        </p:spPr>
        <p:txBody>
          <a:bodyPr wrap="none" rtlCol="0">
            <a:spAutoFit/>
          </a:bodyPr>
          <a:lstStyle/>
          <a:p>
            <a:r>
              <a:rPr lang="ru-RU" sz="2000" b="1" dirty="0" smtClean="0">
                <a:ln>
                  <a:solidFill>
                    <a:srgbClr val="847038"/>
                  </a:solidFill>
                </a:ln>
                <a:solidFill>
                  <a:srgbClr val="67572B"/>
                </a:solidFill>
              </a:rPr>
              <a:t>Официальный визит</a:t>
            </a:r>
            <a:endParaRPr lang="ru-RU" sz="2000" b="1" dirty="0">
              <a:ln>
                <a:solidFill>
                  <a:srgbClr val="847038"/>
                </a:solidFill>
              </a:ln>
              <a:solidFill>
                <a:srgbClr val="67572B"/>
              </a:solidFill>
            </a:endParaRPr>
          </a:p>
        </p:txBody>
      </p:sp>
    </p:spTree>
    <p:extLst>
      <p:ext uri="{BB962C8B-B14F-4D97-AF65-F5344CB8AC3E}">
        <p14:creationId xmlns:p14="http://schemas.microsoft.com/office/powerpoint/2010/main" val="1728779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736922" y="879677"/>
            <a:ext cx="10717885" cy="4801314"/>
          </a:xfrm>
          <a:prstGeom prst="rect">
            <a:avLst/>
          </a:prstGeom>
          <a:noFill/>
        </p:spPr>
        <p:txBody>
          <a:bodyPr wrap="square" rtlCol="0">
            <a:spAutoFit/>
          </a:bodyPr>
          <a:lstStyle/>
          <a:p>
            <a:r>
              <a:rPr lang="ru-RU" dirty="0" smtClean="0"/>
              <a:t>Особое место среди официальных визитов принадлежит визитам </a:t>
            </a:r>
            <a:r>
              <a:rPr lang="ru-RU" i="1" dirty="0" smtClean="0">
                <a:ln w="0"/>
                <a:effectLst>
                  <a:outerShdw blurRad="38100" dist="19050" dir="2700000" algn="tl" rotWithShape="0">
                    <a:schemeClr val="dk1">
                      <a:alpha val="40000"/>
                    </a:schemeClr>
                  </a:outerShdw>
                </a:effectLst>
              </a:rPr>
              <a:t>главы государства или возглавляемой им делегации</a:t>
            </a:r>
            <a:r>
              <a:rPr lang="ru-RU" dirty="0" smtClean="0"/>
              <a:t>. </a:t>
            </a:r>
          </a:p>
          <a:p>
            <a:endParaRPr lang="ru-RU" dirty="0"/>
          </a:p>
          <a:p>
            <a:r>
              <a:rPr lang="ru-RU" dirty="0" smtClean="0"/>
              <a:t>Подобающие таким визитам почести начинают оказываться с момента встречи на границе или в другом первом пункте прибытия в государство (когда визит начинается не со столицы). </a:t>
            </a:r>
          </a:p>
          <a:p>
            <a:endParaRPr lang="ru-RU" dirty="0"/>
          </a:p>
          <a:p>
            <a:r>
              <a:rPr lang="ru-RU" dirty="0" smtClean="0"/>
              <a:t>Для встречи </a:t>
            </a:r>
          </a:p>
          <a:p>
            <a:endParaRPr lang="ru-RU" dirty="0" smtClean="0"/>
          </a:p>
          <a:p>
            <a:pPr marL="285750" indent="-285750">
              <a:buFont typeface="Wingdings" panose="05000000000000000000" pitchFamily="2" charset="2"/>
              <a:buChar char="§"/>
            </a:pPr>
            <a:r>
              <a:rPr lang="ru-RU" dirty="0" smtClean="0"/>
              <a:t>направляется официальный </a:t>
            </a:r>
          </a:p>
          <a:p>
            <a:r>
              <a:rPr lang="ru-RU" dirty="0" smtClean="0"/>
              <a:t>представитель (представители) центральной власти; </a:t>
            </a:r>
          </a:p>
          <a:p>
            <a:pPr marL="285750" indent="-285750">
              <a:buFont typeface="Wingdings" panose="05000000000000000000" pitchFamily="2" charset="2"/>
              <a:buChar char="§"/>
            </a:pPr>
            <a:r>
              <a:rPr lang="ru-RU" dirty="0" smtClean="0"/>
              <a:t>участвуют также руководители </a:t>
            </a:r>
          </a:p>
          <a:p>
            <a:r>
              <a:rPr lang="ru-RU" dirty="0" smtClean="0"/>
              <a:t>местных (провинциальных) органов власти.</a:t>
            </a:r>
          </a:p>
          <a:p>
            <a:pPr marL="285750" indent="-285750">
              <a:buFont typeface="Wingdings" panose="05000000000000000000" pitchFamily="2" charset="2"/>
              <a:buChar char="§"/>
            </a:pPr>
            <a:r>
              <a:rPr lang="ru-RU" dirty="0" smtClean="0"/>
              <a:t> специально выезжает аккредитованный </a:t>
            </a:r>
          </a:p>
          <a:p>
            <a:r>
              <a:rPr lang="ru-RU" dirty="0" smtClean="0"/>
              <a:t>в принимающей стране посол страны гостя. </a:t>
            </a:r>
          </a:p>
          <a:p>
            <a:pPr marL="285750" indent="-285750">
              <a:buFont typeface="Wingdings" panose="05000000000000000000" pitchFamily="2" charset="2"/>
              <a:buChar char="§"/>
            </a:pPr>
            <a:endParaRPr lang="ru-RU" dirty="0" smtClean="0"/>
          </a:p>
          <a:p>
            <a:r>
              <a:rPr lang="ru-RU" dirty="0" smtClean="0"/>
              <a:t>На месте встречи поднимаются </a:t>
            </a:r>
          </a:p>
          <a:p>
            <a:r>
              <a:rPr lang="ru-RU" dirty="0" smtClean="0"/>
              <a:t>государственные флаги двух стран.</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1038" y="2615879"/>
            <a:ext cx="4801545" cy="3202630"/>
          </a:xfrm>
          <a:prstGeom prst="rect">
            <a:avLst/>
          </a:prstGeom>
        </p:spPr>
      </p:pic>
    </p:spTree>
    <p:extLst>
      <p:ext uri="{BB962C8B-B14F-4D97-AF65-F5344CB8AC3E}">
        <p14:creationId xmlns:p14="http://schemas.microsoft.com/office/powerpoint/2010/main" val="1071825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5" name="TextBox 4"/>
          <p:cNvSpPr txBox="1"/>
          <p:nvPr/>
        </p:nvSpPr>
        <p:spPr>
          <a:xfrm>
            <a:off x="232457" y="245191"/>
            <a:ext cx="11959543" cy="6463308"/>
          </a:xfrm>
          <a:prstGeom prst="rect">
            <a:avLst/>
          </a:prstGeom>
          <a:noFill/>
        </p:spPr>
        <p:txBody>
          <a:bodyPr wrap="square" rtlCol="0">
            <a:spAutoFit/>
          </a:bodyPr>
          <a:lstStyle/>
          <a:p>
            <a:r>
              <a:rPr lang="ru-RU" dirty="0" smtClean="0"/>
              <a:t>Церемониал встречи в столице носит особо торжественный характер. </a:t>
            </a:r>
          </a:p>
          <a:p>
            <a:pPr marL="285750" indent="-285750">
              <a:buFont typeface="Wingdings" panose="05000000000000000000" pitchFamily="2" charset="2"/>
              <a:buChar char="§"/>
            </a:pPr>
            <a:r>
              <a:rPr lang="ru-RU" dirty="0" smtClean="0"/>
              <a:t>На аэродроме поднимаются государственные флаги, вывешиваются приветственные транспаранты. </a:t>
            </a:r>
          </a:p>
          <a:p>
            <a:pPr marL="285750" indent="-285750">
              <a:buFont typeface="Wingdings" panose="05000000000000000000" pitchFamily="2" charset="2"/>
              <a:buChar char="§"/>
            </a:pPr>
            <a:r>
              <a:rPr lang="ru-RU" dirty="0" smtClean="0"/>
              <a:t>Выстраивается почетный караул из состава вооруженных сил в парадной форме, с воинскими знаменами и оркестром. </a:t>
            </a:r>
          </a:p>
          <a:p>
            <a:pPr marL="285750" indent="-285750">
              <a:buFont typeface="Wingdings" panose="05000000000000000000" pitchFamily="2" charset="2"/>
              <a:buChar char="§"/>
            </a:pPr>
            <a:r>
              <a:rPr lang="ru-RU" dirty="0" smtClean="0"/>
              <a:t>На встречу прибывают руководитель страны (иногда — второе лицо в государстве), другие официальные лица, посол страны гостя, персонал посольства. </a:t>
            </a:r>
          </a:p>
          <a:p>
            <a:pPr marL="285750" indent="-285750">
              <a:buFont typeface="Wingdings" panose="05000000000000000000" pitchFamily="2" charset="2"/>
              <a:buChar char="§"/>
            </a:pPr>
            <a:r>
              <a:rPr lang="ru-RU" dirty="0" smtClean="0"/>
              <a:t>Послом может быть приглашена часть граждан, проживающих в столице. </a:t>
            </a:r>
          </a:p>
          <a:p>
            <a:pPr marL="285750" indent="-285750">
              <a:buFont typeface="Wingdings" panose="05000000000000000000" pitchFamily="2" charset="2"/>
              <a:buChar char="§"/>
            </a:pPr>
            <a:r>
              <a:rPr lang="ru-RU" dirty="0" smtClean="0"/>
              <a:t>Во встрече участвуют также местные и иностранные корреспонденты. </a:t>
            </a:r>
          </a:p>
          <a:p>
            <a:r>
              <a:rPr lang="ru-RU" dirty="0" smtClean="0"/>
              <a:t>В соответствии с российским протоколом участие </a:t>
            </a:r>
            <a:r>
              <a:rPr lang="ru-RU" dirty="0" err="1" smtClean="0"/>
              <a:t>дипкорпуса</a:t>
            </a:r>
            <a:r>
              <a:rPr lang="ru-RU" dirty="0" smtClean="0"/>
              <a:t> в церемонии не предусматривается. Однако посольство страны гостя по согласованию с департаментом Протокола МИД РФ может пригласить некоторых иностранных послов, аккредитованных в Москве. </a:t>
            </a:r>
          </a:p>
          <a:p>
            <a:r>
              <a:rPr lang="ru-RU" dirty="0" smtClean="0"/>
              <a:t>Существуют страны, в которых </a:t>
            </a:r>
            <a:r>
              <a:rPr lang="ru-RU" dirty="0" err="1" smtClean="0"/>
              <a:t>дипкорпусу</a:t>
            </a:r>
            <a:r>
              <a:rPr lang="ru-RU" dirty="0" smtClean="0"/>
              <a:t> </a:t>
            </a:r>
          </a:p>
          <a:p>
            <a:r>
              <a:rPr lang="ru-RU" dirty="0" smtClean="0"/>
              <a:t>предписывается участие во встречах глав государств.</a:t>
            </a:r>
          </a:p>
          <a:p>
            <a:endParaRPr lang="ru-RU" dirty="0" smtClean="0"/>
          </a:p>
          <a:p>
            <a:r>
              <a:rPr lang="ru-RU" dirty="0" smtClean="0"/>
              <a:t>У трапа высокого гостя встречают руководитель страны </a:t>
            </a:r>
          </a:p>
          <a:p>
            <a:r>
              <a:rPr lang="ru-RU" dirty="0" smtClean="0"/>
              <a:t>с супругой (если гость прибывает с супругой), посол страны</a:t>
            </a:r>
          </a:p>
          <a:p>
            <a:r>
              <a:rPr lang="ru-RU" dirty="0" smtClean="0"/>
              <a:t>гостя, начальник протокольной службы. </a:t>
            </a:r>
          </a:p>
          <a:p>
            <a:r>
              <a:rPr lang="ru-RU" dirty="0" smtClean="0"/>
              <a:t>Первыми из самолета выходят высокий гость и его супруга, </a:t>
            </a:r>
          </a:p>
          <a:p>
            <a:r>
              <a:rPr lang="ru-RU" dirty="0" smtClean="0"/>
              <a:t>затем сопровождающие лица. </a:t>
            </a:r>
          </a:p>
          <a:p>
            <a:r>
              <a:rPr lang="ru-RU" dirty="0" smtClean="0"/>
              <a:t>Руководитель протокола представляет встречающих; </a:t>
            </a:r>
          </a:p>
          <a:p>
            <a:r>
              <a:rPr lang="ru-RU" dirty="0" smtClean="0"/>
              <a:t>гость — главных сопровождающих его лиц. </a:t>
            </a:r>
          </a:p>
          <a:p>
            <a:r>
              <a:rPr lang="ru-RU" dirty="0" smtClean="0"/>
              <a:t>Во многих странах принято супруге гостя преподносить </a:t>
            </a:r>
          </a:p>
          <a:p>
            <a:r>
              <a:rPr lang="ru-RU" dirty="0" smtClean="0"/>
              <a:t>букет цветов. </a:t>
            </a: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1322" y="3055717"/>
            <a:ext cx="5484658" cy="3652782"/>
          </a:xfrm>
          <a:prstGeom prst="rect">
            <a:avLst/>
          </a:prstGeom>
        </p:spPr>
      </p:pic>
    </p:spTree>
    <p:extLst>
      <p:ext uri="{BB962C8B-B14F-4D97-AF65-F5344CB8AC3E}">
        <p14:creationId xmlns:p14="http://schemas.microsoft.com/office/powerpoint/2010/main" val="1159667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340076" y="474344"/>
            <a:ext cx="11508318" cy="6186309"/>
          </a:xfrm>
          <a:prstGeom prst="rect">
            <a:avLst/>
          </a:prstGeom>
          <a:noFill/>
        </p:spPr>
        <p:txBody>
          <a:bodyPr wrap="square" rtlCol="0">
            <a:spAutoFit/>
          </a:bodyPr>
          <a:lstStyle/>
          <a:p>
            <a:r>
              <a:rPr lang="ru-RU" dirty="0" smtClean="0"/>
              <a:t>После взаимных приветствий высокий гость и главный встречающий приглашаются пройти к почетному караулу, на специально отведенное место. Оркестр играет встречный марш. </a:t>
            </a:r>
          </a:p>
          <a:p>
            <a:r>
              <a:rPr lang="ru-RU" dirty="0" smtClean="0"/>
              <a:t>После принятия рапорта начальника почетного караула </a:t>
            </a:r>
          </a:p>
          <a:p>
            <a:r>
              <a:rPr lang="ru-RU" dirty="0" smtClean="0"/>
              <a:t>исполняются государственные гимны страны гостя и </a:t>
            </a:r>
          </a:p>
          <a:p>
            <a:r>
              <a:rPr lang="ru-RU" dirty="0" smtClean="0"/>
              <a:t>принимающей страны. </a:t>
            </a:r>
          </a:p>
          <a:p>
            <a:r>
              <a:rPr lang="ru-RU" dirty="0" smtClean="0"/>
              <a:t>Гость и главный встречающий проходят вдоль строя, </a:t>
            </a:r>
          </a:p>
          <a:p>
            <a:r>
              <a:rPr lang="ru-RU" dirty="0" smtClean="0"/>
              <a:t>гость останавливается перед знаменем и поклоном</a:t>
            </a:r>
          </a:p>
          <a:p>
            <a:r>
              <a:rPr lang="ru-RU" dirty="0" smtClean="0"/>
              <a:t> приветствует его. </a:t>
            </a:r>
          </a:p>
          <a:p>
            <a:pPr algn="r"/>
            <a:endParaRPr lang="ru-RU" dirty="0" smtClean="0"/>
          </a:p>
          <a:p>
            <a:pPr algn="r"/>
            <a:endParaRPr lang="ru-RU" dirty="0"/>
          </a:p>
          <a:p>
            <a:pPr algn="r"/>
            <a:endParaRPr lang="ru-RU" dirty="0" smtClean="0"/>
          </a:p>
          <a:p>
            <a:pPr algn="r"/>
            <a:endParaRPr lang="ru-RU" dirty="0"/>
          </a:p>
          <a:p>
            <a:pPr algn="r"/>
            <a:endParaRPr lang="ru-RU" dirty="0" smtClean="0"/>
          </a:p>
          <a:p>
            <a:pPr algn="r"/>
            <a:endParaRPr lang="ru-RU" dirty="0"/>
          </a:p>
          <a:p>
            <a:pPr algn="r"/>
            <a:endParaRPr lang="ru-RU" dirty="0"/>
          </a:p>
          <a:p>
            <a:pPr algn="r"/>
            <a:endParaRPr lang="ru-RU" dirty="0" smtClean="0"/>
          </a:p>
          <a:p>
            <a:pPr algn="r"/>
            <a:r>
              <a:rPr lang="ru-RU" dirty="0" smtClean="0"/>
              <a:t>После обхода караула происходит представление гостю </a:t>
            </a:r>
          </a:p>
          <a:p>
            <a:pPr algn="r"/>
            <a:r>
              <a:rPr lang="ru-RU" dirty="0" smtClean="0"/>
              <a:t>официальных встречающих лиц. </a:t>
            </a:r>
          </a:p>
          <a:p>
            <a:pPr algn="r"/>
            <a:r>
              <a:rPr lang="ru-RU" dirty="0" smtClean="0"/>
              <a:t>Высокий гость возвращается к центральному сектору и </a:t>
            </a:r>
          </a:p>
          <a:p>
            <a:pPr algn="r"/>
            <a:r>
              <a:rPr lang="ru-RU" dirty="0" smtClean="0"/>
              <a:t>занимает место, обозначенное ковром (иногда </a:t>
            </a:r>
          </a:p>
          <a:p>
            <a:pPr algn="r"/>
            <a:r>
              <a:rPr lang="ru-RU" dirty="0" smtClean="0"/>
              <a:t>поднимается на специальный подиум); </a:t>
            </a:r>
          </a:p>
          <a:p>
            <a:pPr algn="r"/>
            <a:r>
              <a:rPr lang="ru-RU" dirty="0" smtClean="0"/>
              <a:t>почетный караул проходит торжественным маршем.</a:t>
            </a:r>
            <a:endParaRPr lang="ru-RU"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0136" y="1162756"/>
            <a:ext cx="5497883" cy="3392311"/>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0294" y="3138311"/>
            <a:ext cx="5386061" cy="3522342"/>
          </a:xfrm>
          <a:prstGeom prst="rect">
            <a:avLst/>
          </a:prstGeom>
        </p:spPr>
      </p:pic>
    </p:spTree>
    <p:extLst>
      <p:ext uri="{BB962C8B-B14F-4D97-AF65-F5344CB8AC3E}">
        <p14:creationId xmlns:p14="http://schemas.microsoft.com/office/powerpoint/2010/main" val="3104830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sp>
        <p:nvSpPr>
          <p:cNvPr id="3" name="TextBox 2"/>
          <p:cNvSpPr txBox="1"/>
          <p:nvPr/>
        </p:nvSpPr>
        <p:spPr>
          <a:xfrm>
            <a:off x="4368798" y="339346"/>
            <a:ext cx="7191024" cy="2031325"/>
          </a:xfrm>
          <a:prstGeom prst="rect">
            <a:avLst/>
          </a:prstGeom>
          <a:noFill/>
        </p:spPr>
        <p:txBody>
          <a:bodyPr wrap="square" rtlCol="0">
            <a:spAutoFit/>
          </a:bodyPr>
          <a:lstStyle/>
          <a:p>
            <a:r>
              <a:rPr lang="ru-RU" dirty="0" smtClean="0"/>
              <a:t>С аэродрома высокий гость в автомашине, сопровождаемой эскортом мотоциклистов, отправляется в отведенную ему резиденцию. На улицах города по пути следования в соответствии с принятыми в той или иной стране протокольными нормами поднимаются флаги страны гостя и принимающего государства, вывешиваются приветственные транспаранты на двух языках.</a:t>
            </a:r>
          </a:p>
          <a:p>
            <a:endParaRPr lang="ru-RU" dirty="0" smtClean="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15297" y="1979620"/>
            <a:ext cx="3428806" cy="2573302"/>
          </a:xfrm>
          <a:prstGeom prst="rect">
            <a:avLst/>
          </a:prstGeom>
        </p:spPr>
      </p:pic>
      <p:sp>
        <p:nvSpPr>
          <p:cNvPr id="5" name="TextBox 4"/>
          <p:cNvSpPr txBox="1"/>
          <p:nvPr/>
        </p:nvSpPr>
        <p:spPr>
          <a:xfrm>
            <a:off x="248355" y="4888122"/>
            <a:ext cx="11395748" cy="1815882"/>
          </a:xfrm>
          <a:prstGeom prst="rect">
            <a:avLst/>
          </a:prstGeom>
          <a:solidFill>
            <a:srgbClr val="928246"/>
          </a:solidFill>
          <a:scene3d>
            <a:camera prst="orthographicFront"/>
            <a:lightRig rig="threePt" dir="t"/>
          </a:scene3d>
          <a:sp3d>
            <a:bevelT/>
          </a:sp3d>
        </p:spPr>
        <p:txBody>
          <a:bodyPr wrap="square" rtlCol="0">
            <a:spAutoFit/>
          </a:bodyPr>
          <a:lstStyle/>
          <a:p>
            <a:r>
              <a:rPr lang="ru-RU" sz="1600" dirty="0" smtClean="0">
                <a:ln w="0"/>
                <a:effectLst>
                  <a:outerShdw blurRad="38100" dist="19050" dir="2700000" algn="tl" rotWithShape="0">
                    <a:schemeClr val="dk1">
                      <a:alpha val="40000"/>
                    </a:schemeClr>
                  </a:outerShdw>
                </a:effectLst>
              </a:rPr>
              <a:t>В соответствии с протоколом США главу государства в аэропорту американский президент также не встречает. Торжественная церемония (с почетным караулом и исполнением гимнов) происходит в тот же, а иногда и на следующий день на лужайке перед Белым домом. </a:t>
            </a:r>
          </a:p>
          <a:p>
            <a:r>
              <a:rPr lang="ru-RU" sz="1600" dirty="0" smtClean="0">
                <a:ln w="0"/>
                <a:effectLst>
                  <a:outerShdw blurRad="38100" dist="19050" dir="2700000" algn="tl" rotWithShape="0">
                    <a:schemeClr val="dk1">
                      <a:alpha val="40000"/>
                    </a:schemeClr>
                  </a:outerShdw>
                </a:effectLst>
              </a:rPr>
              <a:t>В Японии основные почести высокому гостю из-за рубежа отдаются в императорском дворце «</a:t>
            </a:r>
            <a:r>
              <a:rPr lang="ru-RU" sz="1600" dirty="0" err="1" smtClean="0">
                <a:ln w="0"/>
                <a:effectLst>
                  <a:outerShdw blurRad="38100" dist="19050" dir="2700000" algn="tl" rotWithShape="0">
                    <a:schemeClr val="dk1">
                      <a:alpha val="40000"/>
                    </a:schemeClr>
                  </a:outerShdw>
                </a:effectLst>
              </a:rPr>
              <a:t>Акасака</a:t>
            </a:r>
            <a:r>
              <a:rPr lang="ru-RU" sz="1600" dirty="0" smtClean="0">
                <a:ln w="0"/>
                <a:effectLst>
                  <a:outerShdw blurRad="38100" dist="19050" dir="2700000" algn="tl" rotWithShape="0">
                    <a:schemeClr val="dk1">
                      <a:alpha val="40000"/>
                    </a:schemeClr>
                  </a:outerShdw>
                </a:effectLst>
              </a:rPr>
              <a:t>». </a:t>
            </a:r>
          </a:p>
          <a:p>
            <a:r>
              <a:rPr lang="ru-RU" sz="1600" dirty="0" smtClean="0">
                <a:ln w="0"/>
                <a:effectLst>
                  <a:outerShdw blurRad="38100" dist="19050" dir="2700000" algn="tl" rotWithShape="0">
                    <a:schemeClr val="dk1">
                      <a:alpha val="40000"/>
                    </a:schemeClr>
                  </a:outerShdw>
                </a:effectLst>
              </a:rPr>
              <a:t>По-особому празднично организуются встречи глав государств во многих африканских странах: в дополнение к традиционным описанным выше атрибутам в ритуал включаются выступления фольклорных групп, исполняющих в колоритных национальных костюмах под гром тамтамов яркие африканские танцы</a:t>
            </a:r>
            <a:endParaRPr lang="ru-RU" sz="1600" dirty="0">
              <a:ln w="0"/>
              <a:effectLst>
                <a:outerShdw blurRad="38100" dist="19050" dir="2700000" algn="tl" rotWithShape="0">
                  <a:schemeClr val="dk1">
                    <a:alpha val="40000"/>
                  </a:schemeClr>
                </a:outerShdw>
              </a:effectLst>
            </a:endParaRPr>
          </a:p>
        </p:txBody>
      </p:sp>
      <p:sp>
        <p:nvSpPr>
          <p:cNvPr id="6" name="TextBox 5"/>
          <p:cNvSpPr txBox="1"/>
          <p:nvPr/>
        </p:nvSpPr>
        <p:spPr>
          <a:xfrm rot="10800000" flipV="1">
            <a:off x="248355" y="2705871"/>
            <a:ext cx="7507113" cy="2308324"/>
          </a:xfrm>
          <a:prstGeom prst="rect">
            <a:avLst/>
          </a:prstGeom>
          <a:noFill/>
        </p:spPr>
        <p:txBody>
          <a:bodyPr wrap="square" rtlCol="0">
            <a:spAutoFit/>
          </a:bodyPr>
          <a:lstStyle/>
          <a:p>
            <a:r>
              <a:rPr lang="ru-RU" dirty="0" smtClean="0"/>
              <a:t>В соответствии с российским протоколом завершение официальной церемонии встречи происходит в Кремле. Гость проходит в Георгиевский зал Большого Кремлевского дворца, где его приветствуют Президент РФ с супругой (если гость прибыл в Россию с супругой). После взаимных приветствий и краткой беседы гость прощается и в сопровождении директора департамента Протокола МИД РФ направляется в отведенную ему резиденцию в Кремле. </a:t>
            </a:r>
          </a:p>
          <a:p>
            <a:endParaRPr lang="ru-RU" dirty="0"/>
          </a:p>
        </p:txBody>
      </p:sp>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1144" y="280171"/>
            <a:ext cx="3638550" cy="2425700"/>
          </a:xfrm>
          <a:prstGeom prst="rect">
            <a:avLst/>
          </a:prstGeom>
        </p:spPr>
      </p:pic>
    </p:spTree>
    <p:extLst>
      <p:ext uri="{BB962C8B-B14F-4D97-AF65-F5344CB8AC3E}">
        <p14:creationId xmlns:p14="http://schemas.microsoft.com/office/powerpoint/2010/main" val="2417762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344311" y="612843"/>
            <a:ext cx="11503377" cy="5632311"/>
          </a:xfrm>
          <a:prstGeom prst="rect">
            <a:avLst/>
          </a:prstGeom>
          <a:noFill/>
        </p:spPr>
        <p:txBody>
          <a:bodyPr wrap="square" rtlCol="0">
            <a:spAutoFit/>
          </a:bodyPr>
          <a:lstStyle/>
          <a:p>
            <a:r>
              <a:rPr lang="ru-RU" dirty="0" smtClean="0"/>
              <a:t>В советской протокольной практике: </a:t>
            </a:r>
          </a:p>
          <a:p>
            <a:pPr marL="285750" indent="-285750">
              <a:buFont typeface="Wingdings" panose="05000000000000000000" pitchFamily="2" charset="2"/>
              <a:buChar char="§"/>
            </a:pPr>
            <a:r>
              <a:rPr lang="ru-RU" dirty="0" smtClean="0"/>
              <a:t>всегда отсутствовали какие-либо различия в процедуре приема высоких гостей в зависимости от того, большую или малую страну они представляли; </a:t>
            </a:r>
          </a:p>
          <a:p>
            <a:pPr marL="285750" indent="-285750">
              <a:buFont typeface="Wingdings" panose="05000000000000000000" pitchFamily="2" charset="2"/>
              <a:buChar char="§"/>
            </a:pPr>
            <a:r>
              <a:rPr lang="ru-RU" dirty="0" smtClean="0"/>
              <a:t>не было чрезмерной помпезности; </a:t>
            </a:r>
          </a:p>
          <a:p>
            <a:pPr marL="285750" indent="-285750">
              <a:buFont typeface="Wingdings" panose="05000000000000000000" pitchFamily="2" charset="2"/>
              <a:buChar char="§"/>
            </a:pPr>
            <a:r>
              <a:rPr lang="ru-RU" dirty="0" smtClean="0"/>
              <a:t>четко просматривалось стремление сделать нормы протокола более рациональными и демократичными. </a:t>
            </a:r>
          </a:p>
          <a:p>
            <a:pPr marL="285750" indent="-285750">
              <a:buFont typeface="Wingdings" panose="05000000000000000000" pitchFamily="2" charset="2"/>
              <a:buChar char="§"/>
            </a:pPr>
            <a:endParaRPr lang="ru-RU" dirty="0"/>
          </a:p>
          <a:p>
            <a:r>
              <a:rPr lang="ru-RU" dirty="0" smtClean="0"/>
              <a:t>С начала 60-х годов были отменены: </a:t>
            </a:r>
          </a:p>
          <a:p>
            <a:pPr marL="285750" indent="-285750">
              <a:buFont typeface="Wingdings" panose="05000000000000000000" pitchFamily="2" charset="2"/>
              <a:buChar char="§"/>
            </a:pPr>
            <a:r>
              <a:rPr lang="ru-RU" dirty="0" smtClean="0"/>
              <a:t>встреча на подступах к Москве </a:t>
            </a:r>
          </a:p>
          <a:p>
            <a:r>
              <a:rPr lang="ru-RU" dirty="0" smtClean="0"/>
              <a:t>прибывающего по воздуху гостя</a:t>
            </a:r>
          </a:p>
          <a:p>
            <a:r>
              <a:rPr lang="ru-RU" dirty="0" smtClean="0"/>
              <a:t>эскортом военных самолетов и </a:t>
            </a:r>
          </a:p>
          <a:p>
            <a:r>
              <a:rPr lang="ru-RU" dirty="0" smtClean="0"/>
              <a:t>сопровождение до аэродрома; </a:t>
            </a:r>
          </a:p>
          <a:p>
            <a:pPr marL="285750" indent="-285750">
              <a:buFont typeface="Wingdings" panose="05000000000000000000" pitchFamily="2" charset="2"/>
              <a:buChar char="§"/>
            </a:pPr>
            <a:r>
              <a:rPr lang="ru-RU" dirty="0" smtClean="0"/>
              <a:t>артиллерийский салют наций во время</a:t>
            </a:r>
          </a:p>
          <a:p>
            <a:r>
              <a:rPr lang="ru-RU" dirty="0" smtClean="0"/>
              <a:t>исполнения государственных гимнов;</a:t>
            </a:r>
          </a:p>
          <a:p>
            <a:pPr marL="285750" indent="-285750">
              <a:buFont typeface="Wingdings" panose="05000000000000000000" pitchFamily="2" charset="2"/>
              <a:buChar char="§"/>
            </a:pPr>
            <a:r>
              <a:rPr lang="ru-RU" dirty="0" smtClean="0"/>
              <a:t>вывешивание портретов на фасаде </a:t>
            </a:r>
          </a:p>
          <a:p>
            <a:r>
              <a:rPr lang="ru-RU" dirty="0" smtClean="0"/>
              <a:t>аэропорта (вокзала) и др. </a:t>
            </a:r>
          </a:p>
          <a:p>
            <a:pPr marL="285750" indent="-285750">
              <a:buFontTx/>
              <a:buChar char="-"/>
            </a:pPr>
            <a:endParaRPr lang="ru-RU" dirty="0"/>
          </a:p>
          <a:p>
            <a:r>
              <a:rPr lang="ru-RU" i="1" dirty="0" smtClean="0">
                <a:ln w="0"/>
                <a:effectLst>
                  <a:outerShdw blurRad="38100" dist="19050" dir="2700000" algn="tl" rotWithShape="0">
                    <a:schemeClr val="dk1">
                      <a:alpha val="40000"/>
                    </a:schemeClr>
                  </a:outerShdw>
                </a:effectLst>
              </a:rPr>
              <a:t>Российский протокол сохраняет, в основном, </a:t>
            </a:r>
          </a:p>
          <a:p>
            <a:r>
              <a:rPr lang="ru-RU" i="1" dirty="0" smtClean="0">
                <a:ln w="0"/>
                <a:effectLst>
                  <a:outerShdw blurRad="38100" dist="19050" dir="2700000" algn="tl" rotWithShape="0">
                    <a:schemeClr val="dk1">
                      <a:alpha val="40000"/>
                    </a:schemeClr>
                  </a:outerShdw>
                </a:effectLst>
              </a:rPr>
              <a:t>преемственность в порядке встречи, </a:t>
            </a:r>
          </a:p>
          <a:p>
            <a:r>
              <a:rPr lang="ru-RU" i="1" dirty="0" smtClean="0">
                <a:ln w="0"/>
                <a:effectLst>
                  <a:outerShdw blurRad="38100" dist="19050" dir="2700000" algn="tl" rotWithShape="0">
                    <a:schemeClr val="dk1">
                      <a:alpha val="40000"/>
                    </a:schemeClr>
                  </a:outerShdw>
                </a:effectLst>
              </a:rPr>
              <a:t>развивая и уточняя некоторые положения </a:t>
            </a:r>
          </a:p>
          <a:p>
            <a:r>
              <a:rPr lang="ru-RU" i="1" dirty="0" smtClean="0">
                <a:ln w="0"/>
                <a:effectLst>
                  <a:outerShdw blurRad="38100" dist="19050" dir="2700000" algn="tl" rotWithShape="0">
                    <a:schemeClr val="dk1">
                      <a:alpha val="40000"/>
                    </a:schemeClr>
                  </a:outerShdw>
                </a:effectLst>
              </a:rPr>
              <a:t>с учетом нынешних реалий</a:t>
            </a:r>
            <a:r>
              <a:rPr lang="ru-RU" dirty="0" smtClean="0"/>
              <a:t>.</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5334" y="2403689"/>
            <a:ext cx="6683022" cy="3759200"/>
          </a:xfrm>
          <a:prstGeom prst="rect">
            <a:avLst/>
          </a:prstGeom>
        </p:spPr>
      </p:pic>
    </p:spTree>
    <p:extLst>
      <p:ext uri="{BB962C8B-B14F-4D97-AF65-F5344CB8AC3E}">
        <p14:creationId xmlns:p14="http://schemas.microsoft.com/office/powerpoint/2010/main" val="3707150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1116719" y="423965"/>
            <a:ext cx="5746044" cy="3970318"/>
          </a:xfrm>
          <a:prstGeom prst="rect">
            <a:avLst/>
          </a:prstGeom>
          <a:noFill/>
        </p:spPr>
        <p:txBody>
          <a:bodyPr wrap="square" rtlCol="0">
            <a:spAutoFit/>
          </a:bodyPr>
          <a:lstStyle/>
          <a:p>
            <a:r>
              <a:rPr lang="ru-RU" i="1" dirty="0" smtClean="0">
                <a:ln w="0"/>
                <a:effectLst>
                  <a:outerShdw blurRad="38100" dist="19050" dir="2700000" algn="tl" rotWithShape="0">
                    <a:schemeClr val="dk1">
                      <a:alpha val="40000"/>
                    </a:schemeClr>
                  </a:outerShdw>
                </a:effectLst>
              </a:rPr>
              <a:t>Порядок проводов высокого гостя, в основном, </a:t>
            </a:r>
          </a:p>
          <a:p>
            <a:r>
              <a:rPr lang="ru-RU" i="1" dirty="0" smtClean="0">
                <a:ln w="0"/>
                <a:effectLst>
                  <a:outerShdw blurRad="38100" dist="19050" dir="2700000" algn="tl" rotWithShape="0">
                    <a:schemeClr val="dk1">
                      <a:alpha val="40000"/>
                    </a:schemeClr>
                  </a:outerShdw>
                </a:effectLst>
              </a:rPr>
              <a:t>такой же, как и при встрече.</a:t>
            </a:r>
          </a:p>
          <a:p>
            <a:endParaRPr lang="ru-RU" dirty="0" smtClean="0"/>
          </a:p>
          <a:p>
            <a:r>
              <a:rPr lang="ru-RU" dirty="0" smtClean="0"/>
              <a:t>Необходимо иметь в виду, что в процедуру встреч (проводов) в каждом конкретном случае могут вноситься некоторые изменения непринципиального характера в зависимости от пожеланий гостя, </a:t>
            </a:r>
          </a:p>
          <a:p>
            <a:r>
              <a:rPr lang="ru-RU" dirty="0" smtClean="0"/>
              <a:t>характера визита и отношений между странами, местной специфики. </a:t>
            </a:r>
          </a:p>
          <a:p>
            <a:r>
              <a:rPr lang="ru-RU" dirty="0" smtClean="0"/>
              <a:t>Однако, несмотря на естественные различия в церемониале, в нем всегда неизменной остается главная цель — оказание должных почестей высшим представителям суверенного государства.</a:t>
            </a:r>
          </a:p>
          <a:p>
            <a:endParaRPr lang="ru-RU" dirty="0" smtClean="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5836" y="553156"/>
            <a:ext cx="5110665" cy="3409243"/>
          </a:xfrm>
          <a:prstGeom prst="rect">
            <a:avLst/>
          </a:prstGeom>
          <a:effectLst>
            <a:outerShdw blurRad="50800" dist="38100" dir="8100000" algn="tr" rotWithShape="0">
              <a:prstClr val="black">
                <a:alpha val="40000"/>
              </a:prstClr>
            </a:outerShdw>
          </a:effectLst>
        </p:spPr>
      </p:pic>
      <p:sp>
        <p:nvSpPr>
          <p:cNvPr id="5" name="TextBox 4"/>
          <p:cNvSpPr txBox="1"/>
          <p:nvPr/>
        </p:nvSpPr>
        <p:spPr>
          <a:xfrm>
            <a:off x="1116719" y="4515555"/>
            <a:ext cx="10509782" cy="2031325"/>
          </a:xfrm>
          <a:prstGeom prst="rect">
            <a:avLst/>
          </a:prstGeom>
          <a:solidFill>
            <a:srgbClr val="928246"/>
          </a:solidFill>
          <a:scene3d>
            <a:camera prst="orthographicFront"/>
            <a:lightRig rig="threePt" dir="t"/>
          </a:scene3d>
          <a:sp3d>
            <a:bevelT/>
          </a:sp3d>
        </p:spPr>
        <p:txBody>
          <a:bodyPr wrap="square" rtlCol="0">
            <a:spAutoFit/>
          </a:bodyPr>
          <a:lstStyle/>
          <a:p>
            <a:r>
              <a:rPr lang="ru-RU" i="1" dirty="0" smtClean="0">
                <a:ln w="0"/>
                <a:effectLst>
                  <a:outerShdw blurRad="38100" dist="19050" dir="2700000" algn="tl" rotWithShape="0">
                    <a:schemeClr val="dk1">
                      <a:alpha val="40000"/>
                    </a:schemeClr>
                  </a:outerShdw>
                </a:effectLst>
              </a:rPr>
              <a:t>Снижение уровня проводов по сравнению с уровнем встречи может рассматриваться как проявление неудовлетворенности итогами визита и наоборот (если вносимые изменения не были согласованы на двусторонней основе). </a:t>
            </a:r>
            <a:r>
              <a:rPr lang="ru-RU" dirty="0" smtClean="0"/>
              <a:t>Один из хрестоматийных примеров — подписание 13 апреля 1941 г. в Москве советско-японского пакта о нейтралитете, имевшего исключительно важное значение для нашей страны в канун нападения гитлеровской Германии. Желая подчеркнуть удовлетворение итогами переговоров с Японией, проводить министра иностранных дел этой страны прибыл </a:t>
            </a:r>
            <a:r>
              <a:rPr lang="ru-RU" dirty="0" err="1" smtClean="0"/>
              <a:t>И.В.Сталин</a:t>
            </a:r>
            <a:r>
              <a:rPr lang="ru-RU" dirty="0" smtClean="0"/>
              <a:t>, что никоим образом не предписывалось протоколом.</a:t>
            </a:r>
          </a:p>
        </p:txBody>
      </p:sp>
    </p:spTree>
    <p:extLst>
      <p:ext uri="{BB962C8B-B14F-4D97-AF65-F5344CB8AC3E}">
        <p14:creationId xmlns:p14="http://schemas.microsoft.com/office/powerpoint/2010/main" val="2436734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508001" y="612843"/>
            <a:ext cx="11435643" cy="5355312"/>
          </a:xfrm>
          <a:prstGeom prst="rect">
            <a:avLst/>
          </a:prstGeom>
          <a:noFill/>
        </p:spPr>
        <p:txBody>
          <a:bodyPr wrap="square" rtlCol="0">
            <a:spAutoFit/>
          </a:bodyPr>
          <a:lstStyle/>
          <a:p>
            <a:r>
              <a:rPr lang="ru-RU" dirty="0" smtClean="0"/>
              <a:t>В программу пребывания делегаций на высшем уровне включается посещение национальных святынь, возложение венков к ним. </a:t>
            </a:r>
          </a:p>
          <a:p>
            <a:endParaRPr lang="ru-RU" dirty="0"/>
          </a:p>
          <a:p>
            <a:r>
              <a:rPr lang="ru-RU" dirty="0" smtClean="0"/>
              <a:t>В Индии, например, таковыми являются место кремации Махатмы Ганди, Дом-музей </a:t>
            </a:r>
            <a:r>
              <a:rPr lang="ru-RU" dirty="0" err="1" smtClean="0"/>
              <a:t>Д.Неру</a:t>
            </a:r>
            <a:r>
              <a:rPr lang="ru-RU" dirty="0" smtClean="0"/>
              <a:t> и </a:t>
            </a:r>
            <a:r>
              <a:rPr lang="ru-RU" dirty="0" err="1" smtClean="0"/>
              <a:t>мемориал,И.Ганди</a:t>
            </a:r>
            <a:r>
              <a:rPr lang="ru-RU" dirty="0" smtClean="0"/>
              <a:t>. </a:t>
            </a:r>
          </a:p>
          <a:p>
            <a:endParaRPr lang="ru-RU" dirty="0"/>
          </a:p>
          <a:p>
            <a:r>
              <a:rPr lang="ru-RU" dirty="0" smtClean="0"/>
              <a:t>Во Франции — могила Неизвестного солдата у Триумфальной арки. </a:t>
            </a:r>
          </a:p>
          <a:p>
            <a:endParaRPr lang="ru-RU" dirty="0"/>
          </a:p>
          <a:p>
            <a:r>
              <a:rPr lang="ru-RU" dirty="0"/>
              <a:t>Н</a:t>
            </a:r>
            <a:r>
              <a:rPr lang="ru-RU" dirty="0" smtClean="0"/>
              <a:t>а Кубе — монумент национальному герою Хосе Марти. </a:t>
            </a:r>
          </a:p>
          <a:p>
            <a:endParaRPr lang="ru-RU" dirty="0"/>
          </a:p>
          <a:p>
            <a:r>
              <a:rPr lang="ru-RU" i="1" dirty="0" smtClean="0">
                <a:ln w="0"/>
                <a:effectLst>
                  <a:outerShdw blurRad="38100" dist="19050" dir="2700000" algn="tl" rotWithShape="0">
                    <a:schemeClr val="dk1">
                      <a:alpha val="40000"/>
                    </a:schemeClr>
                  </a:outerShdw>
                </a:effectLst>
              </a:rPr>
              <a:t>В России официальным местом возложения венков </a:t>
            </a:r>
          </a:p>
          <a:p>
            <a:r>
              <a:rPr lang="ru-RU" i="1" dirty="0" smtClean="0">
                <a:ln w="0"/>
                <a:effectLst>
                  <a:outerShdw blurRad="38100" dist="19050" dir="2700000" algn="tl" rotWithShape="0">
                    <a:schemeClr val="dk1">
                      <a:alpha val="40000"/>
                    </a:schemeClr>
                  </a:outerShdw>
                </a:effectLst>
              </a:rPr>
              <a:t>иностранными делегациями является могила </a:t>
            </a:r>
          </a:p>
          <a:p>
            <a:r>
              <a:rPr lang="ru-RU" i="1" dirty="0" smtClean="0">
                <a:ln w="0"/>
                <a:effectLst>
                  <a:outerShdw blurRad="38100" dist="19050" dir="2700000" algn="tl" rotWithShape="0">
                    <a:schemeClr val="dk1">
                      <a:alpha val="40000"/>
                    </a:schemeClr>
                  </a:outerShdw>
                </a:effectLst>
              </a:rPr>
              <a:t>Неизвестного солдата у Кремлевской стены — символ </a:t>
            </a:r>
          </a:p>
          <a:p>
            <a:r>
              <a:rPr lang="ru-RU" i="1" dirty="0" smtClean="0">
                <a:ln w="0"/>
                <a:effectLst>
                  <a:outerShdw blurRad="38100" dist="19050" dir="2700000" algn="tl" rotWithShape="0">
                    <a:schemeClr val="dk1">
                      <a:alpha val="40000"/>
                    </a:schemeClr>
                  </a:outerShdw>
                </a:effectLst>
              </a:rPr>
              <a:t>героизма нашего народа в годы Великой Отечественной войны. </a:t>
            </a:r>
          </a:p>
          <a:p>
            <a:endParaRPr lang="ru-RU" i="1" dirty="0">
              <a:ln w="0"/>
              <a:effectLst>
                <a:outerShdw blurRad="38100" dist="19050" dir="2700000" algn="tl" rotWithShape="0">
                  <a:schemeClr val="dk1">
                    <a:alpha val="40000"/>
                  </a:schemeClr>
                </a:outerShdw>
              </a:effectLst>
            </a:endParaRPr>
          </a:p>
          <a:p>
            <a:r>
              <a:rPr lang="ru-RU" dirty="0" smtClean="0"/>
              <a:t>В каждой стране разработан и утвержден подробный </a:t>
            </a:r>
          </a:p>
          <a:p>
            <a:r>
              <a:rPr lang="ru-RU" dirty="0" smtClean="0"/>
              <a:t>порядок посещения национальных памятников. </a:t>
            </a:r>
          </a:p>
          <a:p>
            <a:r>
              <a:rPr lang="ru-RU" dirty="0" smtClean="0"/>
              <a:t>Оно происходит до других мероприятий, одним из первых; </a:t>
            </a:r>
          </a:p>
          <a:p>
            <a:r>
              <a:rPr lang="ru-RU" dirty="0" smtClean="0"/>
              <a:t>гостей иногда сопровождают военные (как правило, </a:t>
            </a:r>
          </a:p>
          <a:p>
            <a:r>
              <a:rPr lang="ru-RU" dirty="0" smtClean="0"/>
              <a:t>при возложении венков к могилам Неизвестного солдата).</a:t>
            </a:r>
            <a:endParaRPr lang="ru-RU"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6510" y="2734476"/>
            <a:ext cx="4860048" cy="3045630"/>
          </a:xfrm>
          <a:prstGeom prst="rect">
            <a:avLst/>
          </a:prstGeom>
        </p:spPr>
      </p:pic>
    </p:spTree>
    <p:extLst>
      <p:ext uri="{BB962C8B-B14F-4D97-AF65-F5344CB8AC3E}">
        <p14:creationId xmlns:p14="http://schemas.microsoft.com/office/powerpoint/2010/main" val="1625699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372533" y="110075"/>
            <a:ext cx="3612445" cy="4062651"/>
          </a:xfrm>
          <a:prstGeom prst="rect">
            <a:avLst/>
          </a:prstGeom>
          <a:noFill/>
        </p:spPr>
        <p:txBody>
          <a:bodyPr wrap="square" rtlCol="0">
            <a:spAutoFit/>
          </a:bodyPr>
          <a:lstStyle/>
          <a:p>
            <a:r>
              <a:rPr lang="ru-RU" dirty="0" smtClean="0"/>
              <a:t>Центральное место в программах официальных визитов главы государства отводится их </a:t>
            </a:r>
            <a:r>
              <a:rPr lang="ru-RU" sz="2000" i="1" dirty="0" smtClean="0">
                <a:ln w="0"/>
                <a:effectLst>
                  <a:outerShdw blurRad="38100" dist="19050" dir="2700000" algn="tl" rotWithShape="0">
                    <a:schemeClr val="dk1">
                      <a:alpha val="40000"/>
                    </a:schemeClr>
                  </a:outerShdw>
                </a:effectLst>
              </a:rPr>
              <a:t>деловой части</a:t>
            </a:r>
            <a:r>
              <a:rPr lang="ru-RU" dirty="0" smtClean="0"/>
              <a:t>, включающей </a:t>
            </a:r>
          </a:p>
          <a:p>
            <a:pPr marL="285750" indent="-285750">
              <a:buFont typeface="Wingdings" panose="05000000000000000000" pitchFamily="2" charset="2"/>
              <a:buChar char="§"/>
            </a:pPr>
            <a:r>
              <a:rPr lang="ru-RU" sz="1600" dirty="0" smtClean="0">
                <a:ln w="0"/>
                <a:effectLst>
                  <a:outerShdw blurRad="38100" dist="19050" dir="2700000" algn="tl" rotWithShape="0">
                    <a:schemeClr val="dk1">
                      <a:alpha val="40000"/>
                    </a:schemeClr>
                  </a:outerShdw>
                </a:effectLst>
              </a:rPr>
              <a:t>проведение встреч и переговоров с руководством посещаемой страны,  </a:t>
            </a:r>
          </a:p>
          <a:p>
            <a:pPr marL="285750" indent="-285750">
              <a:buFont typeface="Wingdings" panose="05000000000000000000" pitchFamily="2" charset="2"/>
              <a:buChar char="§"/>
            </a:pPr>
            <a:r>
              <a:rPr lang="ru-RU" sz="1600" dirty="0" smtClean="0">
                <a:ln w="0"/>
                <a:effectLst>
                  <a:outerShdw blurRad="38100" dist="19050" dir="2700000" algn="tl" rotWithShape="0">
                    <a:schemeClr val="dk1">
                      <a:alpha val="40000"/>
                    </a:schemeClr>
                  </a:outerShdw>
                </a:effectLst>
              </a:rPr>
              <a:t>подписание соглашений, совместных коммюнике и других документов, </a:t>
            </a:r>
          </a:p>
          <a:p>
            <a:pPr marL="285750" indent="-285750">
              <a:buFont typeface="Wingdings" panose="05000000000000000000" pitchFamily="2" charset="2"/>
              <a:buChar char="§"/>
            </a:pPr>
            <a:r>
              <a:rPr lang="ru-RU" sz="1600" dirty="0" smtClean="0">
                <a:ln w="0"/>
                <a:effectLst>
                  <a:outerShdw blurRad="38100" dist="19050" dir="2700000" algn="tl" rotWithShape="0">
                    <a:schemeClr val="dk1">
                      <a:alpha val="40000"/>
                    </a:schemeClr>
                  </a:outerShdw>
                </a:effectLst>
              </a:rPr>
              <a:t>весьма нередко в современной практике — совместные пресс-конференции по итогам визита. </a:t>
            </a:r>
          </a:p>
          <a:p>
            <a:r>
              <a:rPr lang="ru-RU" dirty="0" smtClean="0"/>
              <a:t>. </a:t>
            </a:r>
          </a:p>
          <a:p>
            <a:pPr marL="285750" indent="-285750">
              <a:buFont typeface="Wingdings" panose="05000000000000000000" pitchFamily="2" charset="2"/>
              <a:buChar char="§"/>
            </a:pPr>
            <a:endParaRPr lang="ru-RU" dirty="0" smtClean="0"/>
          </a:p>
          <a:p>
            <a:r>
              <a:rPr lang="ru-RU" i="1" dirty="0" smtClean="0">
                <a:ln w="0"/>
                <a:effectLst>
                  <a:outerShdw blurRad="38100" dist="19050" dir="2700000" algn="tl" rotWithShape="0">
                    <a:schemeClr val="dk1">
                      <a:alpha val="40000"/>
                    </a:schemeClr>
                  </a:outerShdw>
                </a:effectLst>
              </a:rPr>
              <a:t>.</a:t>
            </a:r>
            <a:endParaRPr lang="ru-RU" i="1" dirty="0">
              <a:ln w="0"/>
              <a:effectLst>
                <a:outerShdw blurRad="38100" dist="19050" dir="2700000" algn="tl" rotWithShape="0">
                  <a:schemeClr val="dk1">
                    <a:alpha val="40000"/>
                  </a:schemeClr>
                </a:outerShdw>
              </a:effectLst>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236" y="3416524"/>
            <a:ext cx="7912919" cy="3194306"/>
          </a:xfrm>
          <a:prstGeom prst="rect">
            <a:avLst/>
          </a:prstGeom>
          <a:effectLst>
            <a:outerShdw blurRad="50800" dist="38100" dir="18900000" algn="bl" rotWithShape="0">
              <a:prstClr val="black">
                <a:alpha val="40000"/>
              </a:prstClr>
            </a:outerShdw>
          </a:effectLst>
        </p:spPr>
      </p:pic>
      <p:sp>
        <p:nvSpPr>
          <p:cNvPr id="5" name="TextBox 4"/>
          <p:cNvSpPr txBox="1"/>
          <p:nvPr/>
        </p:nvSpPr>
        <p:spPr>
          <a:xfrm>
            <a:off x="9076589" y="5047200"/>
            <a:ext cx="2716950" cy="1477328"/>
          </a:xfrm>
          <a:prstGeom prst="rect">
            <a:avLst/>
          </a:prstGeom>
          <a:noFill/>
        </p:spPr>
        <p:txBody>
          <a:bodyPr wrap="square" rtlCol="0">
            <a:spAutoFit/>
          </a:bodyPr>
          <a:lstStyle/>
          <a:p>
            <a:r>
              <a:rPr lang="ru-RU" i="1" dirty="0" smtClean="0">
                <a:ln w="0"/>
                <a:effectLst>
                  <a:outerShdw blurRad="38100" dist="19050" dir="2700000" algn="tl" rotWithShape="0">
                    <a:schemeClr val="dk1">
                      <a:alpha val="40000"/>
                    </a:schemeClr>
                  </a:outerShdw>
                </a:effectLst>
              </a:rPr>
              <a:t>Все эти элементы должны получать обязательное отражение в официальной программе</a:t>
            </a:r>
            <a:endParaRPr lang="ru-RU" dirty="0"/>
          </a:p>
        </p:txBody>
      </p:sp>
      <p:sp>
        <p:nvSpPr>
          <p:cNvPr id="6" name="TextBox 5"/>
          <p:cNvSpPr txBox="1"/>
          <p:nvPr/>
        </p:nvSpPr>
        <p:spPr>
          <a:xfrm>
            <a:off x="8675673" y="238262"/>
            <a:ext cx="3544711" cy="4524315"/>
          </a:xfrm>
          <a:prstGeom prst="rect">
            <a:avLst/>
          </a:prstGeom>
          <a:noFill/>
        </p:spPr>
        <p:txBody>
          <a:bodyPr wrap="square" rtlCol="0">
            <a:spAutoFit/>
          </a:bodyPr>
          <a:lstStyle/>
          <a:p>
            <a:r>
              <a:rPr lang="ru-RU" dirty="0" smtClean="0"/>
              <a:t>К деловой части также относятся </a:t>
            </a:r>
          </a:p>
          <a:p>
            <a:pPr marL="285750" indent="-285750">
              <a:buFont typeface="Wingdings" panose="05000000000000000000" pitchFamily="2" charset="2"/>
              <a:buChar char="§"/>
            </a:pPr>
            <a:r>
              <a:rPr lang="ru-RU" dirty="0" smtClean="0">
                <a:ln w="0"/>
                <a:effectLst>
                  <a:outerShdw blurRad="38100" dist="19050" dir="2700000" algn="tl" rotWithShape="0">
                    <a:schemeClr val="dk1">
                      <a:alpha val="40000"/>
                    </a:schemeClr>
                  </a:outerShdw>
                </a:effectLst>
              </a:rPr>
              <a:t>возможные встречи и беседы сопровождающих высокого гостя официальных должностных лиц (министр иностранных дел, министр финансов и др.) со своими коллегами, </a:t>
            </a:r>
          </a:p>
          <a:p>
            <a:pPr marL="285750" indent="-285750">
              <a:buFont typeface="Wingdings" panose="05000000000000000000" pitchFamily="2" charset="2"/>
              <a:buChar char="§"/>
            </a:pPr>
            <a:r>
              <a:rPr lang="ru-RU" dirty="0" smtClean="0">
                <a:ln w="0"/>
                <a:effectLst>
                  <a:outerShdw blurRad="38100" dist="19050" dir="2700000" algn="tl" rotWithShape="0">
                    <a:schemeClr val="dk1">
                      <a:alpha val="40000"/>
                    </a:schemeClr>
                  </a:outerShdw>
                </a:effectLst>
              </a:rPr>
              <a:t>возможные односторонние пресс-конференции, интервью представителям печати, выступления по телевидению и радио. </a:t>
            </a:r>
          </a:p>
          <a:p>
            <a:pPr marL="285750" indent="-285750">
              <a:buFont typeface="Wingdings" panose="05000000000000000000" pitchFamily="2" charset="2"/>
              <a:buChar char="§"/>
            </a:pPr>
            <a:r>
              <a:rPr lang="ru-RU" dirty="0" smtClean="0">
                <a:ln w="0"/>
                <a:effectLst>
                  <a:outerShdw blurRad="38100" dist="19050" dir="2700000" algn="tl" rotWithShape="0">
                    <a:schemeClr val="dk1">
                      <a:alpha val="40000"/>
                    </a:schemeClr>
                  </a:outerShdw>
                </a:effectLst>
              </a:rPr>
              <a:t>иногда во время визита высокому гостю вручаются национальные награды</a:t>
            </a:r>
            <a:endParaRPr lang="ru-RU" dirty="0"/>
          </a:p>
        </p:txBody>
      </p:sp>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4965" y="160867"/>
            <a:ext cx="4285597" cy="3008489"/>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143346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666046" y="25360"/>
            <a:ext cx="11153422" cy="3416320"/>
          </a:xfrm>
          <a:prstGeom prst="rect">
            <a:avLst/>
          </a:prstGeom>
          <a:noFill/>
        </p:spPr>
        <p:txBody>
          <a:bodyPr wrap="square" rtlCol="0">
            <a:spAutoFit/>
          </a:bodyPr>
          <a:lstStyle/>
          <a:p>
            <a:r>
              <a:rPr lang="ru-RU" dirty="0" smtClean="0"/>
              <a:t>Неотъемлемой частью визитов являются представительские мероприятия — </a:t>
            </a:r>
            <a:r>
              <a:rPr lang="ru-RU" i="1" dirty="0" smtClean="0">
                <a:ln w="0"/>
                <a:effectLst>
                  <a:outerShdw blurRad="38100" dist="19050" dir="2700000" algn="tl" rotWithShape="0">
                    <a:schemeClr val="dk1">
                      <a:alpha val="40000"/>
                    </a:schemeClr>
                  </a:outerShdw>
                </a:effectLst>
              </a:rPr>
              <a:t>официальный завтрак (ланч) или обед </a:t>
            </a:r>
            <a:r>
              <a:rPr lang="ru-RU" dirty="0" smtClean="0"/>
              <a:t>от имени руководства принимающей страны. Именно такой вид приема носит особенно торжественный характер, чему в немалой степени призван способствовать и интерьер соответствующих помещений — нередко официальных резиденций главы государства. Одновременно с утверждением программы рассматривается и список гостей, приглашаемых с обеих сторон на прием. Их количество и состав — не только дань протоколу, но и своеобразное свидетельство уровня и характера отношений между странами, их руководством. На прием обязательно приглашаются посол страны гостя и ряд старших дипломатических сотрудников посольства. В ходе завтрака или обеда стороны обмениваются речами-тостами, тексты которых в переводе на соответствующий язык заблаговременно раскладываются на столах. Основное содержание речей получает освещение в печати. При проведении ответного протокольного мероприятия со стороны гостя происходит обмен только краткими тостами.</a:t>
            </a:r>
          </a:p>
          <a:p>
            <a:endParaRPr lang="ru-RU" dirty="0" smtClean="0"/>
          </a:p>
        </p:txBody>
      </p:sp>
      <p:sp>
        <p:nvSpPr>
          <p:cNvPr id="4" name="TextBox 3"/>
          <p:cNvSpPr txBox="1"/>
          <p:nvPr/>
        </p:nvSpPr>
        <p:spPr>
          <a:xfrm>
            <a:off x="7106355" y="3164680"/>
            <a:ext cx="4419599" cy="3693319"/>
          </a:xfrm>
          <a:prstGeom prst="rect">
            <a:avLst/>
          </a:prstGeom>
          <a:noFill/>
        </p:spPr>
        <p:txBody>
          <a:bodyPr wrap="square" rtlCol="0">
            <a:spAutoFit/>
          </a:bodyPr>
          <a:lstStyle/>
          <a:p>
            <a:r>
              <a:rPr lang="ru-RU" dirty="0" smtClean="0"/>
              <a:t>В большинстве стран существует практика представления гостю глав дипломатических представительств. Забота об оповещении </a:t>
            </a:r>
            <a:r>
              <a:rPr lang="ru-RU" dirty="0" err="1" smtClean="0"/>
              <a:t>дипкорпуса</a:t>
            </a:r>
            <a:r>
              <a:rPr lang="ru-RU" dirty="0" smtClean="0"/>
              <a:t> об этой церемонии лежит на посольстве страны гостя. Если гость прибыл с супругой, то на церемонию представления главы диппредставительств также приглашаются с супругами. После представления подается легкое угощение. У гостя есть возможность при желании побеседовать с кем-либо из иностранных дипломатов.</a:t>
            </a:r>
          </a:p>
          <a:p>
            <a:endParaRPr lang="ru-RU" dirty="0"/>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2" y="3112186"/>
            <a:ext cx="5892799" cy="3635982"/>
          </a:xfrm>
          <a:prstGeom prst="rect">
            <a:avLst/>
          </a:prstGeom>
        </p:spPr>
      </p:pic>
    </p:spTree>
    <p:extLst>
      <p:ext uri="{BB962C8B-B14F-4D97-AF65-F5344CB8AC3E}">
        <p14:creationId xmlns:p14="http://schemas.microsoft.com/office/powerpoint/2010/main" val="1843825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519288" y="335844"/>
            <a:ext cx="10893778" cy="6186309"/>
          </a:xfrm>
          <a:prstGeom prst="rect">
            <a:avLst/>
          </a:prstGeom>
          <a:solidFill>
            <a:srgbClr val="8A753A"/>
          </a:solidFill>
          <a:scene3d>
            <a:camera prst="orthographicFront"/>
            <a:lightRig rig="threePt" dir="t"/>
          </a:scene3d>
          <a:sp3d>
            <a:bevelT/>
          </a:sp3d>
        </p:spPr>
        <p:txBody>
          <a:bodyPr wrap="square" rtlCol="0">
            <a:spAutoFit/>
          </a:bodyPr>
          <a:lstStyle/>
          <a:p>
            <a:r>
              <a:rPr lang="ru-RU" dirty="0" smtClean="0"/>
              <a:t>С учетом пожеланий высокого гостя в программу его пребывания может быть включено </a:t>
            </a:r>
            <a:r>
              <a:rPr lang="ru-RU" i="1" dirty="0" smtClean="0">
                <a:ln w="0"/>
                <a:effectLst>
                  <a:outerShdw blurRad="38100" dist="19050" dir="2700000" algn="tl" rotWithShape="0">
                    <a:schemeClr val="dk1">
                      <a:alpha val="40000"/>
                    </a:schemeClr>
                  </a:outerShdw>
                </a:effectLst>
              </a:rPr>
              <a:t>официальное посещение театра.</a:t>
            </a:r>
            <a:r>
              <a:rPr lang="ru-RU" dirty="0" smtClean="0"/>
              <a:t> Протокольные требования: </a:t>
            </a:r>
          </a:p>
          <a:p>
            <a:pPr marL="285750" indent="-285750">
              <a:buFont typeface="Wingdings" panose="05000000000000000000" pitchFamily="2" charset="2"/>
              <a:buChar char="§"/>
            </a:pPr>
            <a:r>
              <a:rPr lang="ru-RU" dirty="0" smtClean="0"/>
              <a:t>присутствие высоких официальных лиц принимающей страны в ложе с гостем, </a:t>
            </a:r>
          </a:p>
          <a:p>
            <a:pPr marL="285750" indent="-285750">
              <a:buFont typeface="Wingdings" panose="05000000000000000000" pitchFamily="2" charset="2"/>
              <a:buChar char="§"/>
            </a:pPr>
            <a:r>
              <a:rPr lang="ru-RU" dirty="0" smtClean="0"/>
              <a:t>поднятие государственных флагов </a:t>
            </a:r>
          </a:p>
          <a:p>
            <a:pPr marL="285750" indent="-285750">
              <a:buFont typeface="Wingdings" panose="05000000000000000000" pitchFamily="2" charset="2"/>
              <a:buChar char="§"/>
            </a:pPr>
            <a:r>
              <a:rPr lang="ru-RU" dirty="0" smtClean="0"/>
              <a:t>исполнение перед началом спектакля гимнов двух стран </a:t>
            </a:r>
          </a:p>
          <a:p>
            <a:pPr marL="285750" indent="-285750">
              <a:buFont typeface="Wingdings" panose="05000000000000000000" pitchFamily="2" charset="2"/>
              <a:buChar char="§"/>
            </a:pPr>
            <a:r>
              <a:rPr lang="ru-RU" dirty="0" smtClean="0"/>
              <a:t>артистам от имени гостя, как правило, преподносится корзина цветов.</a:t>
            </a:r>
          </a:p>
          <a:p>
            <a:pPr marL="285750" indent="-285750">
              <a:buFont typeface="Wingdings" panose="05000000000000000000" pitchFamily="2" charset="2"/>
              <a:buChar char="§"/>
            </a:pPr>
            <a:endParaRPr lang="ru-RU" dirty="0" smtClean="0"/>
          </a:p>
          <a:p>
            <a:r>
              <a:rPr lang="ru-RU" dirty="0" smtClean="0"/>
              <a:t>Также с учетом пожеланий гостя в программу могут быть включены </a:t>
            </a:r>
            <a:r>
              <a:rPr lang="ru-RU" i="1" dirty="0" smtClean="0">
                <a:ln w="0"/>
                <a:effectLst>
                  <a:outerShdw blurRad="38100" dist="19050" dir="2700000" algn="tl" rotWithShape="0">
                    <a:schemeClr val="dk1">
                      <a:alpha val="40000"/>
                    </a:schemeClr>
                  </a:outerShdw>
                </a:effectLst>
              </a:rPr>
              <a:t>мероприятия по ознакомлению со столицей</a:t>
            </a:r>
            <a:r>
              <a:rPr lang="ru-RU" dirty="0" smtClean="0"/>
              <a:t>. </a:t>
            </a:r>
          </a:p>
          <a:p>
            <a:r>
              <a:rPr lang="ru-RU" dirty="0" smtClean="0"/>
              <a:t>Нередко они включают в себя: </a:t>
            </a:r>
          </a:p>
          <a:p>
            <a:pPr marL="285750" indent="-285750">
              <a:buFont typeface="Wingdings" panose="05000000000000000000" pitchFamily="2" charset="2"/>
              <a:buChar char="§"/>
            </a:pPr>
            <a:r>
              <a:rPr lang="ru-RU" dirty="0" smtClean="0"/>
              <a:t>визит в мэрию (городской муниципалитет), </a:t>
            </a:r>
          </a:p>
          <a:p>
            <a:pPr marL="285750" indent="-285750">
              <a:buFont typeface="Wingdings" panose="05000000000000000000" pitchFamily="2" charset="2"/>
              <a:buChar char="§"/>
            </a:pPr>
            <a:r>
              <a:rPr lang="ru-RU" dirty="0" smtClean="0"/>
              <a:t>осмотр достопримечательностей, </a:t>
            </a:r>
          </a:p>
          <a:p>
            <a:pPr marL="285750" indent="-285750">
              <a:buFont typeface="Wingdings" panose="05000000000000000000" pitchFamily="2" charset="2"/>
              <a:buChar char="§"/>
            </a:pPr>
            <a:r>
              <a:rPr lang="ru-RU" dirty="0" smtClean="0"/>
              <a:t>посещение музея (картинной галереи), </a:t>
            </a:r>
          </a:p>
          <a:p>
            <a:pPr marL="285750" indent="-285750">
              <a:buFont typeface="Wingdings" panose="05000000000000000000" pitchFamily="2" charset="2"/>
              <a:buChar char="§"/>
            </a:pPr>
            <a:r>
              <a:rPr lang="ru-RU" dirty="0" smtClean="0"/>
              <a:t>Посещение учебного заведения и т. п. </a:t>
            </a:r>
          </a:p>
          <a:p>
            <a:pPr marL="285750" indent="-285750">
              <a:buFont typeface="Wingdings" panose="05000000000000000000" pitchFamily="2" charset="2"/>
              <a:buChar char="§"/>
            </a:pPr>
            <a:endParaRPr lang="ru-RU" dirty="0" smtClean="0"/>
          </a:p>
          <a:p>
            <a:r>
              <a:rPr lang="ru-RU" dirty="0" smtClean="0"/>
              <a:t>Могут быть запланированы встречи с представителями </a:t>
            </a:r>
          </a:p>
          <a:p>
            <a:r>
              <a:rPr lang="ru-RU" dirty="0" smtClean="0"/>
              <a:t>общественности, научных и деловых кругов. </a:t>
            </a:r>
          </a:p>
          <a:p>
            <a:r>
              <a:rPr lang="ru-RU" dirty="0" smtClean="0"/>
              <a:t>При посещении (что возможно по просьбе гостя) </a:t>
            </a:r>
          </a:p>
          <a:p>
            <a:r>
              <a:rPr lang="ru-RU" dirty="0" smtClean="0"/>
              <a:t>какого-либо военного объекта отдаются воинские почести. </a:t>
            </a:r>
          </a:p>
          <a:p>
            <a:r>
              <a:rPr lang="ru-RU" dirty="0" smtClean="0"/>
              <a:t>Автомашину гостя при всех поездках сопровождает эскорт мотоциклистов. </a:t>
            </a:r>
          </a:p>
          <a:p>
            <a:endParaRPr lang="ru-RU" dirty="0" smtClean="0"/>
          </a:p>
          <a:p>
            <a:r>
              <a:rPr lang="ru-RU" dirty="0" smtClean="0"/>
              <a:t>Для супруги гостя и сопровождающих ее в поездке женщин организуется отдельная программа.</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5734" y="2720621"/>
            <a:ext cx="4574800" cy="2822651"/>
          </a:xfrm>
          <a:prstGeom prst="rect">
            <a:avLst/>
          </a:prstGeom>
        </p:spPr>
      </p:pic>
    </p:spTree>
    <p:extLst>
      <p:ext uri="{BB962C8B-B14F-4D97-AF65-F5344CB8AC3E}">
        <p14:creationId xmlns:p14="http://schemas.microsoft.com/office/powerpoint/2010/main" val="1631892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sp>
        <p:nvSpPr>
          <p:cNvPr id="3" name="TextBox 2"/>
          <p:cNvSpPr txBox="1"/>
          <p:nvPr/>
        </p:nvSpPr>
        <p:spPr>
          <a:xfrm>
            <a:off x="508000" y="383821"/>
            <a:ext cx="10272889" cy="5632311"/>
          </a:xfrm>
          <a:prstGeom prst="rect">
            <a:avLst/>
          </a:prstGeom>
          <a:noFill/>
        </p:spPr>
        <p:txBody>
          <a:bodyPr wrap="square" rtlCol="0">
            <a:spAutoFit/>
          </a:bodyPr>
          <a:lstStyle/>
          <a:p>
            <a:r>
              <a:rPr lang="ru-RU" dirty="0" smtClean="0"/>
              <a:t>Официальный характер имеет и </a:t>
            </a:r>
            <a:r>
              <a:rPr lang="ru-RU" i="1" dirty="0" smtClean="0">
                <a:ln w="0"/>
                <a:effectLst>
                  <a:outerShdw blurRad="38100" dist="19050" dir="2700000" algn="tl" rotWithShape="0">
                    <a:schemeClr val="dk1">
                      <a:alpha val="40000"/>
                    </a:schemeClr>
                  </a:outerShdw>
                </a:effectLst>
              </a:rPr>
              <a:t>поездка по территории страны</a:t>
            </a:r>
            <a:r>
              <a:rPr lang="ru-RU" dirty="0" smtClean="0"/>
              <a:t>. </a:t>
            </a:r>
          </a:p>
          <a:p>
            <a:r>
              <a:rPr lang="ru-RU" dirty="0" smtClean="0"/>
              <a:t>Гостя в поездке сопровождают должностные лица высокого уровня ему повсеместно оказываются </a:t>
            </a:r>
            <a:r>
              <a:rPr lang="ru-RU" i="1" dirty="0" smtClean="0">
                <a:ln w="0"/>
                <a:effectLst>
                  <a:outerShdw blurRad="38100" dist="19050" dir="2700000" algn="tl" rotWithShape="0">
                    <a:schemeClr val="dk1">
                      <a:alpha val="40000"/>
                    </a:schemeClr>
                  </a:outerShdw>
                </a:effectLst>
              </a:rPr>
              <a:t>подобающие, но несколько сниженного уровня почести:</a:t>
            </a:r>
            <a:r>
              <a:rPr lang="ru-RU" dirty="0" smtClean="0"/>
              <a:t> </a:t>
            </a:r>
          </a:p>
          <a:p>
            <a:pPr marL="285750" indent="-285750">
              <a:buFont typeface="Wingdings" panose="05000000000000000000" pitchFamily="2" charset="2"/>
              <a:buChar char="§"/>
            </a:pPr>
            <a:r>
              <a:rPr lang="ru-RU" dirty="0" smtClean="0"/>
              <a:t>в аэропорту (на вокзале) поднимаются государственные флаги, </a:t>
            </a:r>
          </a:p>
          <a:p>
            <a:pPr marL="285750" indent="-285750">
              <a:buFont typeface="Wingdings" panose="05000000000000000000" pitchFamily="2" charset="2"/>
              <a:buChar char="§"/>
            </a:pPr>
            <a:r>
              <a:rPr lang="ru-RU" dirty="0" smtClean="0"/>
              <a:t>вывешиваются приветственные транспаранты; </a:t>
            </a:r>
          </a:p>
          <a:p>
            <a:r>
              <a:rPr lang="ru-RU" i="1" dirty="0" smtClean="0">
                <a:ln w="0"/>
                <a:effectLst>
                  <a:outerShdw blurRad="38100" dist="19050" dir="2700000" algn="tl" rotWithShape="0">
                    <a:schemeClr val="dk1">
                      <a:alpha val="40000"/>
                    </a:schemeClr>
                  </a:outerShdw>
                </a:effectLst>
              </a:rPr>
              <a:t>Однако!</a:t>
            </a:r>
            <a:r>
              <a:rPr lang="ru-RU" dirty="0" smtClean="0"/>
              <a:t> </a:t>
            </a:r>
          </a:p>
          <a:p>
            <a:pPr marL="285750" indent="-285750">
              <a:buFont typeface="Wingdings" panose="05000000000000000000" pitchFamily="2" charset="2"/>
              <a:buChar char="§"/>
            </a:pPr>
            <a:r>
              <a:rPr lang="ru-RU" dirty="0" smtClean="0"/>
              <a:t>почетный караул не выстраивается, </a:t>
            </a:r>
          </a:p>
          <a:p>
            <a:pPr marL="285750" indent="-285750">
              <a:buFont typeface="Wingdings" panose="05000000000000000000" pitchFamily="2" charset="2"/>
              <a:buChar char="§"/>
            </a:pPr>
            <a:r>
              <a:rPr lang="ru-RU" dirty="0" smtClean="0"/>
              <a:t>гимны не исполняются, </a:t>
            </a:r>
          </a:p>
          <a:p>
            <a:pPr marL="285750" indent="-285750">
              <a:buFont typeface="Wingdings" panose="05000000000000000000" pitchFamily="2" charset="2"/>
              <a:buChar char="§"/>
            </a:pPr>
            <a:r>
              <a:rPr lang="ru-RU" dirty="0" smtClean="0"/>
              <a:t>речи, как правило, не произносятся. </a:t>
            </a:r>
          </a:p>
          <a:p>
            <a:r>
              <a:rPr lang="ru-RU" dirty="0" smtClean="0"/>
              <a:t>Над резиденцией (местом проживания) поднимается государственный </a:t>
            </a:r>
          </a:p>
          <a:p>
            <a:r>
              <a:rPr lang="ru-RU" dirty="0" smtClean="0"/>
              <a:t>флаг или личный штандарт главы государства. Так же, как и в столице, </a:t>
            </a:r>
          </a:p>
          <a:p>
            <a:r>
              <a:rPr lang="ru-RU" dirty="0" smtClean="0"/>
              <a:t>могут быть предусмотрены возложение венков, протокольные </a:t>
            </a:r>
          </a:p>
          <a:p>
            <a:r>
              <a:rPr lang="ru-RU" dirty="0" smtClean="0"/>
              <a:t>Мероприятия (завтрак или обед) с обменом речами (тостами), </a:t>
            </a:r>
          </a:p>
          <a:p>
            <a:r>
              <a:rPr lang="ru-RU" dirty="0" smtClean="0"/>
              <a:t>организуются посещение промышленных и иных объектов, </a:t>
            </a:r>
          </a:p>
          <a:p>
            <a:r>
              <a:rPr lang="ru-RU" dirty="0" smtClean="0"/>
              <a:t>культурная программа. </a:t>
            </a:r>
          </a:p>
          <a:p>
            <a:r>
              <a:rPr lang="ru-RU" dirty="0" smtClean="0"/>
              <a:t>Местные власти могут предусмотреть и какие-то иные мероприятия, отражающие национально-этнические, географические и иные особенности. </a:t>
            </a:r>
            <a:r>
              <a:rPr lang="ru-RU" i="1" dirty="0" smtClean="0">
                <a:ln w="0"/>
                <a:effectLst>
                  <a:outerShdw blurRad="38100" dist="19050" dir="2700000" algn="tl" rotWithShape="0">
                    <a:schemeClr val="dk1">
                      <a:alpha val="40000"/>
                    </a:schemeClr>
                  </a:outerShdw>
                </a:effectLst>
              </a:rPr>
              <a:t>Целесообразность их проведения, как правило, согласовывается с протокольной службой Министерства иностранных дел.</a:t>
            </a:r>
          </a:p>
          <a:p>
            <a:endParaRPr lang="ru-RU" dirty="0" smtClean="0"/>
          </a:p>
          <a:p>
            <a:endParaRPr lang="ru-RU" dirty="0"/>
          </a:p>
        </p:txBody>
      </p:sp>
      <p:sp>
        <p:nvSpPr>
          <p:cNvPr id="4" name="TextBox 3"/>
          <p:cNvSpPr txBox="1"/>
          <p:nvPr/>
        </p:nvSpPr>
        <p:spPr>
          <a:xfrm>
            <a:off x="389467" y="5508978"/>
            <a:ext cx="11413066" cy="1200329"/>
          </a:xfrm>
          <a:prstGeom prst="rect">
            <a:avLst/>
          </a:prstGeom>
          <a:solidFill>
            <a:srgbClr val="917E37"/>
          </a:solidFill>
          <a:scene3d>
            <a:camera prst="orthographicFront"/>
            <a:lightRig rig="threePt" dir="t"/>
          </a:scene3d>
          <a:sp3d>
            <a:bevelT/>
          </a:sp3d>
        </p:spPr>
        <p:txBody>
          <a:bodyPr wrap="square" rtlCol="0">
            <a:spAutoFit/>
          </a:bodyPr>
          <a:lstStyle/>
          <a:p>
            <a:r>
              <a:rPr lang="ru-RU" dirty="0" smtClean="0"/>
              <a:t>В протокольной практике СССР, других социалистических государств, а также некоторых близких Советскому Союзу стран «третьего мира» было немало случаев, когда по соображениям политического характера некоторые официальные визиты первых лиц соответствующих государств именовались «официальным (рабочим) дружественным визитом», «дружественным визитом».</a:t>
            </a:r>
          </a:p>
        </p:txBody>
      </p:sp>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5296" t="-1" b="-352"/>
          <a:stretch/>
        </p:blipFill>
        <p:spPr>
          <a:xfrm>
            <a:off x="7676443" y="1196621"/>
            <a:ext cx="4281895" cy="3217333"/>
          </a:xfrm>
          <a:prstGeom prst="rect">
            <a:avLst/>
          </a:prstGeom>
        </p:spPr>
      </p:pic>
    </p:spTree>
    <p:extLst>
      <p:ext uri="{BB962C8B-B14F-4D97-AF65-F5344CB8AC3E}">
        <p14:creationId xmlns:p14="http://schemas.microsoft.com/office/powerpoint/2010/main" val="1381419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a:effectLst>
            <a:outerShdw blurRad="50800" dist="38100" dir="2700000" algn="tl" rotWithShape="0">
              <a:prstClr val="black">
                <a:alpha val="40000"/>
              </a:prstClr>
            </a:outerShdw>
          </a:effectLst>
        </p:spPr>
      </p:pic>
      <p:sp>
        <p:nvSpPr>
          <p:cNvPr id="11" name="Прямоугольник 10"/>
          <p:cNvSpPr/>
          <p:nvPr/>
        </p:nvSpPr>
        <p:spPr>
          <a:xfrm>
            <a:off x="169905" y="3936201"/>
            <a:ext cx="9216804" cy="2617941"/>
          </a:xfrm>
          <a:prstGeom prst="rect">
            <a:avLst/>
          </a:prstGeom>
          <a:solidFill>
            <a:srgbClr val="92824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169905" y="644832"/>
            <a:ext cx="9188584" cy="3043760"/>
          </a:xfrm>
          <a:prstGeom prst="rect">
            <a:avLst/>
          </a:prstGeom>
          <a:solidFill>
            <a:srgbClr val="92824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p:cNvSpPr txBox="1"/>
          <p:nvPr/>
        </p:nvSpPr>
        <p:spPr>
          <a:xfrm>
            <a:off x="141685" y="1296635"/>
            <a:ext cx="6151871" cy="2308324"/>
          </a:xfrm>
          <a:prstGeom prst="rect">
            <a:avLst/>
          </a:prstGeom>
          <a:noFill/>
        </p:spPr>
        <p:txBody>
          <a:bodyPr wrap="square" rtlCol="0">
            <a:spAutoFit/>
          </a:bodyPr>
          <a:lstStyle/>
          <a:p>
            <a:pPr marL="285750" indent="-285750">
              <a:buFont typeface="Wingdings" panose="05000000000000000000" pitchFamily="2" charset="2"/>
              <a:buChar char="§"/>
            </a:pPr>
            <a:r>
              <a:rPr lang="ru-RU" dirty="0" smtClean="0"/>
              <a:t>при встрече (проводах) выстраивается почетный караул одного (а не трех) рода войск; </a:t>
            </a:r>
          </a:p>
          <a:p>
            <a:pPr marL="285750" indent="-285750">
              <a:buFont typeface="Wingdings" panose="05000000000000000000" pitchFamily="2" charset="2"/>
              <a:buChar char="§"/>
            </a:pPr>
            <a:r>
              <a:rPr lang="ru-RU" dirty="0" smtClean="0"/>
              <a:t>не проводится церемония представления глав дипломатических представительств; </a:t>
            </a:r>
          </a:p>
          <a:p>
            <a:pPr marL="285750" indent="-285750">
              <a:buFont typeface="Wingdings" panose="05000000000000000000" pitchFamily="2" charset="2"/>
              <a:buChar char="§"/>
            </a:pPr>
            <a:r>
              <a:rPr lang="ru-RU" dirty="0" smtClean="0"/>
              <a:t>во встречах (проводах) и протокольных мероприятиях принимает участие руководитель правительства страны-хозяйки. </a:t>
            </a:r>
          </a:p>
          <a:p>
            <a:pPr marL="285750" indent="-285750">
              <a:buFont typeface="Wingdings" panose="05000000000000000000" pitchFamily="2" charset="2"/>
              <a:buChar char="§"/>
            </a:pPr>
            <a:r>
              <a:rPr lang="ru-RU" dirty="0" smtClean="0"/>
              <a:t>главе государства наносится, как правило, визит.</a:t>
            </a:r>
          </a:p>
        </p:txBody>
      </p:sp>
      <p:sp>
        <p:nvSpPr>
          <p:cNvPr id="4" name="TextBox 3"/>
          <p:cNvSpPr txBox="1"/>
          <p:nvPr/>
        </p:nvSpPr>
        <p:spPr>
          <a:xfrm>
            <a:off x="9528394" y="644832"/>
            <a:ext cx="2450098" cy="5909310"/>
          </a:xfrm>
          <a:prstGeom prst="rect">
            <a:avLst/>
          </a:prstGeom>
          <a:solidFill>
            <a:srgbClr val="928246"/>
          </a:solidFill>
          <a:effectLst>
            <a:outerShdw blurRad="50800" dist="38100" dir="8100000" algn="tr" rotWithShape="0">
              <a:prstClr val="black">
                <a:alpha val="40000"/>
              </a:prstClr>
            </a:outerShdw>
          </a:effectLst>
        </p:spPr>
        <p:txBody>
          <a:bodyPr wrap="square" rtlCol="0">
            <a:spAutoFit/>
          </a:bodyPr>
          <a:lstStyle/>
          <a:p>
            <a:r>
              <a:rPr lang="ru-RU" dirty="0" smtClean="0"/>
              <a:t>Иногда встречи на высшем уровне проходят на территории третьих стран. </a:t>
            </a:r>
          </a:p>
          <a:p>
            <a:r>
              <a:rPr lang="ru-RU" dirty="0" smtClean="0"/>
              <a:t>Их участники должны заранее договариваться о протокольной стороне подобных встреч. </a:t>
            </a:r>
          </a:p>
          <a:p>
            <a:endParaRPr lang="ru-RU" dirty="0" smtClean="0"/>
          </a:p>
          <a:p>
            <a:r>
              <a:rPr lang="ru-RU" dirty="0" smtClean="0"/>
              <a:t>Согласование порядка прибытия и отъезда высоких гостей, очередности проведения бесед, процедуры подписания итогового документа и т. п. предполагает принцип строгого паритета.</a:t>
            </a:r>
            <a:endParaRPr lang="ru-RU" dirty="0"/>
          </a:p>
        </p:txBody>
      </p:sp>
      <p:sp>
        <p:nvSpPr>
          <p:cNvPr id="5" name="TextBox 4"/>
          <p:cNvSpPr txBox="1"/>
          <p:nvPr/>
        </p:nvSpPr>
        <p:spPr>
          <a:xfrm>
            <a:off x="3237374" y="3968819"/>
            <a:ext cx="6220177" cy="2585323"/>
          </a:xfrm>
          <a:prstGeom prst="rect">
            <a:avLst/>
          </a:prstGeom>
          <a:noFill/>
          <a:ln>
            <a:noFill/>
          </a:ln>
        </p:spPr>
        <p:txBody>
          <a:bodyPr wrap="square" rtlCol="0">
            <a:spAutoFit/>
          </a:bodyPr>
          <a:lstStyle/>
          <a:p>
            <a:r>
              <a:rPr lang="ru-RU" dirty="0" smtClean="0"/>
              <a:t>Свои особенности имеет </a:t>
            </a:r>
            <a:r>
              <a:rPr lang="ru-RU" i="1" dirty="0" smtClean="0">
                <a:ln w="0"/>
                <a:effectLst>
                  <a:outerShdw blurRad="38100" dist="19050" dir="2700000" algn="tl" rotWithShape="0">
                    <a:schemeClr val="dk1">
                      <a:alpha val="40000"/>
                    </a:schemeClr>
                  </a:outerShdw>
                </a:effectLst>
              </a:rPr>
              <a:t>визит министра иностранных дел:</a:t>
            </a:r>
            <a:r>
              <a:rPr lang="ru-RU" dirty="0" smtClean="0"/>
              <a:t> </a:t>
            </a:r>
          </a:p>
          <a:p>
            <a:pPr marL="285750" indent="-285750">
              <a:buFont typeface="Wingdings" panose="05000000000000000000" pitchFamily="2" charset="2"/>
              <a:buChar char="§"/>
            </a:pPr>
            <a:r>
              <a:rPr lang="ru-RU" dirty="0" smtClean="0"/>
              <a:t>церемониал встречи (проводов) ограничивается поднятием государственных флагов (почетный караул не выстраивается, гимны не исполняются); </a:t>
            </a:r>
          </a:p>
          <a:p>
            <a:pPr marL="285750" indent="-285750">
              <a:buFont typeface="Wingdings" panose="05000000000000000000" pitchFamily="2" charset="2"/>
              <a:buChar char="§"/>
            </a:pPr>
            <a:r>
              <a:rPr lang="ru-RU" dirty="0" smtClean="0"/>
              <a:t>без почетного караула и исполнения гимнов проходит возложение венков к национальным святыням (выстраиваются часовые из состава почетного караула, исполняется траурная музыка — в звукозаписи).</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244" y="1326038"/>
            <a:ext cx="3053644" cy="2249518"/>
          </a:xfrm>
          <a:prstGeom prst="rect">
            <a:avLst/>
          </a:prstGeom>
        </p:spPr>
      </p:pic>
      <p:sp>
        <p:nvSpPr>
          <p:cNvPr id="7" name="TextBox 6"/>
          <p:cNvSpPr txBox="1"/>
          <p:nvPr/>
        </p:nvSpPr>
        <p:spPr>
          <a:xfrm>
            <a:off x="169905" y="687909"/>
            <a:ext cx="8240314" cy="646331"/>
          </a:xfrm>
          <a:prstGeom prst="rect">
            <a:avLst/>
          </a:prstGeom>
          <a:noFill/>
        </p:spPr>
        <p:txBody>
          <a:bodyPr wrap="square" rtlCol="0">
            <a:spAutoFit/>
          </a:bodyPr>
          <a:lstStyle/>
          <a:p>
            <a:r>
              <a:rPr lang="ru-RU" i="1" dirty="0" smtClean="0">
                <a:ln w="0"/>
                <a:effectLst>
                  <a:outerShdw blurRad="38100" dist="19050" dir="2700000" algn="tl" rotWithShape="0">
                    <a:schemeClr val="dk1">
                      <a:alpha val="40000"/>
                    </a:schemeClr>
                  </a:outerShdw>
                </a:effectLst>
              </a:rPr>
              <a:t>Официальный визит главы правительства</a:t>
            </a:r>
            <a:r>
              <a:rPr lang="ru-RU" dirty="0" smtClean="0"/>
              <a:t>, строящийся в целом по той же схеме, что и визит главы государства, имеет вместе с тем ряд отличий: </a:t>
            </a:r>
            <a:endParaRPr lang="ru-RU" dirty="0"/>
          </a:p>
        </p:txBody>
      </p:sp>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372" y="4207858"/>
            <a:ext cx="2954561" cy="2166678"/>
          </a:xfrm>
          <a:prstGeom prst="rect">
            <a:avLst/>
          </a:prstGeom>
        </p:spPr>
      </p:pic>
    </p:spTree>
    <p:extLst>
      <p:ext uri="{BB962C8B-B14F-4D97-AF65-F5344CB8AC3E}">
        <p14:creationId xmlns:p14="http://schemas.microsoft.com/office/powerpoint/2010/main" val="2155645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sp>
        <p:nvSpPr>
          <p:cNvPr id="3" name="TextBox 2"/>
          <p:cNvSpPr txBox="1"/>
          <p:nvPr/>
        </p:nvSpPr>
        <p:spPr>
          <a:xfrm>
            <a:off x="812801" y="569085"/>
            <a:ext cx="4210755" cy="5909310"/>
          </a:xfrm>
          <a:prstGeom prst="rect">
            <a:avLst/>
          </a:prstGeom>
          <a:noFill/>
        </p:spPr>
        <p:txBody>
          <a:bodyPr wrap="square" rtlCol="0">
            <a:spAutoFit/>
          </a:bodyPr>
          <a:lstStyle/>
          <a:p>
            <a:r>
              <a:rPr lang="ru-RU" dirty="0" smtClean="0"/>
              <a:t>В подготовке визитов за рубеж российского руководства самое активное участие принимают:</a:t>
            </a:r>
          </a:p>
          <a:p>
            <a:pPr marL="285750" indent="-285750">
              <a:buFont typeface="Wingdings" panose="05000000000000000000" pitchFamily="2" charset="2"/>
              <a:buChar char="§"/>
            </a:pPr>
            <a:r>
              <a:rPr lang="ru-RU" dirty="0" smtClean="0">
                <a:ln w="0"/>
                <a:effectLst>
                  <a:outerShdw blurRad="38100" dist="19050" dir="2700000" algn="tl" rotWithShape="0">
                    <a:schemeClr val="dk1">
                      <a:alpha val="40000"/>
                    </a:schemeClr>
                  </a:outerShdw>
                </a:effectLst>
              </a:rPr>
              <a:t>соответствующие посольства РФ, </a:t>
            </a:r>
          </a:p>
          <a:p>
            <a:pPr marL="285750" indent="-285750">
              <a:buFont typeface="Wingdings" panose="05000000000000000000" pitchFamily="2" charset="2"/>
              <a:buChar char="§"/>
            </a:pPr>
            <a:r>
              <a:rPr lang="ru-RU" dirty="0" smtClean="0">
                <a:ln w="0"/>
                <a:effectLst>
                  <a:outerShdw blurRad="38100" dist="19050" dir="2700000" algn="tl" rotWithShape="0">
                    <a:schemeClr val="dk1">
                      <a:alpha val="40000"/>
                    </a:schemeClr>
                  </a:outerShdw>
                </a:effectLst>
              </a:rPr>
              <a:t>территориальные департаменты МИД </a:t>
            </a:r>
          </a:p>
          <a:p>
            <a:pPr marL="285750" indent="-285750">
              <a:buFont typeface="Wingdings" panose="05000000000000000000" pitchFamily="2" charset="2"/>
              <a:buChar char="§"/>
            </a:pPr>
            <a:r>
              <a:rPr lang="ru-RU" dirty="0" smtClean="0">
                <a:ln w="0"/>
                <a:effectLst>
                  <a:outerShdw blurRad="38100" dist="19050" dir="2700000" algn="tl" rotWithShape="0">
                    <a:schemeClr val="dk1">
                      <a:alpha val="40000"/>
                    </a:schemeClr>
                  </a:outerShdw>
                </a:effectLst>
              </a:rPr>
              <a:t>протокольный департамент МИД. </a:t>
            </a:r>
          </a:p>
          <a:p>
            <a:pPr marL="285750" indent="-285750">
              <a:buFont typeface="Wingdings" panose="05000000000000000000" pitchFamily="2" charset="2"/>
              <a:buChar char="§"/>
            </a:pPr>
            <a:endParaRPr lang="ru-RU" dirty="0">
              <a:ln w="0"/>
              <a:effectLst>
                <a:outerShdw blurRad="38100" dist="19050" dir="2700000" algn="tl" rotWithShape="0">
                  <a:schemeClr val="dk1">
                    <a:alpha val="40000"/>
                  </a:schemeClr>
                </a:outerShdw>
              </a:effectLst>
            </a:endParaRPr>
          </a:p>
          <a:p>
            <a:endParaRPr lang="ru-RU" dirty="0" smtClean="0"/>
          </a:p>
          <a:p>
            <a:r>
              <a:rPr lang="ru-RU" dirty="0" smtClean="0"/>
              <a:t>Особое внимание уделяется церемониалам встреч, проводов, возложения венков и др. </a:t>
            </a:r>
          </a:p>
          <a:p>
            <a:endParaRPr lang="ru-RU" dirty="0" smtClean="0"/>
          </a:p>
          <a:p>
            <a:r>
              <a:rPr lang="ru-RU" dirty="0" smtClean="0"/>
              <a:t>С учетом принципа взаимности могут высказываться замечания по отдельным позициям программы. </a:t>
            </a:r>
          </a:p>
          <a:p>
            <a:endParaRPr lang="ru-RU" dirty="0"/>
          </a:p>
          <a:p>
            <a:r>
              <a:rPr lang="ru-RU" dirty="0" smtClean="0"/>
              <a:t>Принципиальную важность имеют при этом вопросы политической значимости визита, все протокольные моменты, затрагивающие престиж государства.</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6357" y="2740115"/>
            <a:ext cx="5576709" cy="3016999"/>
          </a:xfrm>
          <a:prstGeom prst="rect">
            <a:avLst/>
          </a:prstGeom>
          <a:effectLst>
            <a:outerShdw blurRad="152400" dist="317500" dir="5400000" sx="90000" sy="-19000" rotWithShape="0">
              <a:prstClr val="black">
                <a:alpha val="15000"/>
              </a:prstClr>
            </a:outerShdw>
          </a:effectLst>
        </p:spPr>
      </p:pic>
      <p:sp>
        <p:nvSpPr>
          <p:cNvPr id="5" name="TextBox 4"/>
          <p:cNvSpPr txBox="1"/>
          <p:nvPr/>
        </p:nvSpPr>
        <p:spPr>
          <a:xfrm>
            <a:off x="6039557" y="569085"/>
            <a:ext cx="5373510" cy="1477328"/>
          </a:xfrm>
          <a:prstGeom prst="rect">
            <a:avLst/>
          </a:prstGeom>
          <a:noFill/>
        </p:spPr>
        <p:txBody>
          <a:bodyPr wrap="square" rtlCol="0">
            <a:spAutoFit/>
          </a:bodyPr>
          <a:lstStyle/>
          <a:p>
            <a:r>
              <a:rPr lang="ru-RU" i="1" dirty="0" smtClean="0">
                <a:ln w="0"/>
                <a:effectLst>
                  <a:outerShdw blurRad="38100" dist="19050" dir="2700000" algn="tl" rotWithShape="0">
                    <a:schemeClr val="dk1">
                      <a:alpha val="40000"/>
                    </a:schemeClr>
                  </a:outerShdw>
                </a:effectLst>
              </a:rPr>
              <a:t>После определения даты визита в принимающую страну заблаговременно выезжает подготовительная группа, которая знакомится с проектом предлагаемой программы пребывания, уточняет все протокольные моменты</a:t>
            </a:r>
            <a:r>
              <a:rPr lang="ru-RU" dirty="0" smtClean="0"/>
              <a:t>. </a:t>
            </a:r>
          </a:p>
        </p:txBody>
      </p:sp>
    </p:spTree>
    <p:extLst>
      <p:ext uri="{BB962C8B-B14F-4D97-AF65-F5344CB8AC3E}">
        <p14:creationId xmlns:p14="http://schemas.microsoft.com/office/powerpoint/2010/main" val="2151188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293511" y="262888"/>
            <a:ext cx="11446934" cy="6494085"/>
          </a:xfrm>
          <a:prstGeom prst="rect">
            <a:avLst/>
          </a:prstGeom>
          <a:noFill/>
        </p:spPr>
        <p:txBody>
          <a:bodyPr wrap="square" rtlCol="0">
            <a:spAutoFit/>
          </a:bodyPr>
          <a:lstStyle/>
          <a:p>
            <a:pPr algn="r"/>
            <a:r>
              <a:rPr lang="ru-RU" dirty="0" smtClean="0"/>
              <a:t> </a:t>
            </a:r>
            <a:r>
              <a:rPr lang="ru-RU" sz="2000" b="1" dirty="0" smtClean="0">
                <a:ln>
                  <a:solidFill>
                    <a:srgbClr val="67572B"/>
                  </a:solidFill>
                </a:ln>
                <a:solidFill>
                  <a:schemeClr val="accent4">
                    <a:lumMod val="50000"/>
                  </a:schemeClr>
                </a:solidFill>
              </a:rPr>
              <a:t>Деловые и неофициальные визиты</a:t>
            </a:r>
          </a:p>
          <a:p>
            <a:endParaRPr lang="ru-RU" dirty="0" smtClean="0"/>
          </a:p>
          <a:p>
            <a:r>
              <a:rPr lang="ru-RU" i="1" dirty="0" smtClean="0">
                <a:ln w="0"/>
                <a:effectLst>
                  <a:outerShdw blurRad="38100" dist="19050" dir="2700000" algn="tl" rotWithShape="0">
                    <a:schemeClr val="dk1">
                      <a:alpha val="40000"/>
                    </a:schemeClr>
                  </a:outerShdw>
                </a:effectLst>
              </a:rPr>
              <a:t>Деловой (рабочий) визит </a:t>
            </a:r>
            <a:r>
              <a:rPr lang="ru-RU" dirty="0" smtClean="0"/>
              <a:t>осуществляется главой государства, правительства, министром, иным государственным деятелем или делегацией и имеет целью: </a:t>
            </a:r>
          </a:p>
          <a:p>
            <a:pPr marL="285750" indent="-285750">
              <a:buFont typeface="Wingdings" panose="05000000000000000000" pitchFamily="2" charset="2"/>
              <a:buChar char="§"/>
            </a:pPr>
            <a:r>
              <a:rPr lang="ru-RU" dirty="0" smtClean="0"/>
              <a:t>проведение консультаций, </a:t>
            </a:r>
          </a:p>
          <a:p>
            <a:pPr marL="285750" indent="-285750">
              <a:buFont typeface="Wingdings" panose="05000000000000000000" pitchFamily="2" charset="2"/>
              <a:buChar char="§"/>
            </a:pPr>
            <a:r>
              <a:rPr lang="ru-RU" dirty="0" smtClean="0"/>
              <a:t>участие в международных совещаниях и конференциях, в празднествах, </a:t>
            </a:r>
          </a:p>
          <a:p>
            <a:pPr marL="285750" indent="-285750">
              <a:buFont typeface="Wingdings" panose="05000000000000000000" pitchFamily="2" charset="2"/>
              <a:buChar char="§"/>
            </a:pPr>
            <a:r>
              <a:rPr lang="ru-RU" dirty="0" smtClean="0"/>
              <a:t>подписание ранее согласованных договоров и других документов. </a:t>
            </a:r>
          </a:p>
          <a:p>
            <a:r>
              <a:rPr lang="ru-RU" dirty="0" smtClean="0"/>
              <a:t>В ходе таких непродолжительных по времени визитов гораздо меньшее </a:t>
            </a:r>
          </a:p>
          <a:p>
            <a:r>
              <a:rPr lang="ru-RU" dirty="0" smtClean="0"/>
              <a:t>внимание уделяется церемониалу: не предусматриваются, как правило, </a:t>
            </a:r>
          </a:p>
          <a:p>
            <a:r>
              <a:rPr lang="ru-RU" dirty="0"/>
              <a:t>о</a:t>
            </a:r>
            <a:r>
              <a:rPr lang="ru-RU" dirty="0" smtClean="0"/>
              <a:t>фициальное посещение театра, возложение венков, поездка по стране, </a:t>
            </a:r>
          </a:p>
          <a:p>
            <a:r>
              <a:rPr lang="ru-RU" dirty="0" smtClean="0"/>
              <a:t>проводится одно (со стороны хозяев) протокольное мероприятие.</a:t>
            </a:r>
          </a:p>
          <a:p>
            <a:endParaRPr lang="ru-RU" dirty="0" smtClean="0"/>
          </a:p>
          <a:p>
            <a:r>
              <a:rPr lang="ru-RU" dirty="0" smtClean="0"/>
              <a:t>Под неофициальными визитами понимаются приезды зарубежных государственных деятелей по частным делам, в качестве гостя посла своей страны или туристом, а также на отдых или лечение. При осуществлении такого рода визитов официальные протокольные мероприятия не предусматриваются.</a:t>
            </a:r>
          </a:p>
          <a:p>
            <a:endParaRPr lang="ru-RU" dirty="0" smtClean="0"/>
          </a:p>
          <a:p>
            <a:r>
              <a:rPr lang="ru-RU" dirty="0" smtClean="0"/>
              <a:t>Своеобразной разновидностью неофициальных визитов можно считать </a:t>
            </a:r>
            <a:r>
              <a:rPr lang="ru-RU" i="1" dirty="0" smtClean="0">
                <a:ln w="0"/>
                <a:effectLst>
                  <a:outerShdw blurRad="38100" dist="19050" dir="2700000" algn="tl" rotWithShape="0">
                    <a:schemeClr val="dk1">
                      <a:alpha val="40000"/>
                    </a:schemeClr>
                  </a:outerShdw>
                </a:effectLst>
              </a:rPr>
              <a:t>визиты проездом (транзитом</a:t>
            </a:r>
            <a:r>
              <a:rPr lang="ru-RU" dirty="0" smtClean="0"/>
              <a:t>), представляющие собой краткое пребывание в стране какой-либо официальной делегации или высоких гостей, следующих транзитом в страну назначения или воз-вращающихся на родину. Местом пребывания таких делегаций или лиц далеко не всегда является столица государства. В соответствующих пунктах им оказываются знаки внимания, но </a:t>
            </a:r>
            <a:r>
              <a:rPr lang="ru-RU" i="1" dirty="0" smtClean="0">
                <a:ln w="0"/>
                <a:effectLst>
                  <a:outerShdw blurRad="38100" dist="19050" dir="2700000" algn="tl" rotWithShape="0">
                    <a:schemeClr val="dk1">
                      <a:alpha val="40000"/>
                    </a:schemeClr>
                  </a:outerShdw>
                </a:effectLst>
              </a:rPr>
              <a:t>церемониальная сторона сведена к минимуму</a:t>
            </a:r>
            <a:r>
              <a:rPr lang="ru-RU" dirty="0" smtClean="0"/>
              <a:t>. Иногда во взаимных интересах и по предварительной договоренности во время пребывания гостей проездом могут быть организованы отдельные встречи и беседы (в том числе и в аэропорту).</a:t>
            </a:r>
            <a:endParaRPr lang="ru-RU" dirty="0"/>
          </a:p>
        </p:txBody>
      </p:sp>
      <p:graphicFrame>
        <p:nvGraphicFramePr>
          <p:cNvPr id="6" name="Схема 5"/>
          <p:cNvGraphicFramePr/>
          <p:nvPr>
            <p:extLst>
              <p:ext uri="{D42A27DB-BD31-4B8C-83A1-F6EECF244321}">
                <p14:modId xmlns:p14="http://schemas.microsoft.com/office/powerpoint/2010/main" val="2360930522"/>
              </p:ext>
            </p:extLst>
          </p:nvPr>
        </p:nvGraphicFramePr>
        <p:xfrm>
          <a:off x="8590844" y="1309510"/>
          <a:ext cx="3601156" cy="23142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6259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6572188" y="327477"/>
            <a:ext cx="5258567" cy="6186309"/>
          </a:xfrm>
          <a:prstGeom prst="rect">
            <a:avLst/>
          </a:prstGeom>
          <a:solidFill>
            <a:srgbClr val="928246"/>
          </a:solidFill>
          <a:scene3d>
            <a:camera prst="orthographicFront"/>
            <a:lightRig rig="threePt" dir="t"/>
          </a:scene3d>
          <a:sp3d>
            <a:bevelT/>
          </a:sp3d>
        </p:spPr>
        <p:txBody>
          <a:bodyPr wrap="square" rtlCol="0">
            <a:spAutoFit/>
          </a:bodyPr>
          <a:lstStyle/>
          <a:p>
            <a:r>
              <a:rPr lang="ru-RU" dirty="0" smtClean="0"/>
              <a:t>Многие правила дипломатического протокола ООН получили отражение в Уставе и правилах процедуры этой организации. </a:t>
            </a:r>
          </a:p>
          <a:p>
            <a:r>
              <a:rPr lang="ru-RU" dirty="0" smtClean="0"/>
              <a:t>Обеспечение их единообразного применения возложено на специальную протокольную службу, входящую в качестве структурного подразделения в канцелярию Генерального секретаря ООН. </a:t>
            </a:r>
          </a:p>
          <a:p>
            <a:endParaRPr lang="ru-RU" dirty="0"/>
          </a:p>
          <a:p>
            <a:r>
              <a:rPr lang="ru-RU" dirty="0" smtClean="0"/>
              <a:t>К основным функциям службы относятся </a:t>
            </a:r>
          </a:p>
          <a:p>
            <a:pPr marL="285750" indent="-285750">
              <a:buFont typeface="Wingdings" panose="05000000000000000000" pitchFamily="2" charset="2"/>
              <a:buChar char="§"/>
            </a:pPr>
            <a:r>
              <a:rPr lang="ru-RU" dirty="0" smtClean="0"/>
              <a:t>оформление приема в члены ООН; </a:t>
            </a:r>
          </a:p>
          <a:p>
            <a:pPr marL="285750" indent="-285750">
              <a:buFont typeface="Wingdings" panose="05000000000000000000" pitchFamily="2" charset="2"/>
              <a:buChar char="§"/>
            </a:pPr>
            <a:r>
              <a:rPr lang="ru-RU" dirty="0" smtClean="0"/>
              <a:t>встреча гостей и обеспечение их пребывания в штаб-квартире Организации и в США (регистрация, выдача удостоверений, содействие предоставления дипломатическому персоналу иммунитетов и привилегий, посредничество между представительствами и миссией США по административным вопросам и др.); </a:t>
            </a:r>
          </a:p>
          <a:p>
            <a:pPr marL="285750" indent="-285750">
              <a:buFont typeface="Wingdings" panose="05000000000000000000" pitchFamily="2" charset="2"/>
              <a:buChar char="§"/>
            </a:pPr>
            <a:r>
              <a:rPr lang="ru-RU" dirty="0" smtClean="0"/>
              <a:t>вручение полномочий новым постоянным представителям; </a:t>
            </a:r>
          </a:p>
          <a:p>
            <a:pPr marL="285750" indent="-285750">
              <a:buFont typeface="Wingdings" panose="05000000000000000000" pitchFamily="2" charset="2"/>
              <a:buChar char="§"/>
            </a:pPr>
            <a:r>
              <a:rPr lang="ru-RU" dirty="0" smtClean="0"/>
              <a:t>поддержание порядка старшинства при размещении делегаций и др.</a:t>
            </a:r>
            <a:endParaRPr lang="ru-RU" dirty="0"/>
          </a:p>
        </p:txBody>
      </p:sp>
      <p:sp>
        <p:nvSpPr>
          <p:cNvPr id="4" name="TextBox 3"/>
          <p:cNvSpPr txBox="1"/>
          <p:nvPr/>
        </p:nvSpPr>
        <p:spPr>
          <a:xfrm>
            <a:off x="325323" y="654756"/>
            <a:ext cx="5770677" cy="3970318"/>
          </a:xfrm>
          <a:prstGeom prst="rect">
            <a:avLst/>
          </a:prstGeom>
          <a:noFill/>
        </p:spPr>
        <p:txBody>
          <a:bodyPr wrap="square" rtlCol="0">
            <a:spAutoFit/>
          </a:bodyPr>
          <a:lstStyle/>
          <a:p>
            <a:r>
              <a:rPr lang="ru-RU" dirty="0" smtClean="0"/>
              <a:t>Многосторонняя дипломатия — участие государств в конференциях, совещаниях, конгрессах, встречах, переговорах, а также в сессионной работе международных организаций. Эти направления активизировались и получили особенно заметное развитие после второй мировой войны, с образованием ООН и ее многочисленных органов и специализированных учреждений, а также с проведением ряда крупных переговорных и иных международных форумов вне рамок ООН. Для успешной работы каждого из них необходимо соблюдение определенного, достаточно строгого порядка, регламентирующего связи и контакты участников.</a:t>
            </a:r>
          </a:p>
        </p:txBody>
      </p:sp>
      <p:sp>
        <p:nvSpPr>
          <p:cNvPr id="5" name="TextBox 4"/>
          <p:cNvSpPr txBox="1"/>
          <p:nvPr/>
        </p:nvSpPr>
        <p:spPr>
          <a:xfrm>
            <a:off x="801511" y="654756"/>
            <a:ext cx="2901245" cy="745066"/>
          </a:xfrm>
          <a:prstGeom prst="rect">
            <a:avLst/>
          </a:prstGeom>
          <a:noFill/>
        </p:spPr>
        <p:txBody>
          <a:bodyPr wrap="square" rtlCol="0">
            <a:spAutoFit/>
          </a:bodyPr>
          <a:lstStyle/>
          <a:p>
            <a:endParaRPr lang="ru-RU" dirty="0"/>
          </a:p>
        </p:txBody>
      </p:sp>
      <p:sp>
        <p:nvSpPr>
          <p:cNvPr id="6" name="TextBox 5"/>
          <p:cNvSpPr txBox="1"/>
          <p:nvPr/>
        </p:nvSpPr>
        <p:spPr>
          <a:xfrm>
            <a:off x="325323" y="254646"/>
            <a:ext cx="5115921" cy="400110"/>
          </a:xfrm>
          <a:prstGeom prst="rect">
            <a:avLst/>
          </a:prstGeom>
          <a:noFill/>
        </p:spPr>
        <p:txBody>
          <a:bodyPr wrap="square" rtlCol="0">
            <a:spAutoFit/>
          </a:bodyPr>
          <a:lstStyle/>
          <a:p>
            <a:r>
              <a:rPr lang="ru-RU" sz="2000" b="1" dirty="0" smtClean="0">
                <a:ln>
                  <a:solidFill>
                    <a:srgbClr val="67572B"/>
                  </a:solidFill>
                </a:ln>
                <a:solidFill>
                  <a:schemeClr val="accent4">
                    <a:lumMod val="50000"/>
                  </a:schemeClr>
                </a:solidFill>
              </a:rPr>
              <a:t>Протокол в многосторонней дипломатии</a:t>
            </a:r>
          </a:p>
        </p:txBody>
      </p:sp>
      <p:pic>
        <p:nvPicPr>
          <p:cNvPr id="7" name="Рисунок 6"/>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380066" y="3883377"/>
            <a:ext cx="2974622" cy="29746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05134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564443" y="193849"/>
            <a:ext cx="11119557" cy="3416320"/>
          </a:xfrm>
          <a:prstGeom prst="rect">
            <a:avLst/>
          </a:prstGeom>
          <a:noFill/>
        </p:spPr>
        <p:txBody>
          <a:bodyPr wrap="square" rtlCol="0">
            <a:spAutoFit/>
          </a:bodyPr>
          <a:lstStyle/>
          <a:p>
            <a:r>
              <a:rPr lang="ru-RU" i="1" dirty="0" smtClean="0">
                <a:ln w="0"/>
                <a:effectLst>
                  <a:outerShdw blurRad="38100" dist="19050" dir="2700000" algn="tl" rotWithShape="0">
                    <a:schemeClr val="dk1">
                      <a:alpha val="40000"/>
                    </a:schemeClr>
                  </a:outerShdw>
                </a:effectLst>
              </a:rPr>
              <a:t>Организация и проведение международных конференций (совещаний</a:t>
            </a:r>
            <a:r>
              <a:rPr lang="ru-RU" dirty="0" smtClean="0"/>
              <a:t>) имеет немало протокольной специфики. Большое значение придается прежде всего выбору места форума; принимаются во внимание соображения как политического, так и организационно-технического плана (наличие необходимых помещений и их оснащенность, гостиничные и прочие удобства, климат и др.). </a:t>
            </a:r>
          </a:p>
          <a:p>
            <a:endParaRPr lang="ru-RU" dirty="0" smtClean="0"/>
          </a:p>
          <a:p>
            <a:r>
              <a:rPr lang="ru-RU" dirty="0" smtClean="0"/>
              <a:t>Всегда учитываются соображения безопасности. </a:t>
            </a:r>
          </a:p>
          <a:p>
            <a:r>
              <a:rPr lang="ru-RU" dirty="0" smtClean="0"/>
              <a:t>С учетом всех этих факторов местом проведения большинства международных конференций становятся нейтральные Швейцария и Австрия. </a:t>
            </a:r>
          </a:p>
          <a:p>
            <a:endParaRPr lang="ru-RU" dirty="0" smtClean="0"/>
          </a:p>
          <a:p>
            <a:r>
              <a:rPr lang="ru-RU" dirty="0" smtClean="0"/>
              <a:t>Иногда при проведении двусторонних встреч определенный смысл из престижных соображений придается </a:t>
            </a:r>
            <a:r>
              <a:rPr lang="ru-RU" dirty="0" err="1" smtClean="0"/>
              <a:t>равноудаленности</a:t>
            </a:r>
            <a:r>
              <a:rPr lang="ru-RU" dirty="0" smtClean="0"/>
              <a:t> места встречи от столиц соответствующих государств, чтобы их руководители преодолевали примерно одинаковое расстояние.</a:t>
            </a:r>
            <a:endParaRPr lang="ru-RU" dirty="0"/>
          </a:p>
        </p:txBody>
      </p:sp>
      <p:sp>
        <p:nvSpPr>
          <p:cNvPr id="4" name="TextBox 3"/>
          <p:cNvSpPr txBox="1"/>
          <p:nvPr/>
        </p:nvSpPr>
        <p:spPr>
          <a:xfrm>
            <a:off x="1862668" y="4143055"/>
            <a:ext cx="4143021" cy="2308324"/>
          </a:xfrm>
          <a:prstGeom prst="rect">
            <a:avLst/>
          </a:prstGeom>
          <a:noFill/>
        </p:spPr>
        <p:txBody>
          <a:bodyPr wrap="square" rtlCol="0">
            <a:spAutoFit/>
          </a:bodyPr>
          <a:lstStyle/>
          <a:p>
            <a:r>
              <a:rPr lang="ru-RU" dirty="0" smtClean="0"/>
              <a:t>Во встрече иностранных делегаций (руководителей делегаций) участвуют представители страны-хозяйки, а также глава соответствующего дипломатического представительства. На месте встречи поднимаются государственные флаги двух стран; гимны, как правило, не исполняются.</a:t>
            </a:r>
            <a:endParaRPr lang="ru-RU"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4624" y="4079922"/>
            <a:ext cx="3657600" cy="2434590"/>
          </a:xfrm>
          <a:prstGeom prst="rect">
            <a:avLst/>
          </a:prstGeom>
          <a:effectLst>
            <a:softEdge rad="63500"/>
          </a:effectLst>
        </p:spPr>
      </p:pic>
    </p:spTree>
    <p:extLst>
      <p:ext uri="{BB962C8B-B14F-4D97-AF65-F5344CB8AC3E}">
        <p14:creationId xmlns:p14="http://schemas.microsoft.com/office/powerpoint/2010/main" val="2300977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2577" y="1"/>
            <a:ext cx="12192000" cy="6857999"/>
          </a:xfrm>
          <a:prstGeom prst="rect">
            <a:avLst/>
          </a:prstGeom>
        </p:spPr>
      </p:pic>
      <p:sp>
        <p:nvSpPr>
          <p:cNvPr id="3" name="TextBox 2"/>
          <p:cNvSpPr txBox="1"/>
          <p:nvPr/>
        </p:nvSpPr>
        <p:spPr>
          <a:xfrm>
            <a:off x="846667" y="573881"/>
            <a:ext cx="5226756" cy="5632311"/>
          </a:xfrm>
          <a:prstGeom prst="rect">
            <a:avLst/>
          </a:prstGeom>
          <a:noFill/>
        </p:spPr>
        <p:txBody>
          <a:bodyPr wrap="square" rtlCol="0">
            <a:spAutoFit/>
          </a:bodyPr>
          <a:lstStyle/>
          <a:p>
            <a:r>
              <a:rPr lang="ru-RU" dirty="0" smtClean="0"/>
              <a:t>Размещение делегаций на конференции согласно сложившейся международной практике осуществляется в порядке алфавита, причем за основу принимается чаще всего английский или французский язык. Для определения страны, с которой будет начинаться рассадка, иногда проводится жеребьевка.</a:t>
            </a:r>
          </a:p>
          <a:p>
            <a:endParaRPr lang="ru-RU" dirty="0" smtClean="0"/>
          </a:p>
          <a:p>
            <a:r>
              <a:rPr lang="ru-RU" dirty="0" smtClean="0"/>
              <a:t>Ныне в международной практике все прочнее утверждается принцип, в соответствии с которым председательствование на конференции осуществляется на основе ежедневной ротации представителей (глав делегаций) стран-участниц. Страна, с которой начинается председательствование на всех деловых сессиях, определяется с помощью жеребьевки; далее действует принцип алфавита. Открытие же конференции производит временный председатель, каковым по традиции является представитель принимающей страны.</a:t>
            </a:r>
          </a:p>
        </p:txBody>
      </p:sp>
      <p:pic>
        <p:nvPicPr>
          <p:cNvPr id="4" name="Рисунок 3"/>
          <p:cNvPicPr>
            <a:picLocks noChangeAspect="1"/>
          </p:cNvPicPr>
          <p:nvPr/>
        </p:nvPicPr>
        <p:blipFill rotWithShape="1">
          <a:blip r:embed="rId3">
            <a:duotone>
              <a:prstClr val="black"/>
              <a:srgbClr val="A19F37">
                <a:tint val="45000"/>
                <a:satMod val="400000"/>
              </a:srgbClr>
            </a:duotone>
            <a:extLst>
              <a:ext uri="{28A0092B-C50C-407E-A947-70E740481C1C}">
                <a14:useLocalDpi xmlns:a14="http://schemas.microsoft.com/office/drawing/2010/main" val="0"/>
              </a:ext>
            </a:extLst>
          </a:blip>
          <a:srcRect l="8563" t="2475" r="7703" b="5327"/>
          <a:stretch/>
        </p:blipFill>
        <p:spPr>
          <a:xfrm>
            <a:off x="6787019" y="2348089"/>
            <a:ext cx="5032448" cy="36350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extBox 5"/>
          <p:cNvSpPr txBox="1"/>
          <p:nvPr/>
        </p:nvSpPr>
        <p:spPr>
          <a:xfrm>
            <a:off x="6615290" y="573881"/>
            <a:ext cx="5204177" cy="1200329"/>
          </a:xfrm>
          <a:prstGeom prst="rect">
            <a:avLst/>
          </a:prstGeom>
          <a:noFill/>
        </p:spPr>
        <p:txBody>
          <a:bodyPr wrap="square" rtlCol="0">
            <a:spAutoFit/>
          </a:bodyPr>
          <a:lstStyle/>
          <a:p>
            <a:pPr algn="r"/>
            <a:r>
              <a:rPr lang="ru-RU" dirty="0" smtClean="0"/>
              <a:t>Пребывание в принимающем государстве начинается обычно с посещения диппредставительства своей страны, визита кому-либо из официальных лиц страны-хозяйки</a:t>
            </a:r>
            <a:endParaRPr lang="ru-RU" dirty="0"/>
          </a:p>
        </p:txBody>
      </p:sp>
    </p:spTree>
    <p:extLst>
      <p:ext uri="{BB962C8B-B14F-4D97-AF65-F5344CB8AC3E}">
        <p14:creationId xmlns:p14="http://schemas.microsoft.com/office/powerpoint/2010/main" val="677394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278508" y="361245"/>
            <a:ext cx="6412088" cy="5909310"/>
          </a:xfrm>
          <a:prstGeom prst="rect">
            <a:avLst/>
          </a:prstGeom>
          <a:noFill/>
        </p:spPr>
        <p:txBody>
          <a:bodyPr wrap="square" rtlCol="0">
            <a:spAutoFit/>
          </a:bodyPr>
          <a:lstStyle/>
          <a:p>
            <a:r>
              <a:rPr lang="ru-RU" dirty="0" smtClean="0"/>
              <a:t>Как правило, заблаговременно, до начала международного форума </a:t>
            </a:r>
            <a:r>
              <a:rPr lang="ru-RU" i="1" dirty="0" smtClean="0">
                <a:ln w="0"/>
                <a:effectLst>
                  <a:outerShdw blurRad="38100" dist="19050" dir="2700000" algn="tl" rotWithShape="0">
                    <a:schemeClr val="dk1">
                      <a:alpha val="40000"/>
                    </a:schemeClr>
                  </a:outerShdw>
                </a:effectLst>
              </a:rPr>
              <a:t>решается вопрос о его официальных (язык официальных дискуссий и издаваемых документов) и рабочих языках. </a:t>
            </a:r>
            <a:r>
              <a:rPr lang="ru-RU" dirty="0" smtClean="0"/>
              <a:t>Признание языков официальными и рабочими предполагает обеспечение организаторами конференции синхронного перевода на каждый из них. При выступлениях представителей некоторых государств на своем родном языке, не являющемся официальным или рабочим, делегация сама обязана обеспечить синхронный перевод на один из языков конференции.</a:t>
            </a:r>
          </a:p>
          <a:p>
            <a:endParaRPr lang="ru-RU" dirty="0" smtClean="0"/>
          </a:p>
          <a:p>
            <a:r>
              <a:rPr lang="ru-RU" dirty="0" smtClean="0"/>
              <a:t>Все участники международного мероприятия имеют равные права. Для определения старшинства руководителей делегаций, имеющих основание для оказания определенных равных почестей, </a:t>
            </a:r>
            <a:r>
              <a:rPr lang="ru-RU" i="1" dirty="0" smtClean="0">
                <a:ln w="0"/>
                <a:effectLst>
                  <a:outerShdw blurRad="38100" dist="19050" dir="2700000" algn="tl" rotWithShape="0">
                    <a:schemeClr val="dk1">
                      <a:alpha val="40000"/>
                    </a:schemeClr>
                  </a:outerShdw>
                </a:effectLst>
              </a:rPr>
              <a:t>применяется только принцип алфавитного порядка</a:t>
            </a:r>
            <a:r>
              <a:rPr lang="ru-RU" dirty="0" smtClean="0"/>
              <a:t>. На членов иностранных делегаций распространяются те же привилегии и иммунитеты, что и на членов дипломатических представительств — личный иммунитет и иммунитет от юрисдикции, неприкосновенность документов и официального багажа, право пользования </a:t>
            </a:r>
            <a:r>
              <a:rPr lang="ru-RU" dirty="0" err="1" smtClean="0"/>
              <a:t>шифроперепиской</a:t>
            </a:r>
            <a:r>
              <a:rPr lang="ru-RU" dirty="0" smtClean="0"/>
              <a:t> и др.</a:t>
            </a:r>
            <a:endParaRPr lang="ru-RU" dirty="0"/>
          </a:p>
        </p:txBody>
      </p:sp>
      <p:graphicFrame>
        <p:nvGraphicFramePr>
          <p:cNvPr id="5" name="Схема 4"/>
          <p:cNvGraphicFramePr/>
          <p:nvPr>
            <p:extLst>
              <p:ext uri="{D42A27DB-BD31-4B8C-83A1-F6EECF244321}">
                <p14:modId xmlns:p14="http://schemas.microsoft.com/office/powerpoint/2010/main" val="2994818161"/>
              </p:ext>
            </p:extLst>
          </p:nvPr>
        </p:nvGraphicFramePr>
        <p:xfrm>
          <a:off x="7303912" y="361245"/>
          <a:ext cx="4471364" cy="4970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7445987" y="466046"/>
            <a:ext cx="4265270" cy="369332"/>
          </a:xfrm>
          <a:prstGeom prst="rect">
            <a:avLst/>
          </a:prstGeom>
          <a:noFill/>
        </p:spPr>
        <p:txBody>
          <a:bodyPr wrap="none" rtlCol="0">
            <a:spAutoFit/>
          </a:bodyPr>
          <a:lstStyle/>
          <a:p>
            <a:r>
              <a:rPr lang="ru-RU" b="1" dirty="0" smtClean="0">
                <a:ln>
                  <a:solidFill>
                    <a:srgbClr val="67572B"/>
                  </a:solidFill>
                </a:ln>
                <a:solidFill>
                  <a:srgbClr val="67572B"/>
                </a:solidFill>
              </a:rPr>
              <a:t>Официальными языками ООН являются</a:t>
            </a:r>
            <a:endParaRPr lang="ru-RU" b="1" dirty="0">
              <a:ln>
                <a:solidFill>
                  <a:srgbClr val="67572B"/>
                </a:solidFill>
              </a:ln>
              <a:solidFill>
                <a:srgbClr val="67572B"/>
              </a:solidFill>
            </a:endParaRPr>
          </a:p>
        </p:txBody>
      </p:sp>
      <p:sp>
        <p:nvSpPr>
          <p:cNvPr id="7" name="TextBox 6"/>
          <p:cNvSpPr txBox="1"/>
          <p:nvPr/>
        </p:nvSpPr>
        <p:spPr>
          <a:xfrm>
            <a:off x="7922870" y="5021027"/>
            <a:ext cx="4120444" cy="923330"/>
          </a:xfrm>
          <a:prstGeom prst="rect">
            <a:avLst/>
          </a:prstGeom>
          <a:noFill/>
        </p:spPr>
        <p:txBody>
          <a:bodyPr wrap="square" rtlCol="0">
            <a:spAutoFit/>
          </a:bodyPr>
          <a:lstStyle/>
          <a:p>
            <a:r>
              <a:rPr lang="ru-RU" dirty="0" smtClean="0"/>
              <a:t>Этими шестью языками пользуются в настоящее время во многих международных организациях</a:t>
            </a:r>
            <a:endParaRPr lang="ru-RU" dirty="0"/>
          </a:p>
        </p:txBody>
      </p:sp>
    </p:spTree>
    <p:extLst>
      <p:ext uri="{BB962C8B-B14F-4D97-AF65-F5344CB8AC3E}">
        <p14:creationId xmlns:p14="http://schemas.microsoft.com/office/powerpoint/2010/main" val="2646555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a:ln>
            <a:noFill/>
          </a:ln>
          <a:effectLst/>
        </p:spPr>
      </p:pic>
      <p:sp>
        <p:nvSpPr>
          <p:cNvPr id="3" name="TextBox 2"/>
          <p:cNvSpPr txBox="1"/>
          <p:nvPr/>
        </p:nvSpPr>
        <p:spPr>
          <a:xfrm>
            <a:off x="8839199" y="203200"/>
            <a:ext cx="3352801" cy="400110"/>
          </a:xfrm>
          <a:prstGeom prst="rect">
            <a:avLst/>
          </a:prstGeom>
          <a:noFill/>
        </p:spPr>
        <p:txBody>
          <a:bodyPr wrap="square" rtlCol="0">
            <a:spAutoFit/>
          </a:bodyPr>
          <a:lstStyle/>
          <a:p>
            <a:r>
              <a:rPr lang="ru-RU" sz="2000" b="1" dirty="0" smtClean="0">
                <a:ln>
                  <a:solidFill>
                    <a:srgbClr val="67572B"/>
                  </a:solidFill>
                </a:ln>
                <a:solidFill>
                  <a:srgbClr val="67572B"/>
                </a:solidFill>
              </a:rPr>
              <a:t>Личные визиты и беседы</a:t>
            </a:r>
            <a:endParaRPr lang="ru-RU" sz="2000" b="1" dirty="0">
              <a:ln>
                <a:solidFill>
                  <a:srgbClr val="67572B"/>
                </a:solidFill>
              </a:ln>
              <a:solidFill>
                <a:srgbClr val="67572B"/>
              </a:solidFill>
            </a:endParaRPr>
          </a:p>
        </p:txBody>
      </p:sp>
      <p:sp>
        <p:nvSpPr>
          <p:cNvPr id="4" name="TextBox 3"/>
          <p:cNvSpPr txBox="1"/>
          <p:nvPr/>
        </p:nvSpPr>
        <p:spPr>
          <a:xfrm>
            <a:off x="169334" y="568292"/>
            <a:ext cx="11921066" cy="646331"/>
          </a:xfrm>
          <a:prstGeom prst="rect">
            <a:avLst/>
          </a:prstGeom>
          <a:noFill/>
        </p:spPr>
        <p:txBody>
          <a:bodyPr wrap="square" rtlCol="0">
            <a:spAutoFit/>
          </a:bodyPr>
          <a:lstStyle/>
          <a:p>
            <a:pPr algn="r"/>
            <a:r>
              <a:rPr lang="ru-RU" dirty="0" smtClean="0"/>
              <a:t>Именно личные беседы являются вершиной практической деятельности дипломата, требующей от него подчас максимального интеллектуального, а нередко и нравственного, и нервно-психологического напряжения.</a:t>
            </a:r>
            <a:endParaRPr lang="ru-RU" dirty="0"/>
          </a:p>
        </p:txBody>
      </p:sp>
      <p:sp>
        <p:nvSpPr>
          <p:cNvPr id="5" name="TextBox 4"/>
          <p:cNvSpPr txBox="1"/>
          <p:nvPr/>
        </p:nvSpPr>
        <p:spPr>
          <a:xfrm>
            <a:off x="643466" y="1247760"/>
            <a:ext cx="11345334" cy="1477328"/>
          </a:xfrm>
          <a:prstGeom prst="rect">
            <a:avLst/>
          </a:prstGeom>
          <a:noFill/>
        </p:spPr>
        <p:txBody>
          <a:bodyPr wrap="square" rtlCol="0">
            <a:spAutoFit/>
          </a:bodyPr>
          <a:lstStyle/>
          <a:p>
            <a:pPr algn="r"/>
            <a:r>
              <a:rPr lang="ru-RU" dirty="0" smtClean="0"/>
              <a:t>Протокольные визиты (визиты вежливости) со временем дополняются и существенно обогащаются рабочими, деловыми встречами и беседами, в ходе которых обсуждаются конкретные вопросы двусторонних и многосторонних отношений. Если протокольная практика предопределяет продолжительность визита вежливости в 15–20 минут, то для деловых встреч никаких временных лимитов не устанавливается — все решают интересы дела, взаимопонимание партнеров, профессионализм участников встречи.</a:t>
            </a:r>
            <a:endParaRPr lang="ru-RU" dirty="0"/>
          </a:p>
        </p:txBody>
      </p:sp>
      <p:sp>
        <p:nvSpPr>
          <p:cNvPr id="6" name="TextBox 5"/>
          <p:cNvSpPr txBox="1"/>
          <p:nvPr/>
        </p:nvSpPr>
        <p:spPr>
          <a:xfrm>
            <a:off x="440266" y="2944883"/>
            <a:ext cx="3841986" cy="3416320"/>
          </a:xfrm>
          <a:prstGeom prst="rect">
            <a:avLst/>
          </a:prstGeom>
          <a:noFill/>
        </p:spPr>
        <p:txBody>
          <a:bodyPr wrap="square" rtlCol="0">
            <a:spAutoFit/>
          </a:bodyPr>
          <a:lstStyle/>
          <a:p>
            <a:r>
              <a:rPr lang="ru-RU" dirty="0" smtClean="0"/>
              <a:t>Международной практике известно два подхода к организации дипломатических встреч — через протокольную службу ведомства иностранных дел (в РФ, как правило, действует именно такой порядок) и напрямую, путем непосредственного обращения в соответствующие, представляющие интерес государственные органы, учреждения и организации. Иногда сочетаются оба подхода.</a:t>
            </a:r>
            <a:endParaRPr lang="ru-RU" dirty="0"/>
          </a:p>
        </p:txBody>
      </p:sp>
      <p:sp>
        <p:nvSpPr>
          <p:cNvPr id="7" name="TextBox 6"/>
          <p:cNvSpPr txBox="1"/>
          <p:nvPr/>
        </p:nvSpPr>
        <p:spPr>
          <a:xfrm>
            <a:off x="9381067" y="2806384"/>
            <a:ext cx="2709333" cy="3693319"/>
          </a:xfrm>
          <a:prstGeom prst="rect">
            <a:avLst/>
          </a:prstGeom>
          <a:noFill/>
        </p:spPr>
        <p:txBody>
          <a:bodyPr wrap="square" rtlCol="0">
            <a:spAutoFit/>
          </a:bodyPr>
          <a:lstStyle/>
          <a:p>
            <a:r>
              <a:rPr lang="ru-RU" dirty="0" smtClean="0"/>
              <a:t>В развитых странах в крупных компаниях, организациях существуют специальные службы «паблик </a:t>
            </a:r>
            <a:r>
              <a:rPr lang="ru-RU" dirty="0" err="1" smtClean="0"/>
              <a:t>рилейшэнз</a:t>
            </a:r>
            <a:r>
              <a:rPr lang="ru-RU" dirty="0" smtClean="0"/>
              <a:t>», одной из задач которых является оказание содействия в организации, обеспечении протокола и этикета встреч заинтересованных партнеров.</a:t>
            </a:r>
            <a:endParaRPr lang="ru-RU" dirty="0"/>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2977" y="3462392"/>
            <a:ext cx="4519319" cy="2542117"/>
          </a:xfrm>
          <a:prstGeom prst="ellipse">
            <a:avLst/>
          </a:prstGeom>
          <a:ln>
            <a:noFill/>
          </a:ln>
          <a:effectLst>
            <a:softEdge rad="112500"/>
          </a:effectLst>
        </p:spPr>
      </p:pic>
    </p:spTree>
    <p:extLst>
      <p:ext uri="{BB962C8B-B14F-4D97-AF65-F5344CB8AC3E}">
        <p14:creationId xmlns:p14="http://schemas.microsoft.com/office/powerpoint/2010/main" val="952189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sp>
        <p:nvSpPr>
          <p:cNvPr id="3" name="TextBox 2"/>
          <p:cNvSpPr txBox="1"/>
          <p:nvPr/>
        </p:nvSpPr>
        <p:spPr>
          <a:xfrm>
            <a:off x="321733" y="6456"/>
            <a:ext cx="11548534" cy="4524315"/>
          </a:xfrm>
          <a:prstGeom prst="rect">
            <a:avLst/>
          </a:prstGeom>
          <a:noFill/>
        </p:spPr>
        <p:txBody>
          <a:bodyPr wrap="square" rtlCol="0">
            <a:spAutoFit/>
          </a:bodyPr>
          <a:lstStyle/>
          <a:p>
            <a:pPr algn="r"/>
            <a:r>
              <a:rPr lang="ru-RU" b="1" dirty="0" smtClean="0">
                <a:ln>
                  <a:solidFill>
                    <a:srgbClr val="67572B"/>
                  </a:solidFill>
                </a:ln>
                <a:solidFill>
                  <a:srgbClr val="67572B"/>
                </a:solidFill>
              </a:rPr>
              <a:t>Подготовка программы пребывания</a:t>
            </a:r>
            <a:r>
              <a:rPr lang="ru-RU" dirty="0" smtClean="0"/>
              <a:t>.</a:t>
            </a:r>
          </a:p>
          <a:p>
            <a:pPr algn="r"/>
            <a:r>
              <a:rPr lang="ru-RU" dirty="0" smtClean="0"/>
              <a:t> </a:t>
            </a:r>
          </a:p>
          <a:p>
            <a:r>
              <a:rPr lang="ru-RU" dirty="0" smtClean="0"/>
              <a:t>До приезда иностранной делегации принимающая сторона должна разработать две программы ее пребывания: </a:t>
            </a:r>
            <a:r>
              <a:rPr lang="ru-RU" i="1" dirty="0" smtClean="0">
                <a:ln w="0"/>
                <a:effectLst>
                  <a:outerShdw blurRad="38100" dist="19050" dir="2700000" algn="tl" rotWithShape="0">
                    <a:schemeClr val="dk1">
                      <a:alpha val="40000"/>
                    </a:schemeClr>
                  </a:outerShdw>
                </a:effectLst>
              </a:rPr>
              <a:t>общую (для гостей) и подробную</a:t>
            </a:r>
            <a:r>
              <a:rPr lang="ru-RU" dirty="0" smtClean="0"/>
              <a:t>. </a:t>
            </a:r>
          </a:p>
          <a:p>
            <a:r>
              <a:rPr lang="ru-RU" i="1" dirty="0" smtClean="0">
                <a:ln w="0"/>
                <a:effectLst>
                  <a:outerShdw blurRad="38100" dist="19050" dir="2700000" algn="tl" rotWithShape="0">
                    <a:schemeClr val="dk1">
                      <a:alpha val="40000"/>
                    </a:schemeClr>
                  </a:outerShdw>
                </a:effectLst>
              </a:rPr>
              <a:t>Общая программа </a:t>
            </a:r>
            <a:r>
              <a:rPr lang="ru-RU" dirty="0" smtClean="0"/>
              <a:t>включает в себя вопросы встречи делегации; деловой части (переговоры, встречи, беседы); приемов; культурных мероприятий; поездок по стране; проводов делегаций.</a:t>
            </a:r>
          </a:p>
          <a:p>
            <a:r>
              <a:rPr lang="ru-RU" i="1" dirty="0" smtClean="0">
                <a:ln w="0"/>
                <a:effectLst>
                  <a:outerShdw blurRad="38100" dist="19050" dir="2700000" algn="tl" rotWithShape="0">
                    <a:schemeClr val="dk1">
                      <a:alpha val="40000"/>
                    </a:schemeClr>
                  </a:outerShdw>
                </a:effectLst>
              </a:rPr>
              <a:t>В подробной программе </a:t>
            </a:r>
            <a:r>
              <a:rPr lang="ru-RU" dirty="0" smtClean="0"/>
              <a:t>отражаются все организационные моменты, связанные с приемом иностранной делегации: </a:t>
            </a:r>
          </a:p>
          <a:p>
            <a:pPr marL="285750" indent="-285750">
              <a:buFont typeface="Wingdings" panose="05000000000000000000" pitchFamily="2" charset="2"/>
              <a:buChar char="§"/>
            </a:pPr>
            <a:r>
              <a:rPr lang="ru-RU" dirty="0" smtClean="0"/>
              <a:t> персональный состав встречающих; </a:t>
            </a:r>
          </a:p>
          <a:p>
            <a:pPr marL="285750" indent="-285750">
              <a:buFont typeface="Wingdings" panose="05000000000000000000" pitchFamily="2" charset="2"/>
              <a:buChar char="§"/>
            </a:pPr>
            <a:r>
              <a:rPr lang="ru-RU" dirty="0" smtClean="0"/>
              <a:t>участие представителей прессы, радио, телевидения; </a:t>
            </a:r>
          </a:p>
          <a:p>
            <a:pPr marL="285750" indent="-285750">
              <a:buFont typeface="Wingdings" panose="05000000000000000000" pitchFamily="2" charset="2"/>
              <a:buChar char="§"/>
            </a:pPr>
            <a:r>
              <a:rPr lang="ru-RU" dirty="0" smtClean="0"/>
              <a:t>преподнесение цветов; </a:t>
            </a:r>
          </a:p>
          <a:p>
            <a:pPr marL="285750" indent="-285750">
              <a:buFont typeface="Wingdings" panose="05000000000000000000" pitchFamily="2" charset="2"/>
              <a:buChar char="§"/>
            </a:pPr>
            <a:r>
              <a:rPr lang="ru-RU" dirty="0" smtClean="0"/>
              <a:t>приветственные речи; </a:t>
            </a:r>
          </a:p>
          <a:p>
            <a:pPr marL="285750" indent="-285750">
              <a:buFont typeface="Wingdings" panose="05000000000000000000" pitchFamily="2" charset="2"/>
              <a:buChar char="§"/>
            </a:pPr>
            <a:r>
              <a:rPr lang="ru-RU" dirty="0" smtClean="0"/>
              <a:t>обеспечение транспортом; </a:t>
            </a:r>
          </a:p>
          <a:p>
            <a:pPr marL="285750" indent="-285750">
              <a:buFont typeface="Wingdings" panose="05000000000000000000" pitchFamily="2" charset="2"/>
              <a:buChar char="§"/>
            </a:pPr>
            <a:r>
              <a:rPr lang="ru-RU" dirty="0" smtClean="0"/>
              <a:t>размещение в гостинице и т д. </a:t>
            </a:r>
          </a:p>
          <a:p>
            <a:r>
              <a:rPr lang="ru-RU" dirty="0" smtClean="0"/>
              <a:t>Каждый пункт подробной программы требует детальной проработки </a:t>
            </a:r>
          </a:p>
          <a:p>
            <a:r>
              <a:rPr lang="ru-RU" dirty="0" smtClean="0"/>
              <a:t>с обязательным указанием ответственных исполнителей.</a:t>
            </a:r>
          </a:p>
        </p:txBody>
      </p:sp>
      <p:sp>
        <p:nvSpPr>
          <p:cNvPr id="4" name="TextBox 3"/>
          <p:cNvSpPr txBox="1"/>
          <p:nvPr/>
        </p:nvSpPr>
        <p:spPr>
          <a:xfrm>
            <a:off x="7760315" y="2336799"/>
            <a:ext cx="4155107" cy="2554545"/>
          </a:xfrm>
          <a:prstGeom prst="rect">
            <a:avLst/>
          </a:prstGeom>
          <a:solidFill>
            <a:srgbClr val="92824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ru-RU" sz="1600" dirty="0" smtClean="0">
                <a:ln w="0"/>
                <a:effectLst>
                  <a:outerShdw blurRad="38100" dist="19050" dir="2700000" algn="tl" rotWithShape="0">
                    <a:schemeClr val="dk1">
                      <a:alpha val="40000"/>
                    </a:schemeClr>
                  </a:outerShdw>
                </a:effectLst>
              </a:rPr>
              <a:t>При разработке программы следует </a:t>
            </a:r>
          </a:p>
          <a:p>
            <a:r>
              <a:rPr lang="ru-RU" sz="1600" dirty="0" smtClean="0">
                <a:ln w="0"/>
                <a:effectLst>
                  <a:outerShdw blurRad="38100" dist="19050" dir="2700000" algn="tl" rotWithShape="0">
                    <a:schemeClr val="dk1">
                      <a:alpha val="40000"/>
                    </a:schemeClr>
                  </a:outerShdw>
                </a:effectLst>
              </a:rPr>
              <a:t>учесть, что во время пребывания делегации принято организовывать неофициальные неформальные встречи как хозяевами, так и гостями. Первая такая встреча всегда организуется принимающей стороной. Для того, чтобы и гости могли воспользоваться возможностью организовать ответную встречу, необходимо запланировать в программе свободный вечер.</a:t>
            </a: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8033" y="2415822"/>
            <a:ext cx="340811" cy="267857"/>
          </a:xfrm>
          <a:prstGeom prst="rect">
            <a:avLst/>
          </a:prstGeom>
        </p:spPr>
      </p:pic>
      <p:sp>
        <p:nvSpPr>
          <p:cNvPr id="8" name="TextBox 7"/>
          <p:cNvSpPr txBox="1"/>
          <p:nvPr/>
        </p:nvSpPr>
        <p:spPr>
          <a:xfrm>
            <a:off x="7760315" y="5108194"/>
            <a:ext cx="4155107" cy="1569660"/>
          </a:xfrm>
          <a:prstGeom prst="rect">
            <a:avLst/>
          </a:prstGeom>
          <a:solidFill>
            <a:srgbClr val="92824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ru-RU" sz="1600" dirty="0" smtClean="0">
                <a:ln w="0"/>
                <a:effectLst>
                  <a:outerShdw blurRad="38100" dist="19050" dir="2700000" algn="tl" rotWithShape="0">
                    <a:schemeClr val="dk1">
                      <a:alpha val="40000"/>
                    </a:schemeClr>
                  </a:outerShdw>
                </a:effectLst>
              </a:rPr>
              <a:t>В случае, если глава делегации </a:t>
            </a:r>
          </a:p>
          <a:p>
            <a:r>
              <a:rPr lang="ru-RU" sz="1600" dirty="0" smtClean="0">
                <a:ln w="0"/>
                <a:effectLst>
                  <a:outerShdw blurRad="38100" dist="19050" dir="2700000" algn="tl" rotWithShape="0">
                    <a:schemeClr val="dk1">
                      <a:alpha val="40000"/>
                    </a:schemeClr>
                  </a:outerShdw>
                </a:effectLst>
              </a:rPr>
              <a:t>прибывает с супругой, то принимающая сторона должна предусмотреть специальную программу, или отдельные мероприятия в общей программе для супруги гостя и супруг лиц, сопровождающих его</a:t>
            </a:r>
            <a:endParaRPr lang="ru-RU" sz="1600" dirty="0">
              <a:ln w="0"/>
              <a:effectLst>
                <a:outerShdw blurRad="38100" dist="19050" dir="2700000" algn="tl" rotWithShape="0">
                  <a:schemeClr val="dk1">
                    <a:alpha val="40000"/>
                  </a:schemeClr>
                </a:outerShdw>
              </a:effectLst>
            </a:endParaRPr>
          </a:p>
        </p:txBody>
      </p:sp>
      <p:sp>
        <p:nvSpPr>
          <p:cNvPr id="9" name="TextBox 8"/>
          <p:cNvSpPr txBox="1"/>
          <p:nvPr/>
        </p:nvSpPr>
        <p:spPr>
          <a:xfrm>
            <a:off x="321733" y="4678723"/>
            <a:ext cx="6434667" cy="2031325"/>
          </a:xfrm>
          <a:prstGeom prst="rect">
            <a:avLst/>
          </a:prstGeom>
          <a:noFill/>
        </p:spPr>
        <p:txBody>
          <a:bodyPr wrap="square" rtlCol="0">
            <a:spAutoFit/>
          </a:bodyPr>
          <a:lstStyle/>
          <a:p>
            <a:r>
              <a:rPr lang="ru-RU" dirty="0" smtClean="0"/>
              <a:t>При составлении программы внимание принимающей организации должно быть сосредоточено на основной цели визита делегации (переговоры, беседы и т. п.). </a:t>
            </a:r>
            <a:r>
              <a:rPr lang="ru-RU" i="1" dirty="0" smtClean="0">
                <a:ln w="0"/>
                <a:effectLst>
                  <a:outerShdw blurRad="38100" dist="19050" dir="2700000" algn="tl" rotWithShape="0">
                    <a:schemeClr val="dk1">
                      <a:alpha val="40000"/>
                    </a:schemeClr>
                  </a:outerShdw>
                </a:effectLst>
              </a:rPr>
              <a:t>Самое главное в программе — это ее сбалансированность</a:t>
            </a:r>
            <a:r>
              <a:rPr lang="ru-RU" dirty="0" smtClean="0"/>
              <a:t>. С одной стороны, она должна удовлетворять профессиональным интересам членов делегации, а с другой — носить и общеобразовательный характер.</a:t>
            </a:r>
          </a:p>
        </p:txBody>
      </p:sp>
      <p:pic>
        <p:nvPicPr>
          <p:cNvPr id="10" name="Рисунок 9"/>
          <p:cNvPicPr>
            <a:picLocks noChangeAspect="1"/>
          </p:cNvPicPr>
          <p:nvPr/>
        </p:nvPicPr>
        <p:blipFill>
          <a:blip r:embed="rId4"/>
          <a:stretch>
            <a:fillRect/>
          </a:stretch>
        </p:blipFill>
        <p:spPr>
          <a:xfrm>
            <a:off x="11468438" y="5264386"/>
            <a:ext cx="341406" cy="268247"/>
          </a:xfrm>
          <a:prstGeom prst="rect">
            <a:avLst/>
          </a:prstGeom>
        </p:spPr>
      </p:pic>
    </p:spTree>
    <p:extLst>
      <p:ext uri="{BB962C8B-B14F-4D97-AF65-F5344CB8AC3E}">
        <p14:creationId xmlns:p14="http://schemas.microsoft.com/office/powerpoint/2010/main" val="65420716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653</TotalTime>
  <Words>3468</Words>
  <Application>Microsoft Office PowerPoint</Application>
  <PresentationFormat>Широкоэкранный</PresentationFormat>
  <Paragraphs>297</Paragraphs>
  <Slides>24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24</vt:i4>
      </vt:variant>
    </vt:vector>
  </HeadingPairs>
  <TitlesOfParts>
    <vt:vector size="29" baseType="lpstr">
      <vt:lpstr>Arial</vt:lpstr>
      <vt:lpstr>Calibri</vt:lpstr>
      <vt:lpstr>Calibri Light</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Elena Abasheva</dc:creator>
  <cp:lastModifiedBy>Elena Abasheva</cp:lastModifiedBy>
  <cp:revision>48</cp:revision>
  <dcterms:created xsi:type="dcterms:W3CDTF">2020-05-27T05:27:52Z</dcterms:created>
  <dcterms:modified xsi:type="dcterms:W3CDTF">2020-05-27T16:21:16Z</dcterms:modified>
</cp:coreProperties>
</file>