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92" r:id="rId10"/>
    <p:sldId id="294" r:id="rId11"/>
    <p:sldId id="295" r:id="rId12"/>
    <p:sldId id="296" r:id="rId13"/>
    <p:sldId id="297" r:id="rId14"/>
    <p:sldId id="298" r:id="rId15"/>
    <p:sldId id="300" r:id="rId16"/>
    <p:sldId id="301" r:id="rId17"/>
    <p:sldId id="302" r:id="rId18"/>
    <p:sldId id="269" r:id="rId19"/>
    <p:sldId id="272" r:id="rId20"/>
    <p:sldId id="303" r:id="rId21"/>
    <p:sldId id="304" r:id="rId22"/>
    <p:sldId id="305" r:id="rId23"/>
    <p:sldId id="306" r:id="rId24"/>
    <p:sldId id="274" r:id="rId25"/>
    <p:sldId id="275" r:id="rId26"/>
    <p:sldId id="278" r:id="rId27"/>
    <p:sldId id="279" r:id="rId28"/>
    <p:sldId id="280" r:id="rId29"/>
    <p:sldId id="327" r:id="rId30"/>
    <p:sldId id="281" r:id="rId31"/>
    <p:sldId id="307" r:id="rId32"/>
    <p:sldId id="309" r:id="rId33"/>
    <p:sldId id="310" r:id="rId34"/>
    <p:sldId id="328" r:id="rId35"/>
    <p:sldId id="282" r:id="rId36"/>
    <p:sldId id="284" r:id="rId37"/>
    <p:sldId id="285" r:id="rId38"/>
    <p:sldId id="286" r:id="rId39"/>
    <p:sldId id="287" r:id="rId40"/>
    <p:sldId id="311" r:id="rId41"/>
    <p:sldId id="313" r:id="rId42"/>
    <p:sldId id="314" r:id="rId43"/>
    <p:sldId id="316" r:id="rId44"/>
    <p:sldId id="329" r:id="rId45"/>
    <p:sldId id="288" r:id="rId46"/>
    <p:sldId id="289" r:id="rId47"/>
    <p:sldId id="317" r:id="rId48"/>
    <p:sldId id="318" r:id="rId49"/>
    <p:sldId id="319" r:id="rId50"/>
    <p:sldId id="320" r:id="rId51"/>
    <p:sldId id="330" r:id="rId52"/>
    <p:sldId id="321" r:id="rId53"/>
    <p:sldId id="290" r:id="rId54"/>
    <p:sldId id="324" r:id="rId55"/>
    <p:sldId id="291" r:id="rId56"/>
    <p:sldId id="325" r:id="rId57"/>
    <p:sldId id="331" r:id="rId58"/>
    <p:sldId id="332" r:id="rId59"/>
    <p:sldId id="333" r:id="rId60"/>
    <p:sldId id="334" r:id="rId6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M+Rj021u72sMmu5vwleOwg==" hashData="O4MVP1QWRGdK6gCeNiA32PP5b3Y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 varScale="1">
        <p:scale>
          <a:sx n="106" d="100"/>
          <a:sy n="106" d="100"/>
        </p:scale>
        <p:origin x="168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A0320-D719-4199-854C-BF88D4AD77A5}" type="datetimeFigureOut">
              <a:rPr lang="ru-RU" smtClean="0"/>
              <a:pPr/>
              <a:t>05.10.2023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FD6354-AF4C-44B6-A234-96D15889AE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166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64112A4-D32C-4979-88C2-EF6EA4F64BC0}" type="slidenum">
              <a:rPr lang="en-US" altLang="ru-RU" smtClean="0">
                <a:latin typeface="Arial" pitchFamily="34" charset="0"/>
              </a:rPr>
              <a:pPr>
                <a:defRPr/>
              </a:pPr>
              <a:t>1</a:t>
            </a:fld>
            <a:endParaRPr lang="en-US" altLang="ru-RU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709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CA887-4076-4F5B-94A6-999BB92CC4C6}" type="datetime1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A402F-B106-4F43-948B-8FE2B4F02CFD}" type="datetime1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907DF-0790-42DA-A02A-3593162D4969}" type="datetime1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0DE1-9303-44B1-9602-97A616135A12}" type="datetime1">
              <a:rPr lang="ru-RU" smtClean="0"/>
              <a:t>05.10.2023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6E84-D872-44EC-A42E-4B2AAB9DA46D}" type="datetime1">
              <a:rPr lang="ru-RU" smtClean="0"/>
              <a:t>05.10.2023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547BD-7694-494A-8AA4-924696F5E0C9}" type="datetime1">
              <a:rPr lang="ru-RU" smtClean="0"/>
              <a:t>05.10.2023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0E23E-8540-497A-930F-C5A8EE826E62}" type="datetime1">
              <a:rPr lang="ru-RU" smtClean="0"/>
              <a:t>05.10.2023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2728-E63D-41AC-B7EB-F04665808449}" type="datetime1">
              <a:rPr lang="ru-RU" smtClean="0"/>
              <a:t>05.10.2023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67C2E-08A2-49CB-835F-738F94587DFD}" type="datetime1">
              <a:rPr lang="ru-RU" smtClean="0"/>
              <a:t>05.10.2023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C21A-875F-4414-8FF1-376FDCD04C44}" type="datetime1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34D00-D6DB-4108-BEB5-41B749ABA264}" type="datetime1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63FB4-11A4-43D9-BB4D-13ED47FDE595}" type="datetime1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85720" y="1916832"/>
            <a:ext cx="8605620" cy="2971800"/>
          </a:xfrm>
        </p:spPr>
        <p:txBody>
          <a:bodyPr/>
          <a:lstStyle/>
          <a:p>
            <a:pPr algn="l">
              <a:defRPr/>
            </a:pPr>
            <a:r>
              <a:rPr lang="ru-RU" alt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4:Учет нефинансовых активов</a:t>
            </a:r>
            <a:endParaRPr lang="ru-RU" alt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152400"/>
            <a:ext cx="8991600" cy="10525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>
              <a:defRPr/>
            </a:pP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экономики и управления </a:t>
            </a:r>
          </a:p>
          <a:p>
            <a:pPr algn="ctr">
              <a:defRPr/>
            </a:pPr>
            <a:r>
              <a:rPr lang="ru-RU" altLang="ru-RU" sz="2600" b="1" kern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Арнаут </a:t>
            </a: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Марина Николаевна</a:t>
            </a:r>
            <a:endParaRPr lang="ru-RU" altLang="ru-RU" sz="2600" b="1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72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4848" y="2176264"/>
            <a:ext cx="8229600" cy="11807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Счет 10200 </a:t>
            </a:r>
            <a:r>
              <a:rPr lang="ru-RU" sz="4000" b="1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«Нематериальные активы»</a:t>
            </a:r>
            <a:endParaRPr lang="ru-RU" sz="4000" b="1" dirty="0">
              <a:latin typeface="Times New Roman" panose="02020603050405020304" pitchFamily="18" charset="0"/>
              <a:ea typeface="MS UI Gothic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564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нематериальным активам относятся объекты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нефинансовых активов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предназначенные для неоднократного и (или) постоянного использования в деятельности учреждения, одновременно удовлетворяющие следующим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условиям: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52596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способен приносить учреждению экономические выгоды в будущем;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у объекта материально-вещественной формы;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идентификации (выделения, отделения) от другого имущества;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предназначен для использования в течение длительного времени, т.е. срока полезного использования, продолжительностью свыше 12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предполагается последующая перепродажа данного актива;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надлежаще оформленных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42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бухгалтерского учета нематериальных активов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инвентарный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248272"/>
            <a:ext cx="8229600" cy="3845024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Инвентарным объектом нематериальных активов признается совокупность прав, возникающих из одного патента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свидетельства и т.п.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инвентарного объекта нематериальных активов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признается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сложный объект, включающий несколько охраняемых результатов интеллектуальной деятельности (кинофильм, иное аудиовизуальное произведение, театрально-зрелищное представление, мультимедийный продукт, единая технология и т.п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982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полезного использования нематериального актива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период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течение которого учреждением предполагается использование актива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0872" y="1639341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полезного использования нематериальных активов в целях принятия объекта к бухгалтерскому учету и начисления амортизации определяется комиссией по поступлению и выбытию активов учреждения исходя из: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срока действия прав учреждения на результат интеллектуальной деятельности или средство индивидуализации и периода контроля над активом;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срока действия патента, свидетельства и других ограничений сроков использования объектов интеллектуальной собственности согласно законодательству Российской Федерации;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ожидаемого срока использования актива, в течение которого учреждение предполагает использовать актив в деятельности, направленной на достижение целей создания учреждения, либо в случаях, предусмотренных законодательством Российской Федерации, получать экономические выгоды.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Нематериальные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активы, по которым невозможно надежно определить срок полезного использования, считаются нематериальными активами с неопределенным сроком полезного использования. По указанным нематериальным активам в целях определения амортизационных отчислений срок полезного использования устанавливается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расчета десяти лет.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386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1379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Первоначальная стоимость 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8232"/>
            <a:ext cx="8229600" cy="2980928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вложения учреждения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сумм налога на добавленную стоимость, предъявленных учреждению поставщиками (подрядчиками, исполнителями), кроме приобретения, создания объекта в рамках деятельности учреждения, облагаемой НДС, если иное не предусмотрено налоговым законодательством Российской Федерации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44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НМА осуществляется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случаях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44216"/>
            <a:ext cx="8229600" cy="391703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срока действия исключительного права учреждения на результат интеллектуальной деятельности или средство индивидуализации;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 по государственному (муниципальному) договору (контракту) учреждением исключительного права на результат интеллектуальной деятельности или на средство индивидуализации;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перехода исключительного права к другим правообладателям без договора (в том числе в порядке универсального правопреемства и при обращении взыскания на данный нематериальный актив);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прекращения использования вследствие морального износа и принятия по указанному основанию решения о списании нематериального актива;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иных случаях, предусмотренных законодательством Российской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72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учет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" y="1052736"/>
            <a:ext cx="8363272" cy="3701008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ведется </a:t>
            </a: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в Инвентарной карточке учета </a:t>
            </a:r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нефинансовых активов </a:t>
            </a:r>
            <a:b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(ф. 0504031);</a:t>
            </a:r>
            <a:endParaRPr lang="ru-RU" sz="2000" dirty="0">
              <a:latin typeface="Times New Roman" panose="02020603050405020304" pitchFamily="18" charset="0"/>
              <a:ea typeface="MS UI Gothic" panose="020B0600070205080204" pitchFamily="34" charset="-128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целях контроля соответствия учетных данных по </a:t>
            </a:r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НМА, </a:t>
            </a: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формируемых материально ответственными лицами, данным на соответствующих счетах аналитического учета Рабочего плана счетов учреждения составляется Оборотная ведомость по нефинансовым </a:t>
            </a:r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активам;</a:t>
            </a:r>
            <a:endParaRPr lang="ru-RU" sz="2000" dirty="0">
              <a:latin typeface="Times New Roman" panose="02020603050405020304" pitchFamily="18" charset="0"/>
              <a:ea typeface="MS UI Gothic" panose="020B0600070205080204" pitchFamily="34" charset="-128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учет </a:t>
            </a: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операций по выбытию и перемещению </a:t>
            </a:r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НМА </a:t>
            </a: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ведется в Журнале операций по выбытию и перемещению нефинансовых активов.</a:t>
            </a:r>
          </a:p>
          <a:p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учет </a:t>
            </a: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операций по поступлению </a:t>
            </a:r>
            <a:r>
              <a:rPr lang="ru-RU" sz="2000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НМА ведется</a:t>
            </a: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в Журнале операций по выбытию и перемещению нефинансовых активов в части операций принятия к учету объектов нематериальных активов по сформированной первоначальной стоимости, операций по увеличению первоначальной (балансовой) стоимости нематериальных активов на сумму фактических затрат по их модернизации;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в Журнале по прочим операциям - по иным операциям поступления объектов нематериальных активов.</a:t>
            </a:r>
          </a:p>
          <a:p>
            <a:endParaRPr lang="ru-RU" sz="2000" dirty="0">
              <a:latin typeface="Times New Roman" panose="02020603050405020304" pitchFamily="18" charset="0"/>
              <a:ea typeface="MS UI Gothic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036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848" y="269776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формирования информации о наличии нематериальных активов и хозяйственных операций, осуществляемых с ними, применяются счета аналитического учета в соответствии с объектом учета и содержанием хозяйственной операции: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010220000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 - особо ценное движимое имущество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010230000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 - иное движимое имущество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300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бухгалтерскому учету нематериальных активов по первоначальной стоимости, сформированной при их приобретении, изготовлении хозяйственным способом, а также увеличения стоимости нематериального актива в сумме работ по 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модернизации: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010200000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активы»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010600000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«Вложения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нефинансовые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487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бухгалтерскому учету полученных безвозмездно объектов нематериальных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410200000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активы»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440110190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«Безвозмездные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поступления в сектор государственного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203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155679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учету объектов нематериальных активов, выявленных при инвентаризации, отражается по оценочной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010200000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активы»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040110199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«Прочие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безвозмездные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989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1379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Внутреннее перемещение 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04256"/>
            <a:ext cx="8229600" cy="1900808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010200000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активы»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010200000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активы»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387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отражается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балансовой стоимости объекта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учета: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010400000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«Амортизация»,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011400000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040110172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операций 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010200000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активы»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894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10300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685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непроизведенным активам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относятся: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856" y="1268760"/>
            <a:ext cx="8229600" cy="5040560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нефинансовых активов, не являющиеся продуктами производства, вещное право на которые должно быть закреплено в установленном порядке (земля, недра и пр.) за учреждением, используемые им в процессе своей деятельности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активы, за исключением земельных участков, отражаются в бухгалтерском учете по их первоначальной стоимости в момент вовлечения их в экономический (хозяйственный)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оборот*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земельные участки - по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кадастровой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стоимости,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при отсутствии кадастровой стоимости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--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стоимости, рассчитанной исходя из наименьшей кадастровой стоимости квадратного метра земельного участка, граничащего с объектом учета, либо, при невозможности определения такой стоимости, - в условной оценке, один квадратный метр - 1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рубль)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854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Первоначальная стоимость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непроизведенных активов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856" y="1783357"/>
            <a:ext cx="8229600" cy="3589859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вложения учреждения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сумм налога на добавленную стоимость, предъявленных учреждению поставщиками (подрядчиками, исполнителями), кроме приобретения объекта в рамках деятельности учреждения, облагаемой НДС, если иное не предусмотрено налоговым законодательством Российской Федерации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051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непроизведенных активов осуществляется в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случаях: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39341"/>
            <a:ext cx="8229600" cy="4525963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имущественных прав по основаниям, предусмотренным законодательством Российской Федерации, в том числе по основанию продажи, безвозмездной передаче (дарению);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прекращения использования объекта непроизведенных активов, вследствие порчи, изменения качественных характеристик объекта, по иным основаниям невозможности использования объекта по установленному при принятии объекта к учету назначению;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иных случаях, предусмотренных законодательством Российской Федерации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338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бухгалтерского учета непроизведенных активов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-инвентарный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87413"/>
            <a:ext cx="8229600" cy="2941787"/>
          </a:xfrm>
        </p:spPr>
        <p:txBody>
          <a:bodyPr>
            <a:normAutofit lnSpcReduction="10000"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инвентарному объекту непроизведенных активов присваивается уникальный инвентарный порядковый номер, который используется исключительно в регистрах бухгалтерского учета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учет объектов непроизведенных активов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Инвентарной карточке учета нефинансовых активов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(ф.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0504031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769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4" y="2204864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620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непроизводственных активов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их приобретении, осуществлении капитальных вложений по улучшению объектов непроизведенных активов, неотделимых от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них: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010300000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соответствующих счетов аналитического учета счета 010600000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«Вложения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нефинансовые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активы»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получении земельных участков на праве постоянного (бессрочного) пользования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410311330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«Увеличение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 земли - недвижимого имущества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 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440110195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«Безвозмездные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поступления капитального характера от сектора государственного управления и организаций государственного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принятии к учету согласно Акту о результатах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инвентаризации,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отражается по оценочной стоимости на дату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принятия: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010300000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040110199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«Прочие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безвозмездные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427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Внутреннее перемещение непроизводственных активов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2143397"/>
            <a:ext cx="8229600" cy="2653755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010300000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010300000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987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объектов непроизведенных активов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95325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передаче объекта непроизведенных активов органу власти, государственному (муниципальному) учреждению, в том числе при прекращении права постоянного (бессрочного)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пользования: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040120281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«Расходы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безвозмездным перечислениям капитального характера государственным (муниципальным) бюджетным и автономным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учреждениям»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010300000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передаче в рамках движения объектов между головным учреждением и структурными подразделениями (филиалами), в том числе при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реорганизации: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030404330 «Внутриведомственные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по приобретению непроизведенных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010300000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непроизведенных активов при их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реализации: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040110172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операций 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011400000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010300000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непроизведенных активов, пришедших в негодность вследствие стихийных бедствий и других чрезвычайных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ситуаций: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040120273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«Чрезвычайные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операциям 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011400000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010300000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активы».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5077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229600" cy="114300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10400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690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 основных средств, нематериальных активов, закрепленных за учреждением на праве оперативного управления, прав пользования активами, а также объектов нефинансовых активов, составляющих государственную (муниципальную) казну,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перенесенная за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их использования на уменьшение финансового результата.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6765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Начисление амортизации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1556792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первого числа месяца, следующего за месяцем принятия объекта к бухгалтерскому учету, и производится до полного погашения стоимости этого объекта либо 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выбытия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производиться свыше 100% стоимости амортизируемого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первого числа месяца, следующего за месяцем полного погашения стоимости объекта или за месяцем выбытия этого объекта с бухгалтерского учета.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Начисленная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размере 100% стоимости амортизация на объекты, которые пригодны для дальнейшей эксплуатации (использования), не может служить основанием для принятия решения об их списании по причине полной амортизации и (или) нулевой остаточной стоимости.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9372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 ОС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00200"/>
            <a:ext cx="8229600" cy="4525963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линейным методом;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 уменьшаемого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остатка (коэффициент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выше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пропорционально объему продукции (услуг).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данным методом сумма амортизации может быть равна нулю во время остановки производства продукции (прекращения оказания услуг) с применением соответствующего объекта основных средств.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5155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38884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 объект основных средств стоимостью свыше 100 000 рублей амортизация начисляется в соответствии с рассчитанными нормами амортизации;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на объект основных средств стоимостью до 10 000 рублей включительно, за исключением объектов библиотечного фонда, амортизация не начисляется. Первоначальная стоимость введенного (переданного) в эксплуатацию объекта основных средств, являющегося объектом движимого имущества, стоимостью до 10 000 рублей включительно, за исключением объектов библиотечного фонда, списывается с балансового учета с одновременным отражением объекта основных средств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забалансовом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учете;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 объект библиотечного фонда стоимостью до 100 000 рублей включительно амортизация начисляется в размере 100% первоначальной стоимости при выдаче его в эксплуатацию;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на иной объект основных средств стоимостью от 10 000 до 100 000 рублей включительно амортизация начисляется в размере 100% первоначальной стоимости при выдаче его в эксплуатацию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2621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 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00200"/>
            <a:ext cx="8229600" cy="4525963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линейным методом;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 уменьшаемого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остатка (коэффициент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выше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пропорционально объему продукции (услуг).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данным методом сумма амортизации может быть равна нулю во время остановки производства продукции (прекращения оказания услуг) с применением соответствующего объекта основных средств.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4210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 НМА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72208"/>
            <a:ext cx="8229600" cy="398904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стоимостью до 100000 рублей включительно амортизация начисляется в размере 100% балансовой стоимости при принятии объекта на учет;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стоимостью свыше 100000 рублей амортизация начисляется в соответствии с рассчитанными в установленном порядке нормами амортизации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2128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группы счетов: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010410000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недвижимого имущества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010420000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особо ценного движимого имущества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010430000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иного движимого имущества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010440000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 пользования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010490000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 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концессии».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6932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Начисление амортизации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основных средств и нематериальных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активов: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040120271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«Расходы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амортизацию основных средств и нематериальных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010900000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«Затраты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изготовление готовой продукции, выполнение работ,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010400000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«Амортизация».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пользования активами на объекты учета операционной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аренды: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040120224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«Расходы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арендную плату за пользование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имуществом»,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010900000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«Затраты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изготовление готовой продукции, выполнение работ,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010440000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 пользования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2858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864096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по выбытию сумм амортизации по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выбываемым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объектов основных средств, нематериальных активов в рамках расчетов между головным учреждением, обособленными подразделениями (филиалами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010400000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«Амортизация»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030404000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«Внутриведомственные расчеты»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основных средств по факту их реализации (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продажи),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безвозмездная передача объектов основных средств, нематериальных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выбытие объектов основных средств, нематериальных активов согласно принятому решению об их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списании: 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010400000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«Амортизация»,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011400000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010100000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«Основные средства», счета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010200000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«Нематериальные активы»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0653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1888232"/>
            <a:ext cx="8229600" cy="16127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10500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6223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4" y="4462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материальным запасам относятся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032448"/>
          </a:xfrm>
        </p:spPr>
        <p:txBody>
          <a:bodyPr>
            <a:no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используемые в деятельности учреждения в течение периода, не превышающего 12 месяцев, независимо от их стоимости;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готовая продукция;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товары для продажи;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материальные ценности независимо от их стоимости и срока службы: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орудия лова (тралы, неводы, сети, мережи и прочие орудия лова);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и специальные приспособления (инструменты и приспособления целевого назначения, предназначенные для серийного и массового производства определенных изделий или для изготовления индивидуального заказа), независимо от их стоимости; сменное оборудование, многократно используемые в производстве приспособления к основным средствам и другие вызываемые специфическими условиями изготовления устройства - изложницы и принадлежности к ним, прокатные валки, воздушные фурмы, челноки, катализаторы и сорбенты твердого агрегатного состояния и т.п.;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специальная одежда, специальная обувь, форменная одежда, вещевое имущество, одежда и обувь, а также спортивная одежда и обувь в учреждениях здравоохранения, просвещения, социального обеспечения и других учреждениях;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сооружения, приспособления и устройства, затраты по возведению которых относятся на стоимость строительно-монтажных работ в составе накладных расходов;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тара для хранения товарно-материальных ценностей;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молодняк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животных и животные 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откорме и т.д.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2050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материальных запасов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запасы принимаются к бухгалтерскому учету по фактической стоимости.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(отпуск) материальных запасов производится по фактической стоимости каждой единицы, либо по средней фактической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одного из указанных способов определения стоимости материальных запасов при выбытии по группе (виду) материальных запасов осуществляется в течение финансового года непрерывно.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7888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учет материальных запасов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1672209"/>
            <a:ext cx="8229600" cy="4421087"/>
          </a:xfrm>
        </p:spPr>
        <p:txBody>
          <a:bodyPr>
            <a:no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их группам (видам), наименованиям, сортам и количеству, в разрезе материально ответственных лиц и (или) мест хранения, с учетом положений, предусмотренных отраслевыми особенностями.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по выбытию и перемещению материальных запасов ведется в Журнале операций по выбытию и перемещению нефинансовых активов.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по поступлению материальных запасов ведется в соответствии с содержанием факта хозяйственной жизни: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Журнале операций по выбытию и перемещению нефинансовых активов в части: операций принятия к учету материалов, товаров по сформированной фактической стоимости (в сумме фактических вложений);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Журнале операций расчетов с поставщиками и подрядчиками либо Журнале операций расчетов с подотчетными лицами в части операций поступления материальных запасов по фактической стоимости их приобретения (изготовления);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Журнале по прочим операциям - по иным операциям поступления объектов материальных запасов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7715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учета готовой продукции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дату выпуска продукции (на дату принятия к учету) готовая продукция принимается к учету по плановой (нормативно-плановой) себестоимости.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окончании месяца определяется фактическая себестоимость готовой продукции, при этом возникающие отклонения фактической себестоимости от плановой (нормативно-плановой) стоимости относятся либо на увеличение (уменьшение) остатка нереализованной готовой продукции, либо в части реализованной продукции, продукции, списанной вследствие естественной убыли, брака, порчи, недостачи и т.п., - на увеличение (уменьшение) финансового результата текущего финансового года.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готовой продукции в состав материальных запасов (основных средств) в целях ее использования для нужд учреждения осуществляется по фактической себестоимости, признаваемой фактической (первоначальной) стоимостью объекта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5310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учета товаров и их торговой наценки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1772816"/>
            <a:ext cx="8229600" cy="3312368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Товары, приобретенные учреждением для продажи, принимаются к учету по их фактической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торговых наценок (скидок) по товарам, реализованным, отпущенным, списанным с бухгалтерского учета вследствие их естественной убыли, брака, порчи, недостачи и т.п., отражаются в уменьшение финансового результата текущего финансового года.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товаров, переданных на реализацию, ведется в разрезе материально-ответственных лиц, мест реализации в порядке, установленном учреждением в рамках формирования учетной политики.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130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1744216"/>
            <a:ext cx="8229600" cy="24768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группы счетов: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010520000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запасы - особо ценное движимое имущество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010530000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запасы - иное движимое имущество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8841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учету материальных запасов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47253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материальных запасов, приобретенных (изготовленных, созданных) в рамках государственного (муниципального) договора на нужды бюджетного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030234730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«Увеличение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кредиторской задолженности по приобретению материальных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020834660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«Уменьшение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дебиторской задолженности подотчетных лиц по приобретению материальных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бухгалтерскому учету объектов материальных запасов, поступивших в рамках движения объектов между головным учреждением, обособленными подразделениями (филиалами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030404340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«Внутриведомственные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по приобретению материальных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оприходование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запасов в сумме их фактической стоимости, сформированной при их приобретении (по нескольким договорам), изготовлении, в том числе хозяйственным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способом: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010600000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«Вложения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нефинансовые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5517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2434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учету материальных запасов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856" y="764704"/>
            <a:ext cx="8229600" cy="23762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оприходование неучтенных материальных запасов, выявленных при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инвентаризации: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010500000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040110199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«Прочие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безвозмездные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46856" y="27180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 материальных запасов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3784972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 материальных запасов между ответственными лицами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010500000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«Материальные запасы»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010500000 «Материальные запасы»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5547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-9939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материальных запасов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47861"/>
            <a:ext cx="8229600" cy="50014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израсходованных материальных запасов, потерь в объеме норм естественной убыли материальных запасов, а также пришедших в негодность предметов мягкого инвентаря 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посуды: 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040120272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«Расходование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запасов»,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«Затраты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изготовление готовой продукции, выполнение работ,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аналитического учета счета 010500000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запасов для изготовления нефинансовых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счетов 010600000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«Вложения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нефинансовые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активы»,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010900000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«Затраты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изготовление готовой продукции, выполнение работ,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 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010500000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готовой продукции,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040110131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оказания платных услуг (работ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)»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010500000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031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-9939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материальных запасов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72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запасов, за исключением готовой продукции,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товаров: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040110172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операций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аналитического учета счета 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запасов, пришедших в негодность вследствие физического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износа: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040110172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операций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запасов, согласно принятия решения об их списании вследствие выбытия объектов помимо воли бюджетного учреждения (при выявленных недостачах, хищений, уничтожений основных средств при террористических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актах):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040110172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операций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010500000 «Материальные запасы»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запасов, пришедших в негодность вследствие стихийных бедствий, иных бедствий, природного явления,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катастрофы: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040120273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«Чрезвычайные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операциям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аналитического учета счета 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259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445624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10700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«Нефинансовые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 в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72208"/>
            <a:ext cx="8229600" cy="413305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Предназначен </a:t>
            </a:r>
            <a:r>
              <a:rPr lang="ru-RU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для учета материальных объектов нефинансовых активов, отгруженных поставщиками, но не поступивших к концу отчетного периода в учреждение, при осуществлении расчетов с поставщиками на условиях государственного (муниципального) контракта (договора), предусматривающего переход права собственности по отгрузке вне зависимости от получения материальных ценностей </a:t>
            </a:r>
            <a:r>
              <a:rPr lang="ru-RU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учреждением</a:t>
            </a:r>
          </a:p>
          <a:p>
            <a:endParaRPr lang="ru-RU" dirty="0" smtClean="0">
              <a:latin typeface="Times New Roman" panose="02020603050405020304" pitchFamily="18" charset="0"/>
              <a:ea typeface="MS UI Gothic" panose="020B0600070205080204" pitchFamily="34" charset="-128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Основанием </a:t>
            </a:r>
            <a:r>
              <a:rPr lang="ru-RU" dirty="0"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для принятия к учету объектов нефинансовых активов являются надлежаще оформленные документы поставщика (перевозчика) (отгрузочные накладные и т.п. со штампами транспортного узла (станции, порта и др.), удостоверяющие отправку груза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9908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учет нефинансовых активов в пути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1711349"/>
            <a:ext cx="8229600" cy="4525963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отдельным поставщикам на Карточке количественно-суммового учета материальных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по выбытию, перемещению нефинансовых активов в пути, ведется в Журнале операций по выбытию и перемещению нефинансовых активов.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по поступлению нефинансовых активов в пути ведется в соответствии с содержанием факта хозяйственной жизни: в Журнале операций расчетов с поставщиками и подрядчиками; в Журнале по прочим операциям.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1945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0872" y="1628800"/>
            <a:ext cx="8229600" cy="3456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группы счетов: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010710000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«Недвижимое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 учреждения 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пути»;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010720000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«Особо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ценное движимое имущество учреждения 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пути»;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010730000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«Иное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движимое имущество учреждения 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пути»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5510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бухгалтерскому учету нефинансовых активов в пути, отгруженных поставщиками, но не поступивших на отчетную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дату: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010700000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«Нефинансовые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 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пути»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счетов 030200000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принятым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обязательствам»,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030400000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«Прочие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с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кредиторами»,  020126610 «Выбытие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средств учреждения со специальных счетов в кредитной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бухгалтерскому учету нефинансовых активов в пути при их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получении: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счетов 010600000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«Вложения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нефинансовые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активы»,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010900000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«Затраты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изготовление готовой продукции, выполнение работ,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услуг»;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010500000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010700000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«Нефинансовые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 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7142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010900000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«Затраты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изготовление готовой продукции,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работ,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43397"/>
            <a:ext cx="8229600" cy="28697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группы счетов: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010960000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«Себестоимость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готовой продукции, работ,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010970000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«Накладные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производства готовой продукции, работ,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010980000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«Общехозяйственные расходы»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697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бухгалтерскому учету хозяйственных операций по формированию фактической стоимости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856" y="1844824"/>
            <a:ext cx="8445624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изготовлении одного (единственного) вида готовой продукции, выполняемой работы, оказываемой услуги, прямые расходы, по способу включения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себестоимость: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счетов 010960000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«Себестоимость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готовой продукции, работ,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030200000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принятым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обязательствам»,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02080000 "Расчеты с подотчетными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лицами»,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030300000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платежам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010100000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«Основные средства»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введенных в эксплуатацию основных средств стоимостью до 10000 рублей включительно, за исключением объектов недвижимого имущества и библиотечного фонда независимо от 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3988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бухгалтерскому учету хозяйственных операций по формированию фактической стоимости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4848" y="1412776"/>
            <a:ext cx="8445624" cy="4680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изготовлении различных видов готовой продукции, выполняемых работ, оказываемых услуг накладные расходы, установленные по способу включения в себестоимость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010970000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«Накладные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производства готовой продукции, работ,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030200000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принятым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обязательствам»,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020800000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подотчетными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лицами»,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030300000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платежам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010100000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«Основные средства»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введенных в эксплуатацию основных средств стоимостью до 10000 рублей включительно, за исключением объектов недвижимого имущества и библиотечного фонда независимо от их стоимости;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изготовлении различных видов готовой продукции, выполняемых работ, оказываемых услуг накладные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списываются: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010960000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«Себестоимость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готовой продукции, работ,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010970000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«Накладные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производства готовой продукции, выполнение работ,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7630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Общехозяйственные расходы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073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бухгалтерскому учету общехозяйственных расходов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010980000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«Общехозяйственные расходы»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соответствующих счетов аналитического учета счетов 030200000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принятым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обязательствам»,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020800000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подотчетными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лицами»,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030300000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«Расчеты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платежам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010500000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«Материальные запасы»,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010100000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«Основные средства»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введенных в эксплуатацию основных средств стоимостью до 10000 рублей включительно, за исключением объектов недвижимого имущества и библиотечного фонда независимо от их стоимости.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бухгалтерскому учету хозяйственных операций распределения общехозяйственных расходов учреждения, произведенных за отчетный период (месяц) при формировании фактической стоимости изготовления различных видов готовой продукции, выполняемых работ, оказываемых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010960000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«Затраты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изготовление готовой продукции, выполнение работ,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010980000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«Общехозяйственные расходы»,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040120000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«Расходы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 финансового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года»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010980000 «Общехозяйственные расходы»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4504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11100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«Права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предназначен для учета объектов учета операционной аренды - прав пользования активами, осуществляемого пользователем (арендатором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учет прав пользования активами ведется по объектам, полученным в пользование, и по правообладателям (арендодателям) в разрезе договоров, мест нахождения имущества, полученного в пользование, а также лиц, ответственных за их сохранность и (или) использование по назначению.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по выбытию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реклассификации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права пользования активами ведется в Журнале операций по выбытию и перемещению нефинансовых активов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8965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по отражению прав пользования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5688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арендатором (пользователем имущества) объекта учета операционной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аренды: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011140000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«Права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 нефинансовыми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030224730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«Увеличение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кредиторской задолженности по расчетам по арендной плате за пользование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имуществом»,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030229730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«Увеличение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кредиторской задолженности по расчетам по арендной плате за пользование земельными участками и другими обособленными природными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объектами»;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в соответствии с договором в безвозмездное срочное пользование нефинансовых активов, относящихся к объектам учета операционной аренды на льготных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ебет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соответствующим счетам аналитического учета счета 011140000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«Права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 нефинансовыми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040140182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безвозмездного права пользования активом, предоставленным организациями (за исключением сектора государственного управления и организаций государственного сектора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)»,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040140185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безвозмездного права пользования активом, предоставленным организациями государственного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сектора»,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040140186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безвозмездного права пользования активом, предоставленным сектором государственного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управления»,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040140187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безвозмездного права пользования активом, предоставленным иными лицами" в сумме справедливой стоимости арендных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платежей»;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пользования активом (при условии полного исполнения договора) (выбытие объекта учета операционной аренды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010440000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«Амортизация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 пользования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сумме балансовой стоимости права пользования активом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счетов аналитического учета счета 011140000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«Право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 нефинансовыми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1393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11400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нефинансовых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2332856"/>
          </a:xfrm>
        </p:spPr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предназначен для снижения стоимости активов в связи с их обесценением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операций по обесценению активов ведется в Журнале операций по выбытию и перемещению нефинансовых активов.</a:t>
            </a:r>
          </a:p>
          <a:p>
            <a:pPr marL="0" indent="0"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6926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16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группы счетов: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011410000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недвижимого имущества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011420000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особо ценного движимого имущества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011430000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иного движимого имущества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учреждения»;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011460000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непроизведенных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активов».</a:t>
            </a:r>
          </a:p>
          <a:p>
            <a:pPr marL="0" indent="0">
              <a:buNone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начислению убытков от обесценения основных средств, нематериальных активов и непроизведенных активов: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счета 040120274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«Убытки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обесценения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011400000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«Обесценение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активов».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6519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00 «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биотрансформацию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1764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от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биотрансформации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биологических активов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уменьшение экономических выгод сельскохозяйственной организации за отчетный период в процессе дегенерации (сокращения) количества биологических активов,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ухудшения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качественных характеристик и снижения производства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сельскохозяйственной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в оценке по справедливой стоимости за вычетом расходов на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продажу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фактическом объеме затрат в сельскохозяйственной деятельности.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9149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00 «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биотрансформацию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2808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формирования в денежном выражении информации о затратах на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биотрансформацию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применяются следующие группы счетов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011060000 "Себестоимость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биотрансформации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";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011070000 "Накладные расходы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биотрансформации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";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011080000 "Общехозяйственные расходы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биотрансформации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  <a:p>
            <a:pPr marL="0" indent="0"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0117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11300 «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Биологические активы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2808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Биологический актив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живые организмы (животные, растения, грибы), культивируемые для получения биологической продукции (в том числе древесины), естественный рост и восстановление которых находятся под непосредственным контролем, ответственностью и управлением субъекта учета, осуществляемых им в целях выполнения государственных (муниципальных) полномочий (функций), деятельности по выполнению работ, оказанию услуг.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9485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11300 «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Биологические активы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2808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формирования информации в денежном выражении о состоянии объектов биологических активов и хозяйственных операций, их изменяющих, применяются следующие группы счетов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011320000 "Биологические активы - особо ценное движимое имущество учреждения";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011330000 "Биологические активы - иное движимое имущество учреждения"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8444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4928</Words>
  <Application>Microsoft Office PowerPoint</Application>
  <PresentationFormat>Экран (4:3)</PresentationFormat>
  <Paragraphs>433</Paragraphs>
  <Slides>60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6" baseType="lpstr">
      <vt:lpstr>MS UI Gothic</vt:lpstr>
      <vt:lpstr>Arial</vt:lpstr>
      <vt:lpstr>Calibri</vt:lpstr>
      <vt:lpstr>Times New Roman</vt:lpstr>
      <vt:lpstr>Wingdings</vt:lpstr>
      <vt:lpstr>Тема Office</vt:lpstr>
      <vt:lpstr>Тема 4:Учет нефинансовых активов</vt:lpstr>
      <vt:lpstr>Презентация PowerPoint</vt:lpstr>
      <vt:lpstr>К нематериальным активам относятся объекты нефинансовых активов, предназначенные для неоднократного и (или) постоянного использования в деятельности учреждения, одновременно удовлетворяющие следующим условиям:</vt:lpstr>
      <vt:lpstr>Единица бухгалтерского учета нематериальных активов - инвентарный объект</vt:lpstr>
      <vt:lpstr>Срок полезного использования нематериального актива - период, в течение которого учреждением предполагается использование актива</vt:lpstr>
      <vt:lpstr>Первоначальная стоимость НМА</vt:lpstr>
      <vt:lpstr>Выбытие НМА осуществляется в случаях:</vt:lpstr>
      <vt:lpstr>Аналитический учет НМА</vt:lpstr>
      <vt:lpstr>Основные проводки</vt:lpstr>
      <vt:lpstr>Поступление НМА</vt:lpstr>
      <vt:lpstr>Поступление НМА</vt:lpstr>
      <vt:lpstr>Поступление НМА</vt:lpstr>
      <vt:lpstr>Внутреннее перемещение НМА</vt:lpstr>
      <vt:lpstr>Выбытие НМА</vt:lpstr>
      <vt:lpstr>Счет 10300 «Непроизведенные активы»</vt:lpstr>
      <vt:lpstr>К непроизведенным активам относятся: </vt:lpstr>
      <vt:lpstr>Первоначальная стоимость объектов непроизведенных активов </vt:lpstr>
      <vt:lpstr>Выбытие объектов непроизведенных активов осуществляется в случаях:</vt:lpstr>
      <vt:lpstr>Единица бухгалтерского учета непроизведенных активов -инвентарный объект</vt:lpstr>
      <vt:lpstr>Основные проводки</vt:lpstr>
      <vt:lpstr>Поступление непроизводственных активов</vt:lpstr>
      <vt:lpstr>Внутреннее перемещение непроизводственных активов</vt:lpstr>
      <vt:lpstr>Выбытие объектов непроизведенных активов </vt:lpstr>
      <vt:lpstr>Счет 10400 «Амортизация»</vt:lpstr>
      <vt:lpstr>Амортизация</vt:lpstr>
      <vt:lpstr>Начисление амортизации</vt:lpstr>
      <vt:lpstr>Амортизация ОС</vt:lpstr>
      <vt:lpstr>Амортизация ОС:</vt:lpstr>
      <vt:lpstr>Амортизация НМА</vt:lpstr>
      <vt:lpstr>Амортизация НМА</vt:lpstr>
      <vt:lpstr>Основные проводки</vt:lpstr>
      <vt:lpstr>Начисление амортизации</vt:lpstr>
      <vt:lpstr>Операции по выбытию сумм амортизации по выбываемым объектам</vt:lpstr>
      <vt:lpstr>Презентация PowerPoint</vt:lpstr>
      <vt:lpstr>К материальным запасам относятся:</vt:lpstr>
      <vt:lpstr>Оценка материальных запасов</vt:lpstr>
      <vt:lpstr>Аналитический учет материальных запасов </vt:lpstr>
      <vt:lpstr>Особенности учета готовой продукции</vt:lpstr>
      <vt:lpstr>Особенности учета товаров и их торговой наценки</vt:lpstr>
      <vt:lpstr>Основные проводки</vt:lpstr>
      <vt:lpstr>Принятие к учету материальных запасов</vt:lpstr>
      <vt:lpstr>Принятие к учету материальных запасов</vt:lpstr>
      <vt:lpstr>Выбытие материальных запасов</vt:lpstr>
      <vt:lpstr>Выбытие материальных запасов</vt:lpstr>
      <vt:lpstr>Счет 10700 «Нефинансовые активы в пути»</vt:lpstr>
      <vt:lpstr>Аналитический учет нефинансовых активов в пути </vt:lpstr>
      <vt:lpstr>Основные проводки</vt:lpstr>
      <vt:lpstr>Основные проводки</vt:lpstr>
      <vt:lpstr>Счет 010900000 «Затраты на изготовление готовой продукции, выполнение работ, услуг»</vt:lpstr>
      <vt:lpstr>Принятие к бухгалтерскому учету хозяйственных операций по формированию фактической стоимости:</vt:lpstr>
      <vt:lpstr>Принятие к бухгалтерскому учету хозяйственных операций по формированию фактической стоимости:</vt:lpstr>
      <vt:lpstr>Общехозяйственные расходы</vt:lpstr>
      <vt:lpstr>Счет 11100 «Права пользования активами»</vt:lpstr>
      <vt:lpstr>Операции по отражению прав пользования активами</vt:lpstr>
      <vt:lpstr>Счет 11400 «Обесценение нефинансовых активов»</vt:lpstr>
      <vt:lpstr>Презентация PowerPoint</vt:lpstr>
      <vt:lpstr>Счет 11000 «Затраты на биотрансформацию»</vt:lpstr>
      <vt:lpstr>Счет 11000 «Затраты на биотрансформацию»</vt:lpstr>
      <vt:lpstr>Счет 11300 «Биологические активы»</vt:lpstr>
      <vt:lpstr>Счет 11300 «Биологические активы»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4:Учет нефинансовых активов</dc:title>
  <dc:creator>Арнаут</dc:creator>
  <cp:lastModifiedBy>Арнаут Марина</cp:lastModifiedBy>
  <cp:revision>73</cp:revision>
  <dcterms:created xsi:type="dcterms:W3CDTF">2020-10-10T00:49:25Z</dcterms:created>
  <dcterms:modified xsi:type="dcterms:W3CDTF">2023-10-05T05:33:10Z</dcterms:modified>
</cp:coreProperties>
</file>