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2" r:id="rId6"/>
    <p:sldId id="341" r:id="rId7"/>
    <p:sldId id="263" r:id="rId8"/>
    <p:sldId id="265" r:id="rId9"/>
    <p:sldId id="264" r:id="rId10"/>
    <p:sldId id="269" r:id="rId11"/>
    <p:sldId id="342" r:id="rId12"/>
    <p:sldId id="270" r:id="rId13"/>
    <p:sldId id="343" r:id="rId14"/>
    <p:sldId id="273" r:id="rId15"/>
    <p:sldId id="275" r:id="rId16"/>
    <p:sldId id="276" r:id="rId17"/>
    <p:sldId id="278" r:id="rId18"/>
    <p:sldId id="282" r:id="rId19"/>
    <p:sldId id="283" r:id="rId20"/>
    <p:sldId id="284" r:id="rId21"/>
    <p:sldId id="286" r:id="rId22"/>
    <p:sldId id="287" r:id="rId23"/>
    <p:sldId id="288" r:id="rId24"/>
    <p:sldId id="289" r:id="rId25"/>
    <p:sldId id="290" r:id="rId26"/>
    <p:sldId id="291" r:id="rId27"/>
    <p:sldId id="344" r:id="rId28"/>
    <p:sldId id="296" r:id="rId29"/>
    <p:sldId id="299" r:id="rId30"/>
    <p:sldId id="302" r:id="rId31"/>
    <p:sldId id="303" r:id="rId32"/>
    <p:sldId id="304" r:id="rId33"/>
    <p:sldId id="311" r:id="rId34"/>
    <p:sldId id="313" r:id="rId35"/>
    <p:sldId id="315" r:id="rId36"/>
    <p:sldId id="316" r:id="rId37"/>
    <p:sldId id="317" r:id="rId38"/>
    <p:sldId id="320" r:id="rId39"/>
    <p:sldId id="321" r:id="rId40"/>
    <p:sldId id="322" r:id="rId41"/>
    <p:sldId id="362" r:id="rId42"/>
    <p:sldId id="366" r:id="rId43"/>
    <p:sldId id="367" r:id="rId44"/>
    <p:sldId id="363" r:id="rId45"/>
    <p:sldId id="324" r:id="rId46"/>
    <p:sldId id="326" r:id="rId47"/>
    <p:sldId id="328" r:id="rId48"/>
    <p:sldId id="330" r:id="rId49"/>
    <p:sldId id="333" r:id="rId50"/>
    <p:sldId id="368" r:id="rId51"/>
    <p:sldId id="336" r:id="rId52"/>
    <p:sldId id="337" r:id="rId53"/>
    <p:sldId id="339" r:id="rId54"/>
  </p:sldIdLst>
  <p:sldSz cx="9144000" cy="6858000" type="screen4x3"/>
  <p:notesSz cx="6858000" cy="9144000"/>
  <p:custDataLst>
    <p:tags r:id="rId5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2CF910-CD7B-4404-98C5-27119E6B7830}" v="50" dt="2020-01-14T06:28:58.7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62" autoAdjust="0"/>
    <p:restoredTop sz="85801" autoAdjust="0"/>
  </p:normalViewPr>
  <p:slideViewPr>
    <p:cSldViewPr>
      <p:cViewPr varScale="1">
        <p:scale>
          <a:sx n="73" d="100"/>
          <a:sy n="73" d="100"/>
        </p:scale>
        <p:origin x="1675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61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едолужко Ольга" userId="834c8478f9dd2a38" providerId="LiveId" clId="{0A2CF910-CD7B-4404-98C5-27119E6B7830}"/>
    <pc:docChg chg="undo custSel addSld modSld">
      <pc:chgData name="Недолужко Ольга" userId="834c8478f9dd2a38" providerId="LiveId" clId="{0A2CF910-CD7B-4404-98C5-27119E6B7830}" dt="2020-01-14T06:29:02.619" v="5820" actId="20577"/>
      <pc:docMkLst>
        <pc:docMk/>
      </pc:docMkLst>
      <pc:sldChg chg="modNotesTx">
        <pc:chgData name="Недолужко Ольга" userId="834c8478f9dd2a38" providerId="LiveId" clId="{0A2CF910-CD7B-4404-98C5-27119E6B7830}" dt="2020-01-14T04:46:24.897" v="573" actId="20577"/>
        <pc:sldMkLst>
          <pc:docMk/>
          <pc:sldMk cId="3669069974" sldId="259"/>
        </pc:sldMkLst>
      </pc:sldChg>
      <pc:sldChg chg="modNotesTx">
        <pc:chgData name="Недолужко Ольга" userId="834c8478f9dd2a38" providerId="LiveId" clId="{0A2CF910-CD7B-4404-98C5-27119E6B7830}" dt="2020-01-14T04:46:16.986" v="571" actId="20577"/>
        <pc:sldMkLst>
          <pc:docMk/>
          <pc:sldMk cId="2635524650" sldId="262"/>
        </pc:sldMkLst>
      </pc:sldChg>
      <pc:sldChg chg="modNotesTx">
        <pc:chgData name="Недолужко Ольга" userId="834c8478f9dd2a38" providerId="LiveId" clId="{0A2CF910-CD7B-4404-98C5-27119E6B7830}" dt="2020-01-14T05:02:40.192" v="768" actId="20577"/>
        <pc:sldMkLst>
          <pc:docMk/>
          <pc:sldMk cId="2599422211" sldId="269"/>
        </pc:sldMkLst>
      </pc:sldChg>
      <pc:sldChg chg="modSp modNotesTx">
        <pc:chgData name="Недолужко Ольга" userId="834c8478f9dd2a38" providerId="LiveId" clId="{0A2CF910-CD7B-4404-98C5-27119E6B7830}" dt="2020-01-14T04:59:58.882" v="687" actId="20577"/>
        <pc:sldMkLst>
          <pc:docMk/>
          <pc:sldMk cId="139185404" sldId="270"/>
        </pc:sldMkLst>
        <pc:spChg chg="mod">
          <ac:chgData name="Недолужко Ольга" userId="834c8478f9dd2a38" providerId="LiveId" clId="{0A2CF910-CD7B-4404-98C5-27119E6B7830}" dt="2020-01-14T04:58:04.741" v="681" actId="20577"/>
          <ac:spMkLst>
            <pc:docMk/>
            <pc:sldMk cId="139185404" sldId="270"/>
            <ac:spMk id="5" creationId="{00000000-0000-0000-0000-000000000000}"/>
          </ac:spMkLst>
        </pc:spChg>
      </pc:sldChg>
      <pc:sldChg chg="modNotesTx">
        <pc:chgData name="Недолужко Ольга" userId="834c8478f9dd2a38" providerId="LiveId" clId="{0A2CF910-CD7B-4404-98C5-27119E6B7830}" dt="2020-01-14T05:05:49.743" v="827" actId="20577"/>
        <pc:sldMkLst>
          <pc:docMk/>
          <pc:sldMk cId="4239902108" sldId="273"/>
        </pc:sldMkLst>
      </pc:sldChg>
      <pc:sldChg chg="modNotesTx">
        <pc:chgData name="Недолужко Ольга" userId="834c8478f9dd2a38" providerId="LiveId" clId="{0A2CF910-CD7B-4404-98C5-27119E6B7830}" dt="2020-01-14T05:07:43.232" v="830" actId="20577"/>
        <pc:sldMkLst>
          <pc:docMk/>
          <pc:sldMk cId="3078440711" sldId="284"/>
        </pc:sldMkLst>
      </pc:sldChg>
      <pc:sldChg chg="modNotesTx">
        <pc:chgData name="Недолужко Ольга" userId="834c8478f9dd2a38" providerId="LiveId" clId="{0A2CF910-CD7B-4404-98C5-27119E6B7830}" dt="2020-01-14T05:10:10.834" v="1083" actId="20577"/>
        <pc:sldMkLst>
          <pc:docMk/>
          <pc:sldMk cId="469642233" sldId="286"/>
        </pc:sldMkLst>
      </pc:sldChg>
      <pc:sldChg chg="modSp modNotesTx">
        <pc:chgData name="Недолужко Ольга" userId="834c8478f9dd2a38" providerId="LiveId" clId="{0A2CF910-CD7B-4404-98C5-27119E6B7830}" dt="2020-01-14T05:16:57.762" v="1100" actId="20577"/>
        <pc:sldMkLst>
          <pc:docMk/>
          <pc:sldMk cId="3365728027" sldId="291"/>
        </pc:sldMkLst>
        <pc:spChg chg="mod">
          <ac:chgData name="Недолужко Ольга" userId="834c8478f9dd2a38" providerId="LiveId" clId="{0A2CF910-CD7B-4404-98C5-27119E6B7830}" dt="2020-01-14T05:15:46.223" v="1084" actId="1076"/>
          <ac:spMkLst>
            <pc:docMk/>
            <pc:sldMk cId="3365728027" sldId="291"/>
            <ac:spMk id="7" creationId="{00000000-0000-0000-0000-000000000000}"/>
          </ac:spMkLst>
        </pc:spChg>
      </pc:sldChg>
      <pc:sldChg chg="modSp modNotesTx">
        <pc:chgData name="Недолужко Ольга" userId="834c8478f9dd2a38" providerId="LiveId" clId="{0A2CF910-CD7B-4404-98C5-27119E6B7830}" dt="2020-01-14T05:40:44.088" v="3094" actId="1035"/>
        <pc:sldMkLst>
          <pc:docMk/>
          <pc:sldMk cId="3141124634" sldId="296"/>
        </pc:sldMkLst>
        <pc:spChg chg="mod">
          <ac:chgData name="Недолужко Ольга" userId="834c8478f9dd2a38" providerId="LiveId" clId="{0A2CF910-CD7B-4404-98C5-27119E6B7830}" dt="2020-01-14T05:40:44.088" v="3094" actId="1035"/>
          <ac:spMkLst>
            <pc:docMk/>
            <pc:sldMk cId="3141124634" sldId="296"/>
            <ac:spMk id="3" creationId="{00000000-0000-0000-0000-000000000000}"/>
          </ac:spMkLst>
        </pc:spChg>
      </pc:sldChg>
      <pc:sldChg chg="modSp modNotesTx">
        <pc:chgData name="Недолужко Ольга" userId="834c8478f9dd2a38" providerId="LiveId" clId="{0A2CF910-CD7B-4404-98C5-27119E6B7830}" dt="2020-01-14T05:51:25.950" v="3443" actId="20577"/>
        <pc:sldMkLst>
          <pc:docMk/>
          <pc:sldMk cId="1999910814" sldId="313"/>
        </pc:sldMkLst>
        <pc:spChg chg="mod">
          <ac:chgData name="Недолужко Ольга" userId="834c8478f9dd2a38" providerId="LiveId" clId="{0A2CF910-CD7B-4404-98C5-27119E6B7830}" dt="2020-01-14T05:43:06.933" v="3100" actId="1035"/>
          <ac:spMkLst>
            <pc:docMk/>
            <pc:sldMk cId="1999910814" sldId="313"/>
            <ac:spMk id="3" creationId="{00000000-0000-0000-0000-000000000000}"/>
          </ac:spMkLst>
        </pc:spChg>
      </pc:sldChg>
      <pc:sldChg chg="modNotesTx">
        <pc:chgData name="Недолужко Ольга" userId="834c8478f9dd2a38" providerId="LiveId" clId="{0A2CF910-CD7B-4404-98C5-27119E6B7830}" dt="2020-01-14T05:53:57.791" v="3706" actId="20577"/>
        <pc:sldMkLst>
          <pc:docMk/>
          <pc:sldMk cId="2847878830" sldId="315"/>
        </pc:sldMkLst>
      </pc:sldChg>
      <pc:sldChg chg="modNotesTx">
        <pc:chgData name="Недолужко Ольга" userId="834c8478f9dd2a38" providerId="LiveId" clId="{0A2CF910-CD7B-4404-98C5-27119E6B7830}" dt="2020-01-14T05:59:34.176" v="4505" actId="20577"/>
        <pc:sldMkLst>
          <pc:docMk/>
          <pc:sldMk cId="2448485998" sldId="317"/>
        </pc:sldMkLst>
      </pc:sldChg>
      <pc:sldChg chg="modNotesTx">
        <pc:chgData name="Недолужко Ольга" userId="834c8478f9dd2a38" providerId="LiveId" clId="{0A2CF910-CD7B-4404-98C5-27119E6B7830}" dt="2020-01-14T06:03:45.459" v="4565" actId="20577"/>
        <pc:sldMkLst>
          <pc:docMk/>
          <pc:sldMk cId="3349490574" sldId="322"/>
        </pc:sldMkLst>
      </pc:sldChg>
      <pc:sldChg chg="modNotesTx">
        <pc:chgData name="Недолужко Ольга" userId="834c8478f9dd2a38" providerId="LiveId" clId="{0A2CF910-CD7B-4404-98C5-27119E6B7830}" dt="2020-01-14T06:03:25.182" v="4507" actId="6549"/>
        <pc:sldMkLst>
          <pc:docMk/>
          <pc:sldMk cId="2674466104" sldId="324"/>
        </pc:sldMkLst>
      </pc:sldChg>
      <pc:sldChg chg="modNotesTx">
        <pc:chgData name="Недолужко Ольга" userId="834c8478f9dd2a38" providerId="LiveId" clId="{0A2CF910-CD7B-4404-98C5-27119E6B7830}" dt="2020-01-14T06:04:55.254" v="4567" actId="20577"/>
        <pc:sldMkLst>
          <pc:docMk/>
          <pc:sldMk cId="3035045268" sldId="326"/>
        </pc:sldMkLst>
      </pc:sldChg>
      <pc:sldChg chg="addSp delSp modSp modNotesTx">
        <pc:chgData name="Недолужко Ольга" userId="834c8478f9dd2a38" providerId="LiveId" clId="{0A2CF910-CD7B-4404-98C5-27119E6B7830}" dt="2020-01-14T06:29:02.619" v="5820" actId="20577"/>
        <pc:sldMkLst>
          <pc:docMk/>
          <pc:sldMk cId="1145398211" sldId="333"/>
        </pc:sldMkLst>
        <pc:spChg chg="mod">
          <ac:chgData name="Недолужко Ольга" userId="834c8478f9dd2a38" providerId="LiveId" clId="{0A2CF910-CD7B-4404-98C5-27119E6B7830}" dt="2020-01-14T06:28:44.835" v="5816" actId="14100"/>
          <ac:spMkLst>
            <pc:docMk/>
            <pc:sldMk cId="1145398211" sldId="333"/>
            <ac:spMk id="3" creationId="{00000000-0000-0000-0000-000000000000}"/>
          </ac:spMkLst>
        </pc:spChg>
        <pc:spChg chg="add del mod">
          <ac:chgData name="Недолужко Ольга" userId="834c8478f9dd2a38" providerId="LiveId" clId="{0A2CF910-CD7B-4404-98C5-27119E6B7830}" dt="2020-01-14T06:21:41.610" v="4973" actId="478"/>
          <ac:spMkLst>
            <pc:docMk/>
            <pc:sldMk cId="1145398211" sldId="333"/>
            <ac:spMk id="5" creationId="{00000000-0000-0000-0000-000000000000}"/>
          </ac:spMkLst>
        </pc:spChg>
        <pc:picChg chg="add mod">
          <ac:chgData name="Недолужко Ольга" userId="834c8478f9dd2a38" providerId="LiveId" clId="{0A2CF910-CD7B-4404-98C5-27119E6B7830}" dt="2020-01-14T06:28:40.092" v="5815" actId="1035"/>
          <ac:picMkLst>
            <pc:docMk/>
            <pc:sldMk cId="1145398211" sldId="333"/>
            <ac:picMk id="2" creationId="{157468D1-9578-4728-BB20-C6C6EE88C934}"/>
          </ac:picMkLst>
        </pc:picChg>
        <pc:picChg chg="add del">
          <ac:chgData name="Недолужко Ольга" userId="834c8478f9dd2a38" providerId="LiveId" clId="{0A2CF910-CD7B-4404-98C5-27119E6B7830}" dt="2020-01-14T06:21:51.713" v="4978" actId="478"/>
          <ac:picMkLst>
            <pc:docMk/>
            <pc:sldMk cId="1145398211" sldId="333"/>
            <ac:picMk id="4" creationId="{00000000-0000-0000-0000-000000000000}"/>
          </ac:picMkLst>
        </pc:picChg>
      </pc:sldChg>
      <pc:sldChg chg="delSp modSp add modNotesTx">
        <pc:chgData name="Недолужко Ольга" userId="834c8478f9dd2a38" providerId="LiveId" clId="{0A2CF910-CD7B-4404-98C5-27119E6B7830}" dt="2020-01-14T04:57:37.726" v="679" actId="20577"/>
        <pc:sldMkLst>
          <pc:docMk/>
          <pc:sldMk cId="2932353530" sldId="342"/>
        </pc:sldMkLst>
        <pc:spChg chg="mod">
          <ac:chgData name="Недолужко Ольга" userId="834c8478f9dd2a38" providerId="LiveId" clId="{0A2CF910-CD7B-4404-98C5-27119E6B7830}" dt="2020-01-14T04:57:32.557" v="677" actId="20577"/>
          <ac:spMkLst>
            <pc:docMk/>
            <pc:sldMk cId="2932353530" sldId="342"/>
            <ac:spMk id="3" creationId="{00000000-0000-0000-0000-000000000000}"/>
          </ac:spMkLst>
        </pc:spChg>
        <pc:picChg chg="del">
          <ac:chgData name="Недолужко Ольга" userId="834c8478f9dd2a38" providerId="LiveId" clId="{0A2CF910-CD7B-4404-98C5-27119E6B7830}" dt="2020-01-14T04:56:05.511" v="610" actId="478"/>
          <ac:picMkLst>
            <pc:docMk/>
            <pc:sldMk cId="2932353530" sldId="342"/>
            <ac:picMk id="4" creationId="{00000000-0000-0000-0000-000000000000}"/>
          </ac:picMkLst>
        </pc:picChg>
      </pc:sldChg>
      <pc:sldChg chg="delSp modSp add modNotesTx">
        <pc:chgData name="Недолужко Ольга" userId="834c8478f9dd2a38" providerId="LiveId" clId="{0A2CF910-CD7B-4404-98C5-27119E6B7830}" dt="2020-01-14T05:01:22.032" v="731" actId="6549"/>
        <pc:sldMkLst>
          <pc:docMk/>
          <pc:sldMk cId="4137392211" sldId="343"/>
        </pc:sldMkLst>
        <pc:spChg chg="mod">
          <ac:chgData name="Недолужко Ольга" userId="834c8478f9dd2a38" providerId="LiveId" clId="{0A2CF910-CD7B-4404-98C5-27119E6B7830}" dt="2020-01-14T05:01:11.921" v="730" actId="20577"/>
          <ac:spMkLst>
            <pc:docMk/>
            <pc:sldMk cId="4137392211" sldId="343"/>
            <ac:spMk id="5" creationId="{00000000-0000-0000-0000-000000000000}"/>
          </ac:spMkLst>
        </pc:spChg>
        <pc:picChg chg="del">
          <ac:chgData name="Недолужко Ольга" userId="834c8478f9dd2a38" providerId="LiveId" clId="{0A2CF910-CD7B-4404-98C5-27119E6B7830}" dt="2020-01-14T05:00:42.908" v="716" actId="478"/>
          <ac:picMkLst>
            <pc:docMk/>
            <pc:sldMk cId="4137392211" sldId="343"/>
            <ac:picMk id="6" creationId="{00000000-0000-0000-0000-000000000000}"/>
          </ac:picMkLst>
        </pc:picChg>
      </pc:sldChg>
      <pc:sldChg chg="addSp delSp modSp add modNotesTx">
        <pc:chgData name="Недолужко Ольга" userId="834c8478f9dd2a38" providerId="LiveId" clId="{0A2CF910-CD7B-4404-98C5-27119E6B7830}" dt="2020-01-14T05:30:16.708" v="2565" actId="20577"/>
        <pc:sldMkLst>
          <pc:docMk/>
          <pc:sldMk cId="2825103628" sldId="344"/>
        </pc:sldMkLst>
        <pc:spChg chg="mod">
          <ac:chgData name="Недолужко Ольга" userId="834c8478f9dd2a38" providerId="LiveId" clId="{0A2CF910-CD7B-4404-98C5-27119E6B7830}" dt="2020-01-14T05:27:21.079" v="2229" actId="20577"/>
          <ac:spMkLst>
            <pc:docMk/>
            <pc:sldMk cId="2825103628" sldId="344"/>
            <ac:spMk id="3" creationId="{00000000-0000-0000-0000-000000000000}"/>
          </ac:spMkLst>
        </pc:spChg>
        <pc:picChg chg="add mod modCrop">
          <ac:chgData name="Недолужко Ольга" userId="834c8478f9dd2a38" providerId="LiveId" clId="{0A2CF910-CD7B-4404-98C5-27119E6B7830}" dt="2020-01-14T05:19:27.254" v="1313" actId="1035"/>
          <ac:picMkLst>
            <pc:docMk/>
            <pc:sldMk cId="2825103628" sldId="344"/>
            <ac:picMk id="2" creationId="{1E3F6A49-5F45-48C6-B608-512FECF3DC1E}"/>
          </ac:picMkLst>
        </pc:picChg>
        <pc:picChg chg="del">
          <ac:chgData name="Недолужко Ольга" userId="834c8478f9dd2a38" providerId="LiveId" clId="{0A2CF910-CD7B-4404-98C5-27119E6B7830}" dt="2020-01-14T05:18:26.114" v="1291" actId="478"/>
          <ac:picMkLst>
            <pc:docMk/>
            <pc:sldMk cId="2825103628" sldId="344"/>
            <ac:picMk id="4" creationId="{00000000-0000-0000-0000-000000000000}"/>
          </ac:picMkLst>
        </pc:picChg>
        <pc:picChg chg="del">
          <ac:chgData name="Недолужко Ольга" userId="834c8478f9dd2a38" providerId="LiveId" clId="{0A2CF910-CD7B-4404-98C5-27119E6B7830}" dt="2020-01-14T05:18:27.789" v="1292" actId="478"/>
          <ac:picMkLst>
            <pc:docMk/>
            <pc:sldMk cId="2825103628" sldId="344"/>
            <ac:picMk id="6" creationId="{00000000-0000-0000-0000-000000000000}"/>
          </ac:picMkLst>
        </pc:picChg>
      </pc:sldChg>
      <pc:sldChg chg="modSp add">
        <pc:chgData name="Недолужко Ольга" userId="834c8478f9dd2a38" providerId="LiveId" clId="{0A2CF910-CD7B-4404-98C5-27119E6B7830}" dt="2020-01-14T06:19:39.805" v="4823" actId="1036"/>
        <pc:sldMkLst>
          <pc:docMk/>
          <pc:sldMk cId="0" sldId="362"/>
        </pc:sldMkLst>
        <pc:spChg chg="mod">
          <ac:chgData name="Недолужко Ольга" userId="834c8478f9dd2a38" providerId="LiveId" clId="{0A2CF910-CD7B-4404-98C5-27119E6B7830}" dt="2020-01-14T06:19:39.805" v="4823" actId="1036"/>
          <ac:spMkLst>
            <pc:docMk/>
            <pc:sldMk cId="0" sldId="362"/>
            <ac:spMk id="38915" creationId="{95AA5D7E-CB84-4417-A829-8F306CEDC4C7}"/>
          </ac:spMkLst>
        </pc:spChg>
      </pc:sldChg>
      <pc:sldChg chg="modSp add">
        <pc:chgData name="Недолужко Ольга" userId="834c8478f9dd2a38" providerId="LiveId" clId="{0A2CF910-CD7B-4404-98C5-27119E6B7830}" dt="2020-01-14T06:19:59.440" v="4826"/>
        <pc:sldMkLst>
          <pc:docMk/>
          <pc:sldMk cId="0" sldId="363"/>
        </pc:sldMkLst>
        <pc:spChg chg="mod">
          <ac:chgData name="Недолужко Ольга" userId="834c8478f9dd2a38" providerId="LiveId" clId="{0A2CF910-CD7B-4404-98C5-27119E6B7830}" dt="2020-01-14T06:19:59.440" v="4826"/>
          <ac:spMkLst>
            <pc:docMk/>
            <pc:sldMk cId="0" sldId="363"/>
            <ac:spMk id="45059" creationId="{87E4D2A6-DF35-45A4-A8A1-43BF726638E6}"/>
          </ac:spMkLst>
        </pc:spChg>
      </pc:sldChg>
      <pc:sldChg chg="modSp add">
        <pc:chgData name="Недолужко Ольга" userId="834c8478f9dd2a38" providerId="LiveId" clId="{0A2CF910-CD7B-4404-98C5-27119E6B7830}" dt="2020-01-14T06:19:47.511" v="4824"/>
        <pc:sldMkLst>
          <pc:docMk/>
          <pc:sldMk cId="0" sldId="366"/>
        </pc:sldMkLst>
        <pc:spChg chg="mod">
          <ac:chgData name="Недолужко Ольга" userId="834c8478f9dd2a38" providerId="LiveId" clId="{0A2CF910-CD7B-4404-98C5-27119E6B7830}" dt="2020-01-14T06:19:47.511" v="4824"/>
          <ac:spMkLst>
            <pc:docMk/>
            <pc:sldMk cId="0" sldId="366"/>
            <ac:spMk id="40963" creationId="{07262FC3-CA93-4E75-A7D8-A0BA2D78D6C8}"/>
          </ac:spMkLst>
        </pc:spChg>
      </pc:sldChg>
      <pc:sldChg chg="modSp add">
        <pc:chgData name="Недолужко Ольга" userId="834c8478f9dd2a38" providerId="LiveId" clId="{0A2CF910-CD7B-4404-98C5-27119E6B7830}" dt="2020-01-14T06:19:54.110" v="4825"/>
        <pc:sldMkLst>
          <pc:docMk/>
          <pc:sldMk cId="0" sldId="367"/>
        </pc:sldMkLst>
        <pc:spChg chg="mod">
          <ac:chgData name="Недолужко Ольга" userId="834c8478f9dd2a38" providerId="LiveId" clId="{0A2CF910-CD7B-4404-98C5-27119E6B7830}" dt="2020-01-14T06:19:54.110" v="4825"/>
          <ac:spMkLst>
            <pc:docMk/>
            <pc:sldMk cId="0" sldId="367"/>
            <ac:spMk id="43011" creationId="{10A2B476-CB4D-4774-B64E-0C90BB0F54B1}"/>
          </ac:spMkLst>
        </pc:spChg>
      </pc:sldChg>
      <pc:sldChg chg="add">
        <pc:chgData name="Недолужко Ольга" userId="834c8478f9dd2a38" providerId="LiveId" clId="{0A2CF910-CD7B-4404-98C5-27119E6B7830}" dt="2020-01-14T06:20:08.939" v="4827"/>
        <pc:sldMkLst>
          <pc:docMk/>
          <pc:sldMk cId="635976792" sldId="368"/>
        </pc:sldMkLst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C6005E-230D-42FF-AB7B-DEEB1AB8E7F3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187059-1BCF-4A50-B2FE-47E9C923C4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124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150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От тщательности его обоснования зависят не только выполнение производственной программы и эффективность работы данного предприятия, но и многих других, так как установленные в нем объемы поставок материальных ресурсов одновременно являются основанием для разработки плана производства и реализации продукции других предприятий и объединений.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Цель:</a:t>
            </a:r>
            <a:r>
              <a:rPr lang="ru-RU" baseline="0" dirty="0"/>
              <a:t> </a:t>
            </a:r>
            <a:r>
              <a:rPr lang="ru-RU" dirty="0"/>
              <a:t>так как экономия на ресурсах может привести к ухудшению качества и конкурентоспособности продукции, а стремление к созданию сверхнормативных запасов и нерациональному использованию ресурсов — к «омертвлению» оборотных средств и снижению эффективности их использования, что, в конечном счете, скажется на конечных результатах деятельности предприятия.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470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прошлом планирование МТО предприятий осуществлялось централизованно органами государственного управления. В настоящее время система МТО претерпела существенные изменения. Предприятия самостоятельно организуют материальное обеспечение, исходя из сложившейся конъюнктуры рынка, возможностей партнеров, информации о колебании цен, путем приобретения ресурсов на рынке товаров и услуг. Приобретение осуществляется в основном по прямым договорам или у организаций материального снабжения, торговле, на ярмарке и т.д. В этих условиях методология планирования существенно меняется.</a:t>
            </a:r>
          </a:p>
          <a:p>
            <a:r>
              <a:rPr lang="ru-RU" dirty="0"/>
              <a:t>Изменились и функции отделов материально - технического снабжения. Их работа носит аналитический характер и оказывает большое влияние на показатели деятельности предприятия (особенно себестоимость и прибыль). Службы материально - технического обеспечения должны изучать рынки материалов, цены и возможности приобретения качественных ресурсов по минимальным ценам.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401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Потребности в МТО служба материально-технического обеспечения должна определять на основе заказов производственных подразделений, выступающих в роли потребителей, поскольку именно они располагают информацией о том, какие ресурсы, в какое время и в каком объеме требуются. Однако данные заказы должны быть проверены с точки зрения соответствия техническим условиям и с учетом имеющихся запасов.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Служба МТО изучает рынок сырья и материалов с целью возможности закупок более дешевых материально-технических ресурсов, она может накапливать заказы производственных подразделений для того, чтобы закупать материалы экономически обоснованными партиями и получать скидки при покупке больших партий.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937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>
                <a:solidFill>
                  <a:prstClr val="black"/>
                </a:solidFill>
              </a:rPr>
              <a:t>План материально-технического обеспечения составляется в натуральном и стоимостном выражении на год и с разбивкой по кварталам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757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 что, помимо экономии сырья и материалов, влечет за собой снижение трудоемкости их изготовления, увеличение пропускной способности оборудования, уменьшение объема перевозок, расхода топлива и т.д.; эта экономия зависит от точного расчета конструкций, выбора оптимальных запасов прочности, правильного выбора марок, размеров и профилей материалов и т. д.;</a:t>
            </a:r>
          </a:p>
          <a:p>
            <a:r>
              <a:rPr lang="ru-RU" dirty="0"/>
              <a:t>2 точных методов литья, замены ковки штамповкой, специальных нестандартных профилей и размеров, рационального раскроя материалов, комплексного использования сырья;</a:t>
            </a:r>
          </a:p>
          <a:p>
            <a:r>
              <a:rPr lang="ru-RU" dirty="0"/>
              <a:t>3 применения пластмасс вместо черных и цветных металлов, железобетона в качестве конструкционного материала и т.п., а также многократного использования смазочных масел, макулатуры, тары, резины, стекла.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844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ru-RU" dirty="0"/>
              <a:t>1 разрабатывается проект плана в форме заявок, содержащих расчеты потребности в отдельных видах материальных ресурсов. Исходная база - стратегический план предприятия; достигнутые показатели потребления ресурсов года, предшествующего планируемому.</a:t>
            </a:r>
          </a:p>
          <a:p>
            <a:pPr marL="0" lvl="1" indent="0">
              <a:buNone/>
            </a:pPr>
            <a:r>
              <a:rPr lang="ru-RU" dirty="0"/>
              <a:t>2 проводится анализ эффективности использования материальных ресурсов, проект плана материально-технического обеспечения корректируется на основе уточненной производственной программы, уточненных заданий по внедрению новой техники и проведению экспериментальных работ, скорректированных норм расхода материалов и производственных запасов;</a:t>
            </a:r>
          </a:p>
          <a:p>
            <a:pPr marL="0" lvl="1" indent="0">
              <a:buNone/>
            </a:pPr>
            <a:r>
              <a:rPr lang="ru-RU" dirty="0"/>
              <a:t>3 проводится анализ рынка сырья и материалов, оценивается целесообразность приобретения того или иного ресурса или изготовления его на предприятии собственными силами и принимается решение о закупке;</a:t>
            </a:r>
          </a:p>
          <a:p>
            <a:pPr marL="0" lvl="1" indent="0">
              <a:buNone/>
            </a:pPr>
            <a:r>
              <a:rPr lang="ru-RU" dirty="0"/>
              <a:t>4 составляются балансы материально-технических ресурсов и планы закупок.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5281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Определение потребности в материальных ресурсах можно осуществить тремя подходами: детерминированным - на основе планов производства и нормативов расхода; </a:t>
            </a:r>
            <a:r>
              <a:rPr lang="ru-RU" sz="1200" dirty="0" err="1"/>
              <a:t>стохатическим</a:t>
            </a:r>
            <a:r>
              <a:rPr lang="ru-RU" sz="1200" dirty="0"/>
              <a:t> - на основе вероятностного прогноза с учетом потребностей за прошлые периоды; оценочным  на основе опытно-статистической оценки.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6722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При </a:t>
            </a:r>
            <a:r>
              <a:rPr lang="ru-RU" sz="1200" dirty="0" err="1"/>
              <a:t>поиздельном</a:t>
            </a:r>
            <a:r>
              <a:rPr lang="ru-RU" sz="1200" dirty="0"/>
              <a:t> и </a:t>
            </a:r>
            <a:r>
              <a:rPr lang="ru-RU" sz="1200" dirty="0" err="1"/>
              <a:t>подетальном</a:t>
            </a:r>
            <a:r>
              <a:rPr lang="ru-RU" sz="1200" dirty="0"/>
              <a:t> методах применяются нормы расхода на производство единицы изделия, деталей.</a:t>
            </a:r>
          </a:p>
          <a:p>
            <a:r>
              <a:rPr lang="ru-RU" sz="1200" dirty="0"/>
              <a:t>1 метод прямого счета, основанный на программе выпуска продукции и нормах расхода материалов на единицу выпускаемой продукции.</a:t>
            </a:r>
          </a:p>
          <a:p>
            <a:r>
              <a:rPr lang="ru-RU" sz="1200" dirty="0" err="1"/>
              <a:t>Поиздельный</a:t>
            </a:r>
            <a:r>
              <a:rPr lang="ru-RU" sz="1200" dirty="0"/>
              <a:t> и </a:t>
            </a:r>
            <a:r>
              <a:rPr lang="ru-RU" sz="1200" dirty="0" err="1"/>
              <a:t>подетальный</a:t>
            </a:r>
            <a:r>
              <a:rPr lang="ru-RU" sz="1200" dirty="0"/>
              <a:t> метод применяется для определения потребности в сырье, основных и вспомогательных материалах, входящих в состав выпускаемой продукции.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2999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3 </a:t>
            </a:r>
            <a:r>
              <a:rPr lang="ru-RU" sz="1200" dirty="0"/>
              <a:t>заключается в том, что изделия, на которые в период расчета потребности нет норм расхода, приравниваются к аналогичным изделиям, на которые имеются нормы расхода материалов. При этом необходимо учитывать характерные особенности нового изделия, для чего в расчет вводятся поправочные коэффициенты.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 большом разнообразии выпускаемой продукции, а также при отсутствии уточненной программы выпуска по каждой позиции производится расчет потребности в материалах на типовое изделие или деталь, норма расхода материала на производство которых явится средневзвешенной для планируемой группы изделий или деталей.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4161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 большом разнообразии выпускаемой продукции, а также при отсутствии уточненной программы выпуска по каждой позиции производится расчет потребности в материалах на типовое изделие или деталь, норма расхода материала на производство которых явится средневзвешенной для планируемой группы изделий или деталей.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3313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Статистические методы определения потребности в материальных ресурсах основываются на использовании данных о фактическом расходе материальных ресурсов за прошлые периоды с учетом изменения структуры и объемов производства, а также норм расходов ресурсов, обусловленных использованием новой техники и совершенствованием организации производства. Они применяются преимущественно при значительной номенклатуре материальных ресурсов и относительно небольших расходах.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8340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Потребность в шихтовых материалах определяется отдельно по каждому компоненту </a:t>
            </a:r>
            <a:r>
              <a:rPr lang="ru-RU" sz="1200" dirty="0" err="1"/>
              <a:t>металлозавалки</a:t>
            </a:r>
            <a:r>
              <a:rPr lang="ru-RU" sz="1200" dirty="0"/>
              <a:t> в зависимости от ее веса и состава шихты.</a:t>
            </a:r>
          </a:p>
          <a:p>
            <a:r>
              <a:rPr lang="ru-RU" sz="1200" dirty="0"/>
              <a:t>Потребность во вспомогательных материалах (</a:t>
            </a:r>
            <a:r>
              <a:rPr lang="ru-RU" sz="1200" dirty="0" err="1"/>
              <a:t>Мв</a:t>
            </a:r>
            <a:r>
              <a:rPr lang="ru-RU" sz="1200" dirty="0"/>
              <a:t>) может быть определена укрупненно в случае, если исключена возможность прямого расчета на основе разработки технически обоснованных норм расхода по этому виду вспомогательных материалов.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2435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Обычно эти нормы устанавливаются на единицу объема выпускаемой продукции (в натуральном выражении или в стоимостном выражении на 1 тыс. руб. валовой продукции) или на конкретный объект расхода (на 1 </a:t>
            </a:r>
            <a:r>
              <a:rPr lang="ru-RU" sz="1200" dirty="0" err="1"/>
              <a:t>станко</a:t>
            </a:r>
            <a:r>
              <a:rPr lang="ru-RU" sz="1200" dirty="0"/>
              <a:t>-час работы оборудования, на 1 м2 площади, на 1 м3 объема помещения и т.п.).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1160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/>
              <a:t>Кн</a:t>
            </a:r>
            <a:r>
              <a:rPr lang="ru-RU" dirty="0"/>
              <a:t> — определяется с учетом снижения норм расхода оснастки и инструмента и возможности увеличения централизованных его поставок.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3934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Рассчитывается с учетом стойкости данного инструмента и нормы расхода его на обработку определенного вида изделия.</a:t>
            </a: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Суммирование полученных таким расчетом величин расхода данного вида материала по всем типоразмерам инструмента позволяет определить общую потребность по предприятию на годовую программу.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202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По изделиям с длительным производственным циклом рассчитывается потребность в материалах для обеспечения плана выпуска продукции и с учетом изменения объема и комплектности незавершенного производства (задела).</a:t>
            </a:r>
          </a:p>
          <a:p>
            <a:r>
              <a:rPr lang="ru-RU" sz="1200" dirty="0"/>
              <a:t>Потребность в материалах на изменение незавершенного производства (</a:t>
            </a:r>
            <a:r>
              <a:rPr lang="ru-RU" sz="1200" dirty="0" err="1"/>
              <a:t>Пмн</a:t>
            </a:r>
            <a:r>
              <a:rPr lang="ru-RU" sz="1200" dirty="0"/>
              <a:t>)определяется при наличии данных об изменении задела в деталях или изделиях к концу планового периода по сравнению с его началом.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9029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При большом количестве наименований деталей и изделий и различных циклах их изготовления указанный метод расчета весьма трудоемок. В этом случае применяется более простой, но менее точный метод.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0288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Составной частью годовой потребности предприятия в материальных ресурсах является потребность на образование производственных запасов сырья и материалов.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1137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Величина производственного запаса обосновывается нормой производственного запаса, представляющей собой средний в течение года запас материала в днях его среднесуточного потребления, планируемый на конец года как переходящий.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5281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Потребность в топливе на технологические нужды обосновывается прямым расчетом исходя из объемов производства и норм расхода топлива.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Нормы расхода топлива на работу внутризаводского транспорта рассчитываются в килограммах условного топлива на 1 т перевозимого груза или на 1 ч работы транспортных машин.</a:t>
            </a:r>
            <a:endParaRPr lang="en-US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580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1 При этом </a:t>
            </a:r>
            <a:r>
              <a:rPr lang="ru-RU" sz="1200" dirty="0" err="1"/>
              <a:t>Кэ</a:t>
            </a:r>
            <a:r>
              <a:rPr lang="ru-RU" sz="1200" dirty="0"/>
              <a:t> определяется отношением калорийности </a:t>
            </a:r>
            <a:r>
              <a:rPr lang="ru-RU" sz="1200" dirty="0" err="1"/>
              <a:t>Кз</a:t>
            </a:r>
            <a:r>
              <a:rPr lang="ru-RU" sz="1200" dirty="0"/>
              <a:t> (в ккал) конкретного вида используемого (заказываемого) топлива к калорийности условного топлива 7 тыс. ккал (1 кг условного топлива при сжигании выделяет 7 тыс. ккал тепла).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6146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 Н</a:t>
            </a:r>
            <a:r>
              <a:rPr lang="en-US" dirty="0"/>
              <a:t>’</a:t>
            </a:r>
            <a:r>
              <a:rPr lang="ru-RU" dirty="0"/>
              <a:t> – устанавливается по справочнику в зависимости от тепловой характеристики здания, климатических условий района и коэффициента полезного действия отопительной системы;</a:t>
            </a:r>
          </a:p>
          <a:p>
            <a:r>
              <a:rPr lang="ru-RU" sz="1200" dirty="0"/>
              <a:t>Тс – устанавливается по справочнику в зависимости от местонахождения района;</a:t>
            </a:r>
          </a:p>
          <a:p>
            <a:r>
              <a:rPr lang="ru-RU" sz="1200" dirty="0" err="1"/>
              <a:t>Тв</a:t>
            </a:r>
            <a:r>
              <a:rPr lang="ru-RU" sz="1200" dirty="0"/>
              <a:t> – в соответствии с правилами охраны труда и техники безопасности принимается равной 12-18 </a:t>
            </a:r>
            <a:r>
              <a:rPr lang="ru-RU" dirty="0">
                <a:sym typeface="Symbol" panose="05050102010706020507" pitchFamily="18" charset="2"/>
              </a:rPr>
              <a:t>С для служебных помещений и 0-5 С для складских помещений;</a:t>
            </a:r>
          </a:p>
          <a:p>
            <a:r>
              <a:rPr lang="ru-RU" dirty="0" err="1">
                <a:sym typeface="Symbol" panose="05050102010706020507" pitchFamily="18" charset="2"/>
              </a:rPr>
              <a:t>Ти</a:t>
            </a:r>
            <a:r>
              <a:rPr lang="ru-RU" dirty="0">
                <a:sym typeface="Symbol" panose="05050102010706020507" pitchFamily="18" charset="2"/>
              </a:rPr>
              <a:t> – по справочнику;</a:t>
            </a:r>
          </a:p>
          <a:p>
            <a:r>
              <a:rPr lang="en-US" dirty="0">
                <a:sym typeface="Symbol" panose="05050102010706020507" pitchFamily="18" charset="2"/>
              </a:rPr>
              <a:t>q</a:t>
            </a:r>
            <a:r>
              <a:rPr lang="ru-RU" dirty="0">
                <a:sym typeface="Symbol" panose="05050102010706020507" pitchFamily="18" charset="2"/>
              </a:rPr>
              <a:t> – показывает отношение теплотворности единицы конкретного топлива к теплотворности единицы условности топлива.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4351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4 </a:t>
            </a:r>
            <a:r>
              <a:rPr lang="ru-RU" sz="1200" dirty="0"/>
              <a:t>Расчет потребности в электрической и тепловой энергии на технологические нужды производится на основе планируемых объемов производства и прогрессивных норм расхода энергии. При этом должны учитываться: повышение уровня эксплуатации и использования энергетического оборудования, устранение непроизводительных расходов и снижение внутризаводских потерь при передаче электроэнергии, максимальное использование вторичных энергоресурсов, экономия электроэнергии, отпускаемой на осветительные цели и т.д.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9573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Потребность в оборудовании для замены физически изношенного и морально устаревшего оборудования на действующих предприятиях определяется с учетом необходимости планомерного обновления действующего парка машин (на основании актов об их техническом состоянии) с целью значительного увеличения выпуска продукции на этих предприятиях, повышения интенсификации производства, роста производительности труда и улучшения качества изделий.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4429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/>
              <a:t>Смп</a:t>
            </a:r>
            <a:r>
              <a:rPr lang="ru-RU" dirty="0"/>
              <a:t> - </a:t>
            </a:r>
            <a:r>
              <a:rPr lang="ru-RU" sz="1200" dirty="0"/>
              <a:t>устанавливается с учетом наличия машин, поступления и убыли их на протяжении планового периода.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9485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Развитие новых отраслей экономики, постоянно расширяющаяся номенклатура материальных ресурсов, появление новых видов сырья – все это делает рынок развитых стран менее обозримым. В то же время условием успешного МТО является полная информация о рынке.</a:t>
            </a:r>
          </a:p>
          <a:p>
            <a:r>
              <a:rPr lang="ru-RU" dirty="0"/>
              <a:t>Этапы: 1 о потенциальных поставщиках, ассортименте материальных ресурсов, о новых технологиях изготовления важнейших для потребителя материалов, ценах на сырье, материалы, топливо, полуфабрикаты;</a:t>
            </a:r>
          </a:p>
          <a:p>
            <a:r>
              <a:rPr lang="ru-RU" dirty="0"/>
              <a:t>2 цен; объемов производства товаров, сырья, энергии и т.п.; запасов товарно-материальных ценностей; появления новых ресурсов, поставщиков; возможностей импорта ресурсов</a:t>
            </a:r>
          </a:p>
          <a:p>
            <a:r>
              <a:rPr lang="ru-RU" dirty="0"/>
              <a:t>3 позволяющей оптимизировать затраты на приобретение сырья и материалов.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9234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Формулируя политику закупок, предприятие должно решить: будет ли оно само производить материалы, детали или полуфабрикаты, либо закупать их на стороне. При решении этого вопроса определяющими факторами являются: состояние рынка сырья и материалов, уровень цен, производственные возможности самого предприятия. Выработка «политики снабжения» осуществляется на основе сравнительного стоимостного анализа.</a:t>
            </a:r>
          </a:p>
          <a:p>
            <a:r>
              <a:rPr lang="ru-RU" sz="1200" dirty="0"/>
              <a:t>Закупки на стороне и отказ от производства деталей внутри предприятия объясняется теми экономическими преимуществами, которые получают предприятия, покупая материальные ресурсы у узкоспециализированных компаний по сравнительно низким ценам.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6378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3) </a:t>
            </a:r>
            <a:r>
              <a:rPr lang="ru-RU" sz="1200" dirty="0"/>
              <a:t>что дает богатую информацию о технических разработках, ценах, качестве товаров и возможность использовать при этом каталоги ярмарок и выставок;</a:t>
            </a:r>
          </a:p>
          <a:p>
            <a:r>
              <a:rPr lang="ru-RU" sz="1200" dirty="0"/>
              <a:t>4) что позволяет сделать заключение о способности предприятия выполнять заказы, о его технических возможностях в части предоставления услуг.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5805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Этот метод дешевле первичного. </a:t>
            </a:r>
          </a:p>
          <a:p>
            <a:r>
              <a:rPr lang="ru-RU" sz="1200" dirty="0"/>
              <a:t>При изучении рынка сырья и материалов прорабатываются возможности закупок по импорту. Следует учитывать, что только крупные фирмы могут защитить свои интересы за рубежом, не подключая посредника, и только они могут содержать свои представительства в других странах. Наибольшую целесообразность представляет закупка за рубежом только тех видов сырья и материалов, которые перерабатываются в больших количествах и приобретение которых за рубежом позволяет значительно сократить затраты. </a:t>
            </a:r>
          </a:p>
          <a:p>
            <a:r>
              <a:rPr lang="ru-RU" sz="1200" dirty="0"/>
              <a:t>Для мелких и средних предприятий более рациональным является приобретение сырья и материалов за рубежом (если есть необходимость) при посредничестве специализирующегося на этом импортера.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0881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План закупок материальных ресурсов составляется на основе балансов материально-технических ресурсов, в которых сопоставляется потребность в материальных ресурсах с источниками ее удовлетворения и определяется количество материалов, подлежащих завозу со стороны.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4043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Абсолютный размер ожидаемых остатков материальных ресурсов на начало планируемого года: определяется на основании данных о наличии фактического запаса материалов в момент разработки плана материально-технического обеспечения, а также об ожидаемом поступлении и расходе их в текущем году за оставшийся период времени по формуле.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2602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Важный резерв материального обеспечения плана производства на предприятиях - мобилизация внутренних ресурсов и собственное производство, осуществляемые по следующим направлениям: экономия материалов за счет проведения организационно-технических мероприятий; утилизация отходов производства за счет внедрения прогрессивных технологических процессов; повторное использование материалов и оборудования путем ремонта и восстановления запчастей и спецодежды, вулканизации резиновых изделий, вторичного использования металлов и т.д.; использование сверхнормативных и излишних запасов материалов, своевременная реализация ненужных материалов другим предприятиям и т.д.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9195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>
            <a:extLst>
              <a:ext uri="{FF2B5EF4-FFF2-40B4-BE49-F238E27FC236}">
                <a16:creationId xmlns:a16="http://schemas.microsoft.com/office/drawing/2014/main" id="{413A9136-ADBB-4699-8BDA-C8D56621AA1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Заметки 2">
            <a:extLst>
              <a:ext uri="{FF2B5EF4-FFF2-40B4-BE49-F238E27FC236}">
                <a16:creationId xmlns:a16="http://schemas.microsoft.com/office/drawing/2014/main" id="{5DC272EB-4279-4BC3-A860-5D2F5A7C9C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/>
          </a:p>
        </p:txBody>
      </p:sp>
      <p:sp>
        <p:nvSpPr>
          <p:cNvPr id="39940" name="Номер слайда 3">
            <a:extLst>
              <a:ext uri="{FF2B5EF4-FFF2-40B4-BE49-F238E27FC236}">
                <a16:creationId xmlns:a16="http://schemas.microsoft.com/office/drawing/2014/main" id="{49CA5C1E-9E60-4A79-9B7A-0790BDE7BE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180A783-5FB0-433C-A12C-5E335CAFD0CF}" type="slidenum">
              <a:rPr lang="ru-RU" altLang="ru-RU" sz="1200" smtClean="0"/>
              <a:pPr/>
              <a:t>41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>
            <a:extLst>
              <a:ext uri="{FF2B5EF4-FFF2-40B4-BE49-F238E27FC236}">
                <a16:creationId xmlns:a16="http://schemas.microsoft.com/office/drawing/2014/main" id="{0921DDDD-44C5-4B46-B441-B772D4D843F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Заметки 2">
            <a:extLst>
              <a:ext uri="{FF2B5EF4-FFF2-40B4-BE49-F238E27FC236}">
                <a16:creationId xmlns:a16="http://schemas.microsoft.com/office/drawing/2014/main" id="{D18974E1-F8DD-4224-A231-92E8B7C72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/>
              <a:t>Текущий запас — постоянный запас материалов, полностью подготовленных к запуску в производство и предназначенных для бесперебойной работы предприятия. Норма оборотных средств в текущем запасе обычно принимается в размере </a:t>
            </a:r>
            <a:r>
              <a:rPr lang="ru-RU" altLang="ru-RU" b="1"/>
              <a:t>50% среднего цикла снабжения</a:t>
            </a:r>
            <a:r>
              <a:rPr lang="ru-RU" altLang="ru-RU"/>
              <a:t>, что обусловлено поставкой материалов несколькими поставщиками и в разные сроки.</a:t>
            </a:r>
          </a:p>
          <a:p>
            <a:r>
              <a:rPr lang="ru-RU" altLang="ru-RU"/>
              <a:t>Страховой запас создается на случай возможных срывов поставок во времени, задержек в пути, поступления некачественных материалов и т.п. . Он  принимается, как правило, в размере </a:t>
            </a:r>
            <a:r>
              <a:rPr lang="ru-RU" altLang="ru-RU" b="1"/>
              <a:t>50% текущего запаса</a:t>
            </a:r>
            <a:r>
              <a:rPr lang="ru-RU" altLang="ru-RU"/>
              <a:t>, но может быть и меньше этой величины в зависимости от местоположения поставщиков и вероятности перебоя в поставках.</a:t>
            </a:r>
          </a:p>
          <a:p>
            <a:r>
              <a:rPr lang="ru-RU" altLang="ru-RU"/>
              <a:t>Транспортный запас</a:t>
            </a:r>
            <a:r>
              <a:rPr lang="ru-RU" altLang="ru-RU" b="1" i="1"/>
              <a:t> </a:t>
            </a:r>
            <a:r>
              <a:rPr lang="ru-RU" altLang="ru-RU"/>
              <a:t>создается в случае превышения сроков грузооборота по сравнению со сроками документооборота на предприятиях, удаленных от поставщиков на значительные расстояния.</a:t>
            </a:r>
          </a:p>
        </p:txBody>
      </p:sp>
      <p:sp>
        <p:nvSpPr>
          <p:cNvPr id="41988" name="Номер слайда 3">
            <a:extLst>
              <a:ext uri="{FF2B5EF4-FFF2-40B4-BE49-F238E27FC236}">
                <a16:creationId xmlns:a16="http://schemas.microsoft.com/office/drawing/2014/main" id="{AA15CCA9-DAAE-4F8F-AA6E-4894C33289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37D0C0-CC9E-4B9C-9B8A-98A740F6E997}" type="slidenum">
              <a:rPr lang="ru-RU" altLang="ru-RU" sz="1200" smtClean="0"/>
              <a:pPr/>
              <a:t>42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>
            <a:extLst>
              <a:ext uri="{FF2B5EF4-FFF2-40B4-BE49-F238E27FC236}">
                <a16:creationId xmlns:a16="http://schemas.microsoft.com/office/drawing/2014/main" id="{6F16C9FB-87B8-4CE6-A0AA-89027470162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Заметки 2">
            <a:extLst>
              <a:ext uri="{FF2B5EF4-FFF2-40B4-BE49-F238E27FC236}">
                <a16:creationId xmlns:a16="http://schemas.microsoft.com/office/drawing/2014/main" id="{2B76948C-D7CD-407C-A3D4-BB4ECB7EB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b="1" i="1"/>
              <a:t>Технологический запас</a:t>
            </a:r>
            <a:r>
              <a:rPr lang="ru-RU" altLang="ru-RU"/>
              <a:t> — время, необходимое для подготовки материалов к производству</a:t>
            </a:r>
            <a:r>
              <a:rPr lang="en-US" altLang="ru-RU"/>
              <a:t>. </a:t>
            </a:r>
            <a:r>
              <a:rPr lang="ru-RU" altLang="ru-RU"/>
              <a:t>Он создается в случаях, когда данный вид сырья нуждается в предварительной обработке, выдержке для придания определенных потребительских свойств. Этот запас учитывается в том случае, если он не является частью процесса производства. Например, при подготовке к производству некоторых видов сырья и материалов необходимо время на подсушку, разогрев, размол и т.д.</a:t>
            </a:r>
          </a:p>
          <a:p>
            <a:r>
              <a:rPr lang="ru-RU" altLang="ru-RU"/>
              <a:t>Подготовительный запас связан с необходимостью приемки, разгрузки, сортировки и складирования производственных запасов.</a:t>
            </a:r>
          </a:p>
        </p:txBody>
      </p:sp>
      <p:sp>
        <p:nvSpPr>
          <p:cNvPr id="44036" name="Номер слайда 3">
            <a:extLst>
              <a:ext uri="{FF2B5EF4-FFF2-40B4-BE49-F238E27FC236}">
                <a16:creationId xmlns:a16="http://schemas.microsoft.com/office/drawing/2014/main" id="{B6BECB92-39BC-4E2F-B420-C25225DAA0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D5DA028-470E-4892-8932-D21DAA065261}" type="slidenum">
              <a:rPr lang="ru-RU" altLang="ru-RU" sz="1200" smtClean="0"/>
              <a:pPr/>
              <a:t>43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>
            <a:extLst>
              <a:ext uri="{FF2B5EF4-FFF2-40B4-BE49-F238E27FC236}">
                <a16:creationId xmlns:a16="http://schemas.microsoft.com/office/drawing/2014/main" id="{EFD1D7B0-3C7F-47E0-A443-D618D5DA17E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Заметки 2">
            <a:extLst>
              <a:ext uri="{FF2B5EF4-FFF2-40B4-BE49-F238E27FC236}">
                <a16:creationId xmlns:a16="http://schemas.microsoft.com/office/drawing/2014/main" id="{113BE791-41F8-45C8-B60D-CBF37A3DC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/>
              <a:t>Величина норматива оборотных средств в незавершенном производстве зависит от четырех факторов: - объема и состава производимой продукции; - длительности производственного цикла; - себестоимости продукции; - характера нарастания затрат в процессе производства.</a:t>
            </a:r>
          </a:p>
          <a:p>
            <a:r>
              <a:rPr lang="ru-RU" altLang="ru-RU"/>
              <a:t>Объем производимой продукции непосредственно влияет на величину незавершенного производства: чем больше производится продукции, тем больше будет размер незавершенного производства. Изменение состава производимой продукции по — разному влияет на величину незавершенного производства. При повышении удельного веса продукции с более коротким циклом производства объем незавершенного производства сократится, и наоборот.</a:t>
            </a:r>
          </a:p>
          <a:p>
            <a:r>
              <a:rPr lang="ru-RU" altLang="ru-RU"/>
              <a:t>Себестоимость продукции прямо влияет на размер незавершенного производства. Чем ниже затраты на производство, тем меньше объем незавершенного производства в денежном выражении. Рост себестоимости продукции влечет увеличение объемов незавершенного производства.</a:t>
            </a:r>
          </a:p>
        </p:txBody>
      </p:sp>
      <p:sp>
        <p:nvSpPr>
          <p:cNvPr id="46084" name="Номер слайда 3">
            <a:extLst>
              <a:ext uri="{FF2B5EF4-FFF2-40B4-BE49-F238E27FC236}">
                <a16:creationId xmlns:a16="http://schemas.microsoft.com/office/drawing/2014/main" id="{E4BEA8B0-0DFE-4402-8C91-C1F82814E2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F15177C-C1BE-4D51-8E3D-DA7692703EAF}" type="slidenum">
              <a:rPr lang="ru-RU" altLang="ru-RU" sz="1200" smtClean="0"/>
              <a:pPr/>
              <a:t>44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С целью выявления внутренних резервов необходимо провести анализ эффективности использования материальных ресурсов на предприятии.</a:t>
            </a:r>
          </a:p>
          <a:p>
            <a:r>
              <a:rPr lang="ru-RU" sz="1200" dirty="0"/>
              <a:t>1 характеризует относительное изменение расхода материала на единицу продукции (работы, услуги) и рассчитывается по формуле.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0325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2 Когда разные материалы используются для изготовления различных изделий, для определения изменения удельного расхода этих материалов на весь объем произведенной продукции применяется следующая формула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1535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4 определяется отношением количества полученного полезного вещества (В</a:t>
            </a:r>
            <a:r>
              <a:rPr lang="en-US" sz="1200" dirty="0"/>
              <a:t>n</a:t>
            </a:r>
            <a:r>
              <a:rPr lang="ru-RU" sz="1200" dirty="0"/>
              <a:t>) к теоретически возможному выходу этого вещества из единицы сырья (Вт);</a:t>
            </a:r>
          </a:p>
          <a:p>
            <a:r>
              <a:rPr lang="ru-RU" sz="1200" dirty="0"/>
              <a:t>5</a:t>
            </a:r>
            <a:r>
              <a:rPr lang="ru-RU" sz="1200" baseline="0" dirty="0"/>
              <a:t> </a:t>
            </a:r>
            <a:r>
              <a:rPr lang="ru-RU" sz="1200" dirty="0"/>
              <a:t>определяется делением общего веса (площади) полученных заготовок, деталей (</a:t>
            </a:r>
            <a:r>
              <a:rPr lang="ru-RU" sz="1200" dirty="0" err="1"/>
              <a:t>Пз</a:t>
            </a:r>
            <a:r>
              <a:rPr lang="ru-RU" sz="1200" dirty="0"/>
              <a:t>) к весу (площади) раскраиваемого листа (</a:t>
            </a:r>
            <a:r>
              <a:rPr lang="ru-RU" sz="1200" dirty="0" err="1"/>
              <a:t>Пл</a:t>
            </a:r>
            <a:r>
              <a:rPr lang="ru-RU" sz="1200" dirty="0"/>
              <a:t>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89571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Количество оборудования, подлежащего завозу </a:t>
            </a:r>
            <a:r>
              <a:rPr lang="ru-RU" sz="1200"/>
              <a:t>со стороны определяется </a:t>
            </a:r>
            <a:r>
              <a:rPr lang="ru-RU" sz="1200" dirty="0"/>
              <a:t>в результате составления баланса оборудования, предполагающего равенство потребности в оборудовании по направлениям его использования и ресурсов с разделением источников удовлетворения </a:t>
            </a:r>
            <a:r>
              <a:rPr lang="ru-RU" sz="1200"/>
              <a:t>выявленной потребности.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2773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 основе баланса материального обеспечения определяется величина планируемых закупок ресурсов </a:t>
            </a:r>
            <a:r>
              <a:rPr lang="ru-RU" dirty="0" err="1"/>
              <a:t>Пз</a:t>
            </a:r>
            <a:r>
              <a:rPr lang="ru-RU" dirty="0"/>
              <a:t> как разница между общей потребностью и внутренними источниками поступления ресурсов.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10017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Разработка балансов материально-технического обеспечения является предпосылкой для планирования распределения материальных ресурсов между производственными единицами, входящими в состав производственных объединений, а также установления хозяйственных связей с поставщиками продукции производственно-технического назначения. Производственное объединение устанавливает производственным единицам лимиты на материальные ресурсы и перераспределяет их в установленном порядке с учетом изменения производственной программы.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914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14.01.2020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m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tm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mp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tm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mp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mp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1"/>
            <a:ext cx="7632848" cy="4392488"/>
          </a:xfrm>
        </p:spPr>
        <p:txBody>
          <a:bodyPr>
            <a:normAutofit fontScale="90000"/>
          </a:bodyPr>
          <a:lstStyle/>
          <a:p>
            <a:r>
              <a:rPr lang="ru-RU" dirty="0"/>
              <a:t>Планирование потребности в материально-технических ресурсах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446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620000" cy="1143000"/>
          </a:xfrm>
        </p:spPr>
        <p:txBody>
          <a:bodyPr/>
          <a:lstStyle/>
          <a:p>
            <a:r>
              <a:rPr lang="ru-RU" dirty="0"/>
              <a:t>Содержание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6480720" cy="5544616"/>
          </a:xfrm>
        </p:spPr>
        <p:txBody>
          <a:bodyPr>
            <a:normAutofit/>
          </a:bodyPr>
          <a:lstStyle/>
          <a:p>
            <a:r>
              <a:rPr lang="ru-RU" dirty="0"/>
              <a:t>Цели, задачи и содержание планирования потребности в материально-технических ресурсах</a:t>
            </a:r>
          </a:p>
          <a:p>
            <a:r>
              <a:rPr lang="ru-RU" dirty="0"/>
              <a:t>Потребность в сырье и материалах</a:t>
            </a:r>
          </a:p>
          <a:p>
            <a:r>
              <a:rPr lang="ru-RU" dirty="0"/>
              <a:t>Потребность в топливе и энергии</a:t>
            </a:r>
          </a:p>
          <a:p>
            <a:r>
              <a:rPr lang="ru-RU" dirty="0"/>
              <a:t>Потребность в оборудовании</a:t>
            </a:r>
          </a:p>
          <a:p>
            <a:r>
              <a:rPr lang="ru-RU" dirty="0"/>
              <a:t>Изучение рынка сырья и материалов	</a:t>
            </a:r>
          </a:p>
          <a:p>
            <a:r>
              <a:rPr lang="ru-RU" dirty="0"/>
              <a:t>Планирование закупок материальных ресурсов</a:t>
            </a:r>
          </a:p>
          <a:p>
            <a:r>
              <a:rPr lang="ru-RU" dirty="0"/>
              <a:t>Контрольные вопросы для самопроверки</a:t>
            </a:r>
          </a:p>
        </p:txBody>
      </p:sp>
    </p:spTree>
    <p:extLst>
      <p:ext uri="{BB962C8B-B14F-4D97-AF65-F5344CB8AC3E}">
        <p14:creationId xmlns:p14="http://schemas.microsoft.com/office/powerpoint/2010/main" val="52149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388424" cy="1008112"/>
          </a:xfrm>
        </p:spPr>
        <p:txBody>
          <a:bodyPr/>
          <a:lstStyle/>
          <a:p>
            <a:r>
              <a:rPr lang="ru-RU" sz="2800" dirty="0"/>
              <a:t>	Цели, задачи и содержание планирования потребности в материально-технических ресурсах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24744"/>
            <a:ext cx="8460432" cy="5733256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dirty="0"/>
              <a:t>	Расчеты потребности в материальных ресурсах осуществляются в плане материально-технического обеспечения предприятия, который является важнейшим разделом тактического плана. </a:t>
            </a:r>
            <a:endParaRPr lang="en-US" dirty="0"/>
          </a:p>
          <a:p>
            <a:pPr marL="114300" indent="0">
              <a:buNone/>
            </a:pPr>
            <a:r>
              <a:rPr lang="ru-RU" dirty="0"/>
              <a:t>	Целью разработки плана материально-технического обеспечения является оптимизация потребности предприятия в материально-технических ресурсах.</a:t>
            </a:r>
          </a:p>
        </p:txBody>
      </p:sp>
    </p:spTree>
    <p:extLst>
      <p:ext uri="{BB962C8B-B14F-4D97-AF65-F5344CB8AC3E}">
        <p14:creationId xmlns:p14="http://schemas.microsoft.com/office/powerpoint/2010/main" val="160802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266"/>
            <a:ext cx="7620000" cy="1143000"/>
          </a:xfrm>
        </p:spPr>
        <p:txBody>
          <a:bodyPr/>
          <a:lstStyle/>
          <a:p>
            <a:r>
              <a:rPr lang="ru-RU" sz="2800" dirty="0"/>
              <a:t>	Цели, задачи и содержание планирования потребности в материально-технических ресурсах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8760"/>
            <a:ext cx="7416824" cy="5184576"/>
          </a:xfrm>
        </p:spPr>
        <p:txBody>
          <a:bodyPr>
            <a:normAutofit fontScale="85000" lnSpcReduction="20000"/>
          </a:bodyPr>
          <a:lstStyle/>
          <a:p>
            <a:pPr marL="114300" indent="0">
              <a:buNone/>
            </a:pPr>
            <a:r>
              <a:rPr lang="ru-RU" dirty="0"/>
              <a:t>Задачи плана материально-технического обеспечения (МТО):</a:t>
            </a:r>
          </a:p>
          <a:p>
            <a:pPr marL="114300" indent="0">
              <a:buNone/>
            </a:pPr>
            <a:r>
              <a:rPr lang="ru-RU" dirty="0"/>
              <a:t>1 своевременное и полное удовлетворение потребности предприятия в материально-технических ресурсах;</a:t>
            </a:r>
          </a:p>
          <a:p>
            <a:pPr marL="114300" indent="0">
              <a:buNone/>
            </a:pPr>
            <a:r>
              <a:rPr lang="ru-RU" dirty="0"/>
              <a:t>2 обеспечение высокого качества поставляемых ресурсов;</a:t>
            </a:r>
          </a:p>
          <a:p>
            <a:pPr marL="114300" indent="0">
              <a:buNone/>
            </a:pPr>
            <a:r>
              <a:rPr lang="ru-RU" dirty="0"/>
              <a:t>3 минимизация затрат на приобретение, доставку и хранение товарно-материальных ценностей;</a:t>
            </a:r>
          </a:p>
          <a:p>
            <a:pPr marL="114300" indent="0">
              <a:buNone/>
            </a:pPr>
            <a:r>
              <a:rPr lang="ru-RU" dirty="0"/>
              <a:t>4 определение оптимальных сроков поставки и размеров транспортных партий приобретаемых материальных ресурсов;</a:t>
            </a:r>
          </a:p>
          <a:p>
            <a:pPr marL="114300" indent="0">
              <a:buNone/>
            </a:pPr>
            <a:r>
              <a:rPr lang="ru-RU" dirty="0"/>
              <a:t>5 определение оптимального уровня запасов материально-технических ресурсов;</a:t>
            </a:r>
          </a:p>
          <a:p>
            <a:pPr marL="114300" indent="0">
              <a:buNone/>
            </a:pPr>
            <a:r>
              <a:rPr lang="ru-RU" dirty="0"/>
              <a:t>6 разработка политики всемерной экономии материальных ресурсов, максимального вовлечения в хозяйственных оборот вторичного сырья, опережающего развития производства экономичных и ресурсосберегающих видов продукции и технологий;</a:t>
            </a:r>
          </a:p>
          <a:p>
            <a:pPr marL="114300" indent="0">
              <a:buNone/>
            </a:pPr>
            <a:r>
              <a:rPr lang="ru-RU" dirty="0"/>
              <a:t>7 создание условий для эффективной деятельности структурных подразделений предприятия на принципах полного коммерческого расчета и т.д.</a:t>
            </a:r>
          </a:p>
        </p:txBody>
      </p:sp>
    </p:spTree>
    <p:extLst>
      <p:ext uri="{BB962C8B-B14F-4D97-AF65-F5344CB8AC3E}">
        <p14:creationId xmlns:p14="http://schemas.microsoft.com/office/powerpoint/2010/main" val="3669069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8460432" cy="68580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800" dirty="0"/>
              <a:t>	</a:t>
            </a:r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r>
              <a:rPr lang="ru-RU" sz="2800" dirty="0"/>
              <a:t>Исходные данные для разработки плана материально-технического обеспечения:</a:t>
            </a:r>
          </a:p>
          <a:p>
            <a:pPr marL="114300" indent="0">
              <a:buNone/>
            </a:pPr>
            <a:r>
              <a:rPr lang="ru-RU" sz="2800" dirty="0"/>
              <a:t>- намеченные объемы производства,</a:t>
            </a:r>
          </a:p>
          <a:p>
            <a:pPr marL="114300" indent="0">
              <a:buNone/>
            </a:pPr>
            <a:r>
              <a:rPr lang="ru-RU" sz="2800" dirty="0"/>
              <a:t>- объемы работ по техническому и организационному развитию, капитальному строительству,</a:t>
            </a:r>
          </a:p>
          <a:p>
            <a:pPr marL="114300" indent="0">
              <a:buNone/>
            </a:pPr>
            <a:r>
              <a:rPr lang="ru-RU" sz="2800" dirty="0"/>
              <a:t>- нормативная база с учетом заданий по снижению норм расхода материалов.</a:t>
            </a:r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39552" y="11266"/>
            <a:ext cx="7620000" cy="1143000"/>
          </a:xfrm>
        </p:spPr>
        <p:txBody>
          <a:bodyPr/>
          <a:lstStyle/>
          <a:p>
            <a:r>
              <a:rPr lang="ru-RU" sz="2800" dirty="0"/>
              <a:t>	Цели, задачи и содержание планирования потребности в материально-технических ресурсах</a:t>
            </a:r>
          </a:p>
        </p:txBody>
      </p:sp>
    </p:spTree>
    <p:extLst>
      <p:ext uri="{BB962C8B-B14F-4D97-AF65-F5344CB8AC3E}">
        <p14:creationId xmlns:p14="http://schemas.microsoft.com/office/powerpoint/2010/main" val="2635524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DjVuReader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9" t="40965" r="54182" b="13440"/>
          <a:stretch/>
        </p:blipFill>
        <p:spPr>
          <a:xfrm>
            <a:off x="683568" y="1268760"/>
            <a:ext cx="7187462" cy="4410490"/>
          </a:xfrm>
        </p:spPr>
      </p:pic>
      <p:sp>
        <p:nvSpPr>
          <p:cNvPr id="5" name="Прямоугольник 4"/>
          <p:cNvSpPr/>
          <p:nvPr/>
        </p:nvSpPr>
        <p:spPr>
          <a:xfrm>
            <a:off x="176777" y="260648"/>
            <a:ext cx="8064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lvl="0" algn="ctr">
              <a:spcBef>
                <a:spcPct val="20000"/>
              </a:spcBef>
              <a:buClr>
                <a:srgbClr val="DDDDDD"/>
              </a:buClr>
            </a:pPr>
            <a:r>
              <a:rPr lang="ru-RU" sz="2400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0" y="0"/>
            <a:ext cx="8460432" cy="685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r>
              <a:rPr lang="ru-RU" sz="2800" dirty="0"/>
              <a:t>	</a:t>
            </a:r>
          </a:p>
          <a:p>
            <a:pPr marL="114300" indent="0">
              <a:buFont typeface="Arial" pitchFamily="34" charset="0"/>
              <a:buNone/>
            </a:pPr>
            <a:endParaRPr lang="ru-RU" sz="2800" dirty="0"/>
          </a:p>
          <a:p>
            <a:pPr marL="114300" indent="0">
              <a:buFont typeface="Arial" pitchFamily="34" charset="0"/>
              <a:buNone/>
            </a:pPr>
            <a:endParaRPr lang="ru-RU" sz="2800" dirty="0"/>
          </a:p>
          <a:p>
            <a:pPr marL="114300" indent="0">
              <a:buFont typeface="Arial" pitchFamily="34" charset="0"/>
              <a:buNone/>
            </a:pPr>
            <a:endParaRPr lang="ru-RU" sz="2800" dirty="0"/>
          </a:p>
          <a:p>
            <a:pPr marL="114300" indent="0">
              <a:buFont typeface="Arial" pitchFamily="34" charset="0"/>
              <a:buNone/>
            </a:pPr>
            <a:endParaRPr lang="ru-RU" sz="2800" dirty="0"/>
          </a:p>
          <a:p>
            <a:pPr marL="114300" indent="0">
              <a:buFont typeface="Arial" pitchFamily="34" charset="0"/>
              <a:buNone/>
            </a:pPr>
            <a:endParaRPr lang="ru-RU" sz="2800" dirty="0"/>
          </a:p>
          <a:p>
            <a:pPr marL="114300" indent="0">
              <a:buFont typeface="Arial" pitchFamily="34" charset="0"/>
              <a:buNone/>
            </a:pPr>
            <a:endParaRPr lang="ru-RU" sz="2800" dirty="0"/>
          </a:p>
          <a:p>
            <a:pPr marL="114300" indent="0">
              <a:buFont typeface="Arial" pitchFamily="34" charset="0"/>
              <a:buNone/>
            </a:pPr>
            <a:endParaRPr lang="ru-RU" sz="2800" dirty="0"/>
          </a:p>
          <a:p>
            <a:pPr marL="114300" indent="0">
              <a:buFont typeface="Arial" pitchFamily="34" charset="0"/>
              <a:buNone/>
            </a:pPr>
            <a:endParaRPr lang="ru-RU" sz="2800" dirty="0"/>
          </a:p>
          <a:p>
            <a:pPr marL="114300" indent="0">
              <a:buFont typeface="Arial" pitchFamily="34" charset="0"/>
              <a:buNone/>
            </a:pPr>
            <a:endParaRPr lang="ru-RU" sz="2800" dirty="0"/>
          </a:p>
          <a:p>
            <a:pPr marL="114300" indent="0">
              <a:buFont typeface="Arial" pitchFamily="34" charset="0"/>
              <a:buNone/>
            </a:pPr>
            <a:endParaRPr lang="ru-RU" sz="2800" dirty="0"/>
          </a:p>
          <a:p>
            <a:pPr marL="114300" indent="0" algn="ctr">
              <a:buFont typeface="Arial" pitchFamily="34" charset="0"/>
              <a:buNone/>
            </a:pPr>
            <a:r>
              <a:rPr lang="ru-RU" sz="2800" dirty="0"/>
              <a:t>Рисунок – Структура плана материально-технического обеспечения</a:t>
            </a:r>
          </a:p>
          <a:p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539552" y="11266"/>
            <a:ext cx="7620000" cy="1143000"/>
          </a:xfrm>
        </p:spPr>
        <p:txBody>
          <a:bodyPr/>
          <a:lstStyle/>
          <a:p>
            <a:r>
              <a:rPr lang="ru-RU" sz="2800" dirty="0"/>
              <a:t>	Цели, задачи и содержание планирования потребности в материально-технических ресурсах</a:t>
            </a:r>
          </a:p>
        </p:txBody>
      </p:sp>
    </p:spTree>
    <p:extLst>
      <p:ext uri="{BB962C8B-B14F-4D97-AF65-F5344CB8AC3E}">
        <p14:creationId xmlns:p14="http://schemas.microsoft.com/office/powerpoint/2010/main" val="3419101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8460432" cy="558924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dirty="0"/>
              <a:t>	В ходе разработки плана материально-технического обеспечения должна всесторонне учитываться максимально возможная экономия средств производства, достигаемая в результате:</a:t>
            </a:r>
          </a:p>
          <a:p>
            <a:pPr marL="114300" indent="0">
              <a:buNone/>
            </a:pPr>
            <a:r>
              <a:rPr lang="ru-RU" dirty="0"/>
              <a:t>1 снижения изделий без ухудшения их качественных характеристик;</a:t>
            </a:r>
          </a:p>
          <a:p>
            <a:pPr marL="114300" indent="0">
              <a:buNone/>
            </a:pPr>
            <a:r>
              <a:rPr lang="ru-RU" dirty="0"/>
              <a:t>2 уменьшения отходов и потерь за счет внедрения новых прогрессивных технологических процессов;</a:t>
            </a:r>
          </a:p>
          <a:p>
            <a:pPr marL="114300" indent="0">
              <a:buNone/>
            </a:pPr>
            <a:r>
              <a:rPr lang="ru-RU" dirty="0"/>
              <a:t>3 замены дорогостоящих и дефицитных материалов более дешевыми.</a:t>
            </a:r>
          </a:p>
          <a:p>
            <a:pPr marL="114300" indent="0">
              <a:buNone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11266"/>
            <a:ext cx="7620000" cy="1143000"/>
          </a:xfrm>
        </p:spPr>
        <p:txBody>
          <a:bodyPr/>
          <a:lstStyle/>
          <a:p>
            <a:r>
              <a:rPr lang="ru-RU" sz="2800" dirty="0"/>
              <a:t>	Цели, задачи и содержание планирования потребности в материально-технических ресурсах</a:t>
            </a:r>
          </a:p>
        </p:txBody>
      </p:sp>
    </p:spTree>
    <p:extLst>
      <p:ext uri="{BB962C8B-B14F-4D97-AF65-F5344CB8AC3E}">
        <p14:creationId xmlns:p14="http://schemas.microsoft.com/office/powerpoint/2010/main" val="2688132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8388424" cy="5805264"/>
          </a:xfrm>
        </p:spPr>
        <p:txBody>
          <a:bodyPr>
            <a:normAutofit/>
          </a:bodyPr>
          <a:lstStyle/>
          <a:p>
            <a:pPr marL="411480" lvl="1" indent="0">
              <a:buNone/>
            </a:pPr>
            <a:r>
              <a:rPr lang="ru-RU" sz="2800" dirty="0"/>
              <a:t>	</a:t>
            </a:r>
          </a:p>
          <a:p>
            <a:pPr marL="411480" lvl="1" indent="0">
              <a:buNone/>
            </a:pPr>
            <a:r>
              <a:rPr lang="ru-RU" sz="2800" dirty="0"/>
              <a:t>	Потребность в материально-технических ресурсах определяется с учетом отраслевых особенностей предприятий в виде отдельных расчетных таблиц, классифицируемых по характеру применяемых материалов:</a:t>
            </a:r>
          </a:p>
          <a:p>
            <a:pPr marL="777240" lvl="2" indent="0">
              <a:buNone/>
            </a:pPr>
            <a:r>
              <a:rPr lang="ru-RU" sz="2800" dirty="0"/>
              <a:t>а)потребность в сырье и материалах;</a:t>
            </a:r>
          </a:p>
          <a:p>
            <a:pPr marL="777240" lvl="2" indent="0">
              <a:buNone/>
            </a:pPr>
            <a:r>
              <a:rPr lang="ru-RU" sz="2800" dirty="0"/>
              <a:t>б)потребность в топливе и энергии;</a:t>
            </a:r>
          </a:p>
          <a:p>
            <a:pPr marL="777240" lvl="2" indent="0">
              <a:buNone/>
            </a:pPr>
            <a:r>
              <a:rPr lang="ru-RU" sz="2800" dirty="0"/>
              <a:t>в)потребность в оборудовании.</a:t>
            </a:r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125760"/>
            <a:ext cx="7620000" cy="1143000"/>
          </a:xfrm>
        </p:spPr>
        <p:txBody>
          <a:bodyPr/>
          <a:lstStyle/>
          <a:p>
            <a:r>
              <a:rPr lang="ru-RU" sz="2800" dirty="0"/>
              <a:t>	Цели, задачи и содержание планирования потребности в материально-технических ресурсах</a:t>
            </a:r>
          </a:p>
        </p:txBody>
      </p:sp>
    </p:spTree>
    <p:extLst>
      <p:ext uri="{BB962C8B-B14F-4D97-AF65-F5344CB8AC3E}">
        <p14:creationId xmlns:p14="http://schemas.microsoft.com/office/powerpoint/2010/main" val="1274965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76" t="30721" r="17273" b="21450"/>
          <a:stretch/>
        </p:blipFill>
        <p:spPr>
          <a:xfrm>
            <a:off x="2011735" y="1485391"/>
            <a:ext cx="4360465" cy="446388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83884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1480" lvl="1" algn="ctr">
              <a:spcBef>
                <a:spcPct val="20000"/>
              </a:spcBef>
              <a:buClr>
                <a:srgbClr val="B2B2B2"/>
              </a:buClr>
            </a:pPr>
            <a:r>
              <a:rPr lang="ru-RU" sz="2800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0" y="1484784"/>
            <a:ext cx="8388424" cy="5373216"/>
          </a:xfrm>
        </p:spPr>
        <p:txBody>
          <a:bodyPr>
            <a:normAutofit lnSpcReduction="10000"/>
          </a:bodyPr>
          <a:lstStyle/>
          <a:p>
            <a:pPr marL="411480" lvl="1" indent="0">
              <a:buNone/>
            </a:pPr>
            <a:r>
              <a:rPr lang="ru-RU" sz="2800" dirty="0"/>
              <a:t>	</a:t>
            </a:r>
          </a:p>
          <a:p>
            <a:pPr marL="411480" lvl="1" indent="0">
              <a:buNone/>
            </a:pPr>
            <a:endParaRPr lang="ru-RU" sz="2800" dirty="0"/>
          </a:p>
          <a:p>
            <a:pPr marL="411480" lvl="1" indent="0">
              <a:buNone/>
            </a:pPr>
            <a:endParaRPr lang="ru-RU" sz="2800" dirty="0"/>
          </a:p>
          <a:p>
            <a:pPr marL="411480" lvl="1" indent="0">
              <a:buNone/>
            </a:pPr>
            <a:endParaRPr lang="ru-RU" sz="2800" dirty="0"/>
          </a:p>
          <a:p>
            <a:pPr marL="411480" lvl="1" indent="0">
              <a:buNone/>
            </a:pPr>
            <a:endParaRPr lang="ru-RU" sz="2800" dirty="0"/>
          </a:p>
          <a:p>
            <a:pPr marL="411480" lvl="1" indent="0">
              <a:buNone/>
            </a:pPr>
            <a:endParaRPr lang="ru-RU" sz="2800" dirty="0"/>
          </a:p>
          <a:p>
            <a:pPr marL="411480" lvl="1" indent="0">
              <a:buNone/>
            </a:pPr>
            <a:endParaRPr lang="ru-RU" sz="2800" dirty="0"/>
          </a:p>
          <a:p>
            <a:pPr marL="411480" lvl="1" indent="0">
              <a:buNone/>
            </a:pPr>
            <a:endParaRPr lang="ru-RU" sz="2800" dirty="0"/>
          </a:p>
          <a:p>
            <a:pPr marL="411480" lvl="1" indent="0">
              <a:buNone/>
            </a:pPr>
            <a:endParaRPr lang="ru-RU" sz="2800" dirty="0"/>
          </a:p>
          <a:p>
            <a:pPr marL="411480" lvl="1" indent="0">
              <a:buNone/>
            </a:pPr>
            <a:endParaRPr lang="ru-RU" sz="2800" dirty="0"/>
          </a:p>
          <a:p>
            <a:pPr marL="411480" lvl="1" indent="0" algn="ctr">
              <a:buNone/>
            </a:pPr>
            <a:r>
              <a:rPr lang="ru-RU" sz="2800" dirty="0"/>
              <a:t>Рисунок – Алгоритм и планирование МТО</a:t>
            </a:r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39552" y="125760"/>
            <a:ext cx="7620000" cy="1143000"/>
          </a:xfrm>
        </p:spPr>
        <p:txBody>
          <a:bodyPr/>
          <a:lstStyle/>
          <a:p>
            <a:r>
              <a:rPr lang="ru-RU" sz="2800" dirty="0"/>
              <a:t>	Цели, задачи и содержание планирования потребности в материально-технических ресурсах</a:t>
            </a:r>
          </a:p>
        </p:txBody>
      </p:sp>
    </p:spTree>
    <p:extLst>
      <p:ext uri="{BB962C8B-B14F-4D97-AF65-F5344CB8AC3E}">
        <p14:creationId xmlns:p14="http://schemas.microsoft.com/office/powerpoint/2010/main" val="2294611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216" y="116632"/>
            <a:ext cx="7620000" cy="1026368"/>
          </a:xfrm>
        </p:spPr>
        <p:txBody>
          <a:bodyPr/>
          <a:lstStyle/>
          <a:p>
            <a:pPr algn="ctr"/>
            <a:r>
              <a:rPr lang="ru-RU" sz="3600" dirty="0"/>
              <a:t>Потребность в сырье и материалах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915" y="836712"/>
            <a:ext cx="8460432" cy="5688632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400" dirty="0"/>
              <a:t>	Потребность основного производства в материалах (сырье) на производственную программу (</a:t>
            </a:r>
            <a:r>
              <a:rPr lang="ru-RU" sz="2400" dirty="0" err="1"/>
              <a:t>Мп</a:t>
            </a:r>
            <a:r>
              <a:rPr lang="ru-RU" sz="2400" dirty="0"/>
              <a:t> ) определяется умножением нормы расхода данного вида материалов на единицу продукции (Ну) и на планируемый объем ее выпуска в данном периоде</a:t>
            </a:r>
            <a:r>
              <a:rPr lang="en-US" sz="2400" dirty="0"/>
              <a:t> (</a:t>
            </a:r>
            <a:r>
              <a:rPr lang="en-US" sz="2400" dirty="0" err="1"/>
              <a:t>Tj</a:t>
            </a:r>
            <a:r>
              <a:rPr lang="en-US" sz="2400" dirty="0"/>
              <a:t>)</a:t>
            </a:r>
            <a:r>
              <a:rPr lang="ru-RU" sz="2400" dirty="0"/>
              <a:t>: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	В зависимости от того, какие нормы применяются для расчета, различают следующие методы расчета потребности в машинно-технических ресурсах: </a:t>
            </a:r>
            <a:r>
              <a:rPr lang="ru-RU" sz="2400" dirty="0" err="1"/>
              <a:t>подетальный</a:t>
            </a:r>
            <a:r>
              <a:rPr lang="ru-RU" sz="2400" dirty="0"/>
              <a:t>, </a:t>
            </a:r>
            <a:r>
              <a:rPr lang="ru-RU" sz="2400" dirty="0" err="1"/>
              <a:t>поиздельный</a:t>
            </a:r>
            <a:r>
              <a:rPr lang="ru-RU" sz="2400" dirty="0"/>
              <a:t>, по аналогии и по типовым представителям.</a:t>
            </a:r>
          </a:p>
          <a:p>
            <a:pPr marL="114300" indent="0">
              <a:buNone/>
            </a:pPr>
            <a:endParaRPr lang="ru-RU" sz="2400" dirty="0"/>
          </a:p>
          <a:p>
            <a:endParaRPr lang="ru-RU" dirty="0"/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5" t="65637" r="65306" b="23370"/>
          <a:stretch/>
        </p:blipFill>
        <p:spPr>
          <a:xfrm>
            <a:off x="2483768" y="2996952"/>
            <a:ext cx="2785432" cy="97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422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216" y="116632"/>
            <a:ext cx="7620000" cy="1026368"/>
          </a:xfrm>
        </p:spPr>
        <p:txBody>
          <a:bodyPr/>
          <a:lstStyle/>
          <a:p>
            <a:pPr algn="ctr"/>
            <a:r>
              <a:rPr lang="ru-RU" sz="3600" dirty="0"/>
              <a:t>Потребность в сырье и материалах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915" y="836712"/>
            <a:ext cx="8460432" cy="5688632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400" dirty="0"/>
              <a:t>	1 </a:t>
            </a:r>
            <a:r>
              <a:rPr lang="ru-RU" sz="2400" dirty="0" err="1"/>
              <a:t>поиздельный</a:t>
            </a:r>
            <a:r>
              <a:rPr lang="ru-RU" sz="2400" dirty="0"/>
              <a:t>  метод:</a:t>
            </a:r>
          </a:p>
          <a:p>
            <a:pPr marL="114300" indent="0" algn="ctr">
              <a:buNone/>
            </a:pPr>
            <a:r>
              <a:rPr lang="ru-RU" sz="2400" dirty="0"/>
              <a:t>Р = </a:t>
            </a:r>
            <a:r>
              <a:rPr lang="ru-RU" sz="2400" dirty="0" err="1"/>
              <a:t>Ни·Пи</a:t>
            </a:r>
            <a:r>
              <a:rPr lang="ru-RU" sz="2400" dirty="0"/>
              <a:t>,  </a:t>
            </a:r>
          </a:p>
          <a:p>
            <a:pPr marL="114300" indent="0">
              <a:buNone/>
            </a:pPr>
            <a:r>
              <a:rPr lang="ru-RU" sz="2400" dirty="0"/>
              <a:t> где Р - общая потребность в материале;</a:t>
            </a:r>
          </a:p>
          <a:p>
            <a:pPr marL="114300" indent="0">
              <a:buNone/>
            </a:pPr>
            <a:r>
              <a:rPr lang="ru-RU" sz="2400" dirty="0"/>
              <a:t>        Ни - норма расхода на изделие;</a:t>
            </a:r>
          </a:p>
          <a:p>
            <a:pPr marL="114300" indent="0">
              <a:buNone/>
            </a:pPr>
            <a:r>
              <a:rPr lang="ru-RU" sz="2400" dirty="0"/>
              <a:t>        Пи - программа производства данного изделия. </a:t>
            </a:r>
          </a:p>
          <a:p>
            <a:pPr marL="114300" indent="0">
              <a:buNone/>
            </a:pPr>
            <a:r>
              <a:rPr lang="ru-RU" sz="2400" dirty="0"/>
              <a:t>	 2 </a:t>
            </a:r>
            <a:r>
              <a:rPr lang="ru-RU" sz="2400" dirty="0" err="1"/>
              <a:t>подетальный</a:t>
            </a:r>
            <a:r>
              <a:rPr lang="ru-RU" sz="2400" dirty="0"/>
              <a:t> метод:</a:t>
            </a:r>
          </a:p>
          <a:p>
            <a:pPr marL="114300" indent="0" algn="ctr">
              <a:buNone/>
            </a:pPr>
            <a:r>
              <a:rPr lang="ru-RU" sz="2400" dirty="0"/>
              <a:t> Р = </a:t>
            </a:r>
            <a:r>
              <a:rPr lang="ru-RU" sz="2400" dirty="0" err="1"/>
              <a:t>Нд·Пд</a:t>
            </a:r>
            <a:r>
              <a:rPr lang="ru-RU" sz="2400" dirty="0"/>
              <a:t>, </a:t>
            </a:r>
          </a:p>
          <a:p>
            <a:pPr marL="114300" indent="0">
              <a:buNone/>
            </a:pPr>
            <a:r>
              <a:rPr lang="ru-RU" sz="2400" dirty="0"/>
              <a:t> где </a:t>
            </a:r>
            <a:r>
              <a:rPr lang="ru-RU" sz="2400" dirty="0" err="1"/>
              <a:t>Нд</a:t>
            </a:r>
            <a:r>
              <a:rPr lang="ru-RU" sz="2400" dirty="0"/>
              <a:t> - норма расхода на деталь;</a:t>
            </a:r>
          </a:p>
          <a:p>
            <a:pPr marL="114300" indent="0">
              <a:buNone/>
            </a:pPr>
            <a:r>
              <a:rPr lang="ru-RU" sz="2400" dirty="0"/>
              <a:t>        </a:t>
            </a:r>
            <a:r>
              <a:rPr lang="ru-RU" sz="2400" dirty="0" err="1"/>
              <a:t>Пд</a:t>
            </a:r>
            <a:r>
              <a:rPr lang="ru-RU" sz="2400" dirty="0"/>
              <a:t> - программа производства данного изделия.</a:t>
            </a:r>
          </a:p>
          <a:p>
            <a:pPr marL="114300" indent="0">
              <a:buNone/>
            </a:pP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353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8553128" cy="864096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836712"/>
            <a:ext cx="784887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>
              <a:buNone/>
            </a:pPr>
            <a:r>
              <a:rPr lang="ru-RU" sz="2400" dirty="0"/>
              <a:t>	</a:t>
            </a:r>
          </a:p>
          <a:p>
            <a:pPr marL="114300" indent="0">
              <a:buNone/>
            </a:pPr>
            <a:r>
              <a:rPr lang="ru-RU" sz="2400" dirty="0"/>
              <a:t>3 Метод определения потребности по аналогии: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r>
              <a:rPr lang="ru-RU" sz="2400" dirty="0"/>
              <a:t>где </a:t>
            </a:r>
            <a:r>
              <a:rPr lang="en-US" sz="2400" dirty="0" err="1"/>
              <a:t>i</a:t>
            </a:r>
            <a:r>
              <a:rPr lang="ru-RU" sz="2400" dirty="0"/>
              <a:t> — материал, необходимый для выполнения производственной программы; На</a:t>
            </a:r>
            <a:r>
              <a:rPr lang="en-US" sz="2400" dirty="0" err="1"/>
              <a:t>i</a:t>
            </a:r>
            <a:r>
              <a:rPr lang="ru-RU" sz="2400" dirty="0"/>
              <a:t>— норма расхода материала на аналогичное изделие; </a:t>
            </a:r>
            <a:r>
              <a:rPr lang="en-US" sz="2400" dirty="0" err="1"/>
              <a:t>Tj</a:t>
            </a:r>
            <a:r>
              <a:rPr lang="ru-RU" sz="2400" dirty="0"/>
              <a:t> — программа выпуска изделия в плановом периоде; Коп</a:t>
            </a:r>
            <a:r>
              <a:rPr lang="en-US" sz="2400" dirty="0" err="1"/>
              <a:t>tj</a:t>
            </a:r>
            <a:r>
              <a:rPr lang="ru-RU" sz="2400" dirty="0"/>
              <a:t> — коэффициент, учитывающий особенности потребления материала для производства данного изделия по сравнению с аналогичным.</a:t>
            </a:r>
          </a:p>
        </p:txBody>
      </p:sp>
      <p:pic>
        <p:nvPicPr>
          <p:cNvPr id="6" name="Рисунок 5" descr="Документ без имени [510] - ABBYY FineReader 12 Professional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6" t="82696" r="56938" b="8652"/>
          <a:stretch/>
        </p:blipFill>
        <p:spPr>
          <a:xfrm>
            <a:off x="1331640" y="1760736"/>
            <a:ext cx="4948021" cy="116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85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8553128" cy="864096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836712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>
              <a:buNone/>
            </a:pPr>
            <a:r>
              <a:rPr lang="ru-RU" sz="2400" dirty="0"/>
              <a:t>	</a:t>
            </a:r>
          </a:p>
          <a:p>
            <a:pPr marL="114300" indent="0">
              <a:buNone/>
            </a:pPr>
            <a:r>
              <a:rPr lang="ru-RU" sz="2400" dirty="0"/>
              <a:t>4 Метод определения по типовым представителям:</a:t>
            </a:r>
          </a:p>
          <a:p>
            <a:pPr marL="114300" indent="0" algn="ctr">
              <a:buNone/>
            </a:pPr>
            <a:r>
              <a:rPr lang="ru-RU" sz="2400" dirty="0"/>
              <a:t>Р = </a:t>
            </a:r>
            <a:r>
              <a:rPr lang="ru-RU" sz="2400" dirty="0" err="1"/>
              <a:t>Нтип·Побщ</a:t>
            </a:r>
            <a:r>
              <a:rPr lang="ru-RU" sz="2400" dirty="0"/>
              <a:t>,  </a:t>
            </a:r>
          </a:p>
          <a:p>
            <a:pPr marL="114300" indent="0">
              <a:buNone/>
            </a:pPr>
            <a:r>
              <a:rPr lang="ru-RU" sz="2400" dirty="0"/>
              <a:t> где </a:t>
            </a:r>
            <a:r>
              <a:rPr lang="ru-RU" sz="2400" dirty="0" err="1"/>
              <a:t>Нтип</a:t>
            </a:r>
            <a:r>
              <a:rPr lang="ru-RU" sz="2400" dirty="0"/>
              <a:t> - норма расхода материалов на изготовление типового представителя;</a:t>
            </a:r>
          </a:p>
          <a:p>
            <a:pPr marL="114300" indent="0">
              <a:buNone/>
            </a:pPr>
            <a:r>
              <a:rPr lang="ru-RU" sz="2400" dirty="0" err="1"/>
              <a:t>Побщ</a:t>
            </a:r>
            <a:r>
              <a:rPr lang="ru-RU" sz="2400" dirty="0"/>
              <a:t> - общая программа производства изделий данной группы.</a:t>
            </a:r>
          </a:p>
        </p:txBody>
      </p:sp>
    </p:spTree>
    <p:extLst>
      <p:ext uri="{BB962C8B-B14F-4D97-AF65-F5344CB8AC3E}">
        <p14:creationId xmlns:p14="http://schemas.microsoft.com/office/powerpoint/2010/main" val="4137392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615" y="1052736"/>
            <a:ext cx="8388424" cy="4752528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en-US" dirty="0"/>
              <a:t>	</a:t>
            </a:r>
            <a:r>
              <a:rPr lang="ru-RU" dirty="0"/>
              <a:t>Если по отдельным видам номенклатуры продукции отсутствуют разработанные нормы расхода в планируемом периоде, потребность в материальных ресурсах рассчитывается исходя из данных о фактическом расходе материалов в предшествующем плановому периоде и удельном снижении его в планируемом году. </a:t>
            </a:r>
          </a:p>
          <a:p>
            <a:pPr marL="114300" indent="0">
              <a:buNone/>
            </a:pPr>
            <a:r>
              <a:rPr lang="ru-RU" dirty="0"/>
              <a:t>Расчеты ведутся по формуле</a:t>
            </a:r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sz="2000" dirty="0"/>
              <a:t>где </a:t>
            </a:r>
            <a:r>
              <a:rPr lang="ru-RU" sz="2000" dirty="0" err="1"/>
              <a:t>Мп</a:t>
            </a:r>
            <a:r>
              <a:rPr lang="ru-RU" sz="2000" dirty="0"/>
              <a:t>— потребность в данном материале на плановый период;</a:t>
            </a:r>
          </a:p>
          <a:p>
            <a:pPr marL="114300" indent="0">
              <a:buNone/>
            </a:pPr>
            <a:r>
              <a:rPr lang="ru-RU" sz="2000" dirty="0"/>
              <a:t>Мф — фактический расход этого материала в предшествующем аналогичном периоде;</a:t>
            </a:r>
          </a:p>
          <a:p>
            <a:pPr marL="114300" indent="0">
              <a:buNone/>
            </a:pPr>
            <a:r>
              <a:rPr lang="en-US" sz="2000" dirty="0"/>
              <a:t>I</a:t>
            </a:r>
            <a:r>
              <a:rPr lang="ru-RU" sz="2000" dirty="0"/>
              <a:t>1 — индекс увеличения или уменьшения производственной программы в плановом периоде по сравнению с предшествующим; </a:t>
            </a:r>
          </a:p>
          <a:p>
            <a:pPr marL="114300" indent="0">
              <a:buNone/>
            </a:pPr>
            <a:r>
              <a:rPr lang="en-US" sz="2000" dirty="0"/>
              <a:t>I</a:t>
            </a:r>
            <a:r>
              <a:rPr lang="ru-RU" sz="2000" dirty="0"/>
              <a:t>2— индекс среднего снижения норм расхода материала в плановом периоде.</a:t>
            </a:r>
          </a:p>
          <a:p>
            <a:pPr marL="114300" indent="0">
              <a:buNone/>
            </a:pPr>
            <a:endParaRPr lang="ru-RU" dirty="0"/>
          </a:p>
        </p:txBody>
      </p:sp>
      <p:pic>
        <p:nvPicPr>
          <p:cNvPr id="4" name="Рисунок 3" descr="Документ без имени [510] - ABBYY FineReader 12 Professional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47" t="85919" r="60408" b="8884"/>
          <a:stretch/>
        </p:blipFill>
        <p:spPr>
          <a:xfrm>
            <a:off x="2267744" y="2708920"/>
            <a:ext cx="3600400" cy="822572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0" y="116632"/>
            <a:ext cx="85531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39902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4619" y="1412776"/>
            <a:ext cx="9147246" cy="5040560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ru-RU" sz="2400" dirty="0"/>
              <a:t>	Потребность в исходном сырье для химических процессов </a:t>
            </a:r>
            <a:r>
              <a:rPr lang="ru-RU" sz="2400" dirty="0" err="1"/>
              <a:t>Мх</a:t>
            </a:r>
            <a:r>
              <a:rPr lang="ru-RU" sz="2400" dirty="0"/>
              <a:t>: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где М — объем производства готового продукта в плановом периоде, для изготовления которого используется данное исходное сырье;</a:t>
            </a:r>
          </a:p>
          <a:p>
            <a:pPr marL="114300" indent="0">
              <a:buNone/>
            </a:pPr>
            <a:r>
              <a:rPr lang="ru-RU" sz="2400" dirty="0"/>
              <a:t>Ви — молекулярный вес исходного сырья;</a:t>
            </a:r>
          </a:p>
          <a:p>
            <a:pPr marL="114300" indent="0">
              <a:buNone/>
            </a:pPr>
            <a:r>
              <a:rPr lang="ru-RU" sz="2400" dirty="0" err="1"/>
              <a:t>dr</a:t>
            </a:r>
            <a:r>
              <a:rPr lang="ru-RU" sz="2400" dirty="0"/>
              <a:t> — содержание чистого вещества в готовом продукте, %;</a:t>
            </a:r>
          </a:p>
          <a:p>
            <a:pPr marL="114300" indent="0">
              <a:buNone/>
            </a:pPr>
            <a:r>
              <a:rPr lang="ru-RU" sz="2400" dirty="0" err="1"/>
              <a:t>Вг</a:t>
            </a:r>
            <a:r>
              <a:rPr lang="ru-RU" sz="2400" dirty="0"/>
              <a:t> — молекулярный вес готового продукта;</a:t>
            </a:r>
          </a:p>
          <a:p>
            <a:pPr marL="114300" indent="0">
              <a:buNone/>
            </a:pPr>
            <a:r>
              <a:rPr lang="ru-RU" sz="2400" dirty="0"/>
              <a:t>d—содержание чистого вещества в исходном сырье, %;</a:t>
            </a:r>
          </a:p>
          <a:p>
            <a:pPr marL="114300" indent="0">
              <a:buNone/>
            </a:pPr>
            <a:r>
              <a:rPr lang="ru-RU" sz="2400" dirty="0"/>
              <a:t>А — технологические отходы и потери, %.</a:t>
            </a:r>
          </a:p>
        </p:txBody>
      </p:sp>
      <p:pic>
        <p:nvPicPr>
          <p:cNvPr id="6" name="Рисунок 5" descr="DjVu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2" t="15775" r="53674" b="75499"/>
          <a:stretch/>
        </p:blipFill>
        <p:spPr>
          <a:xfrm>
            <a:off x="2799995" y="2420888"/>
            <a:ext cx="2831436" cy="829411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0" y="116632"/>
            <a:ext cx="85531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90656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36712"/>
            <a:ext cx="8304044" cy="5688632"/>
          </a:xfr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en-US" sz="2400" dirty="0"/>
              <a:t>	</a:t>
            </a:r>
            <a:r>
              <a:rPr lang="ru-RU" sz="2400" dirty="0"/>
              <a:t>Потребность в шихтовых материалах: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где Мм — общий вес </a:t>
            </a:r>
            <a:r>
              <a:rPr lang="ru-RU" sz="2400" dirty="0" err="1"/>
              <a:t>металлозавалки</a:t>
            </a:r>
            <a:r>
              <a:rPr lang="ru-RU" sz="2400" dirty="0"/>
              <a:t> в данном периоде, кг (т);</a:t>
            </a:r>
          </a:p>
          <a:p>
            <a:pPr marL="114300" indent="0">
              <a:buNone/>
            </a:pPr>
            <a:r>
              <a:rPr lang="ru-RU" sz="2400" dirty="0" err="1"/>
              <a:t>Нш</a:t>
            </a:r>
            <a:r>
              <a:rPr lang="ru-RU" sz="2400" dirty="0"/>
              <a:t> — норма содержания данного компонента в </a:t>
            </a:r>
            <a:r>
              <a:rPr lang="ru-RU" sz="2400" dirty="0" err="1"/>
              <a:t>металлозавалке</a:t>
            </a:r>
            <a:r>
              <a:rPr lang="ru-RU" sz="2400" dirty="0"/>
              <a:t> в процентах к ее общему весу.</a:t>
            </a:r>
          </a:p>
          <a:p>
            <a:pPr marL="114300" indent="0">
              <a:buNone/>
            </a:pPr>
            <a:r>
              <a:rPr lang="ru-RU" sz="2400" dirty="0"/>
              <a:t>Потребность во вспомогательных материалах (</a:t>
            </a:r>
            <a:r>
              <a:rPr lang="ru-RU" sz="2400" dirty="0" err="1"/>
              <a:t>Мв</a:t>
            </a:r>
            <a:r>
              <a:rPr lang="ru-RU" sz="2400" dirty="0"/>
              <a:t>) может быть определена укрупненно: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где Мф - фактическое количество расхода данного вида материала за предыдущий период;</a:t>
            </a:r>
          </a:p>
          <a:p>
            <a:pPr marL="114300" indent="0">
              <a:buNone/>
            </a:pPr>
            <a:r>
              <a:rPr lang="en-US" sz="2400" dirty="0" err="1"/>
              <a:t>Ti</a:t>
            </a:r>
            <a:r>
              <a:rPr lang="en-US" sz="2400" dirty="0"/>
              <a:t> </a:t>
            </a:r>
            <a:r>
              <a:rPr lang="ru-RU" sz="2400" dirty="0"/>
              <a:t> - отношение объема производства продукции в планируемом периоде;</a:t>
            </a:r>
          </a:p>
          <a:p>
            <a:pPr marL="114300" indent="0">
              <a:buNone/>
            </a:pPr>
            <a:r>
              <a:rPr lang="ru-RU" sz="2400" dirty="0"/>
              <a:t>То - объем производства продукции в предшествующем периоде.</a:t>
            </a:r>
          </a:p>
          <a:p>
            <a:pPr marL="114300" indent="0">
              <a:buNone/>
            </a:pPr>
            <a:endParaRPr lang="ru-RU" sz="2400" dirty="0"/>
          </a:p>
        </p:txBody>
      </p:sp>
      <p:pic>
        <p:nvPicPr>
          <p:cNvPr id="6" name="Рисунок 5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88" t="60606" r="56531" b="30368"/>
          <a:stretch/>
        </p:blipFill>
        <p:spPr>
          <a:xfrm>
            <a:off x="3275856" y="1196752"/>
            <a:ext cx="1764191" cy="767041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0" y="116632"/>
            <a:ext cx="85531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  <p:pic>
        <p:nvPicPr>
          <p:cNvPr id="8" name="Рисунок 7" descr="DjVuReader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64" t="60907" r="57959" b="30367"/>
          <a:stretch/>
        </p:blipFill>
        <p:spPr>
          <a:xfrm>
            <a:off x="3290350" y="3573016"/>
            <a:ext cx="1929722" cy="82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85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597351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sz="2400" dirty="0"/>
              <a:t>	</a:t>
            </a: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000" dirty="0"/>
              <a:t>Для более точного расчета потребности на предприятиях разрабатываются нормативы расхода вспомогательных материалов. </a:t>
            </a:r>
          </a:p>
          <a:p>
            <a:pPr marL="114300" indent="0">
              <a:buNone/>
            </a:pPr>
            <a:r>
              <a:rPr lang="en-US" sz="2000" dirty="0"/>
              <a:t>	</a:t>
            </a:r>
            <a:r>
              <a:rPr lang="ru-RU" sz="2000" dirty="0"/>
              <a:t>Например, потребность в машинном масле может быть определена с учетом его затрат на 1 </a:t>
            </a:r>
            <a:r>
              <a:rPr lang="ru-RU" sz="2000" dirty="0" err="1"/>
              <a:t>станко</a:t>
            </a:r>
            <a:r>
              <a:rPr lang="ru-RU" sz="2000" dirty="0"/>
              <a:t>-час работы оборудования следующим произведением:</a:t>
            </a:r>
          </a:p>
          <a:p>
            <a:pPr marL="114300" indent="0">
              <a:buNone/>
            </a:pPr>
            <a:endParaRPr lang="ru-RU" sz="2000" dirty="0"/>
          </a:p>
          <a:p>
            <a:pPr marL="114300" indent="0">
              <a:buNone/>
            </a:pPr>
            <a:endParaRPr lang="ru-RU" sz="2000" dirty="0"/>
          </a:p>
          <a:p>
            <a:pPr marL="114300" indent="0">
              <a:buNone/>
            </a:pPr>
            <a:endParaRPr lang="ru-RU" sz="2000" dirty="0"/>
          </a:p>
          <a:p>
            <a:pPr marL="114300" indent="0">
              <a:buNone/>
            </a:pPr>
            <a:endParaRPr lang="ru-RU" sz="2000" dirty="0"/>
          </a:p>
          <a:p>
            <a:pPr marL="114300" indent="0">
              <a:buNone/>
            </a:pPr>
            <a:r>
              <a:rPr lang="ru-RU" sz="2000" dirty="0">
                <a:solidFill>
                  <a:prstClr val="black"/>
                </a:solidFill>
              </a:rPr>
              <a:t>где </a:t>
            </a:r>
            <a:r>
              <a:rPr lang="ru-RU" sz="2000" dirty="0" err="1">
                <a:solidFill>
                  <a:prstClr val="black"/>
                </a:solidFill>
              </a:rPr>
              <a:t>Ммм</a:t>
            </a:r>
            <a:r>
              <a:rPr lang="ru-RU" sz="2000" dirty="0">
                <a:solidFill>
                  <a:prstClr val="black"/>
                </a:solidFill>
              </a:rPr>
              <a:t>— годовая потребность в машинном масле, кг;</a:t>
            </a:r>
          </a:p>
          <a:p>
            <a:pPr marL="114300" indent="0">
              <a:buNone/>
            </a:pPr>
            <a:r>
              <a:rPr lang="ru-RU" sz="2000" dirty="0">
                <a:solidFill>
                  <a:prstClr val="black"/>
                </a:solidFill>
              </a:rPr>
              <a:t>NCT — среднегодовой парк станков, для которых используется данное машинное масло;</a:t>
            </a:r>
          </a:p>
          <a:p>
            <a:pPr marL="114300" indent="0">
              <a:buNone/>
            </a:pPr>
            <a:r>
              <a:rPr lang="ru-RU" sz="2000" dirty="0" err="1">
                <a:solidFill>
                  <a:prstClr val="black"/>
                </a:solidFill>
              </a:rPr>
              <a:t>Нсч</a:t>
            </a:r>
            <a:r>
              <a:rPr lang="ru-RU" sz="2000" dirty="0">
                <a:solidFill>
                  <a:prstClr val="black"/>
                </a:solidFill>
              </a:rPr>
              <a:t> — норма расхода масла на 1 </a:t>
            </a:r>
            <a:r>
              <a:rPr lang="ru-RU" sz="2000" dirty="0" err="1">
                <a:solidFill>
                  <a:prstClr val="black"/>
                </a:solidFill>
              </a:rPr>
              <a:t>станко</a:t>
            </a:r>
            <a:r>
              <a:rPr lang="ru-RU" sz="2000" dirty="0">
                <a:solidFill>
                  <a:prstClr val="black"/>
                </a:solidFill>
              </a:rPr>
              <a:t>-час работы этого вида оборудования, кг/ч,</a:t>
            </a:r>
          </a:p>
          <a:p>
            <a:pPr marL="114300" indent="0">
              <a:buNone/>
            </a:pPr>
            <a:r>
              <a:rPr lang="ru-RU" sz="2000" dirty="0" err="1">
                <a:solidFill>
                  <a:prstClr val="black"/>
                </a:solidFill>
              </a:rPr>
              <a:t>Фэ</a:t>
            </a:r>
            <a:r>
              <a:rPr lang="ru-RU" sz="2000" dirty="0">
                <a:solidFill>
                  <a:prstClr val="black"/>
                </a:solidFill>
              </a:rPr>
              <a:t>— плановый среднегодовой фонд времени работы данного вида оборудования, ч.</a:t>
            </a:r>
            <a:endParaRPr lang="ru-RU" sz="2000" dirty="0"/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63" t="50000" r="31225" b="43606"/>
          <a:stretch/>
        </p:blipFill>
        <p:spPr>
          <a:xfrm>
            <a:off x="1665477" y="2708920"/>
            <a:ext cx="5133738" cy="1080120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0" y="116632"/>
            <a:ext cx="85531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58146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88839"/>
            <a:ext cx="8388424" cy="3380929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ru-RU" sz="2400" dirty="0"/>
              <a:t>	Потребность в материальных ресурсах на ремонт основных фондов определяется исходя из объема основных фондов по состоянию на 1 января года, предшествующего планируемому, утвержденным норм расхода материалов на 1 млн. р. стоимости основных фондов и поправочного коэффициента, определяющего потребность данного материала на ремонт вновь введенных орудий труда, производственных и непроизводственных зданий и сооружений.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332656"/>
            <a:ext cx="85531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87212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04664"/>
            <a:ext cx="8388424" cy="5832648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dirty="0"/>
              <a:t>Потребность в материальных ресурсах на изготовление технологической оснастки и инструмента </a:t>
            </a:r>
            <a:r>
              <a:rPr lang="en-US" dirty="0"/>
              <a:t>	</a:t>
            </a:r>
            <a:endParaRPr lang="ru-RU" dirty="0"/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dirty="0"/>
              <a:t>где </a:t>
            </a:r>
            <a:r>
              <a:rPr lang="ru-RU" dirty="0" err="1"/>
              <a:t>Пми</a:t>
            </a:r>
            <a:r>
              <a:rPr lang="ru-RU" dirty="0"/>
              <a:t> — потребность в данном виде материала на изготовление оснастки и инструмента в планируемом году;</a:t>
            </a:r>
          </a:p>
          <a:p>
            <a:pPr marL="114300" indent="0">
              <a:buNone/>
            </a:pPr>
            <a:r>
              <a:rPr lang="ru-RU" dirty="0" err="1"/>
              <a:t>Нв</a:t>
            </a:r>
            <a:r>
              <a:rPr lang="ru-RU" dirty="0"/>
              <a:t> — норма расхода того же вида материала (в соответствующих единицах) на изготовление оснастки и инструмента в базисном году в расчете на 1 тыс. р. валовой продукции;</a:t>
            </a:r>
          </a:p>
          <a:p>
            <a:pPr marL="114300" indent="0">
              <a:buNone/>
            </a:pPr>
            <a:r>
              <a:rPr lang="ru-RU" dirty="0" err="1"/>
              <a:t>Кн</a:t>
            </a:r>
            <a:r>
              <a:rPr lang="ru-RU" dirty="0"/>
              <a:t> — коэффициент изменения норм расхода материалов на изготовление оснастки и инструмента;</a:t>
            </a:r>
          </a:p>
          <a:p>
            <a:pPr marL="114300" indent="0">
              <a:buNone/>
            </a:pPr>
            <a:r>
              <a:rPr lang="ru-RU" dirty="0" err="1"/>
              <a:t>Вп</a:t>
            </a:r>
            <a:r>
              <a:rPr lang="ru-RU" dirty="0"/>
              <a:t> — проектируемый объем валовой продукции в планируемом году, тыс. р.;</a:t>
            </a:r>
          </a:p>
          <a:p>
            <a:pPr marL="114300" indent="0">
              <a:buNone/>
            </a:pPr>
            <a:r>
              <a:rPr lang="ru-RU" dirty="0" err="1"/>
              <a:t>Кт</a:t>
            </a:r>
            <a:r>
              <a:rPr lang="ru-RU" dirty="0"/>
              <a:t> — коэффициент повышения технологической оснащенности в планируемом году по сравнению с базисным годом.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484784"/>
            <a:ext cx="4121620" cy="972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0" y="116632"/>
            <a:ext cx="85531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40065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28" y="1124744"/>
            <a:ext cx="8316416" cy="4392488"/>
          </a:xfr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ru-RU" sz="2400" dirty="0"/>
              <a:t>	Потребность в материалах для изготовления режущего инструмента (Ми):</a:t>
            </a:r>
            <a:endParaRPr lang="en-US" sz="2400" dirty="0"/>
          </a:p>
          <a:p>
            <a:pPr marL="114300" indent="0">
              <a:buNone/>
            </a:pPr>
            <a:endParaRPr lang="en-US" sz="2400" dirty="0"/>
          </a:p>
          <a:p>
            <a:pPr marL="114300" indent="0">
              <a:buNone/>
            </a:pPr>
            <a:endParaRPr lang="ru-RU" sz="2400" dirty="0"/>
          </a:p>
          <a:p>
            <a:endParaRPr lang="en-US" dirty="0"/>
          </a:p>
          <a:p>
            <a:endParaRPr lang="en-US" dirty="0"/>
          </a:p>
          <a:p>
            <a:r>
              <a:rPr lang="ru-RU" sz="2000" dirty="0"/>
              <a:t>где t — норма машинного времени на обработку одного изделия (времени работы инструмента), ч;</a:t>
            </a:r>
            <a:endParaRPr lang="en-US" sz="2000" dirty="0"/>
          </a:p>
          <a:p>
            <a:r>
              <a:rPr lang="ru-RU" sz="2000" dirty="0"/>
              <a:t>П— годовой объем выпуска данных изделий, шт.;</a:t>
            </a:r>
            <a:endParaRPr lang="en-US" sz="2000" dirty="0"/>
          </a:p>
          <a:p>
            <a:r>
              <a:rPr lang="ru-RU" sz="2000" dirty="0"/>
              <a:t>Н — норма расхода материала на изготовление единицы инструмента, кг;</a:t>
            </a:r>
            <a:endParaRPr lang="en-US" sz="2000" dirty="0"/>
          </a:p>
          <a:p>
            <a:r>
              <a:rPr lang="ru-RU" sz="2000" dirty="0" err="1"/>
              <a:t>Fc</a:t>
            </a:r>
            <a:r>
              <a:rPr lang="ru-RU" sz="2000" dirty="0"/>
              <a:t> — срок службы (стойкость) инструмента между двумя очередными переточками, ч;</a:t>
            </a:r>
            <a:endParaRPr lang="en-US" sz="2000" dirty="0"/>
          </a:p>
          <a:p>
            <a:r>
              <a:rPr lang="en-US" sz="2000" dirty="0"/>
              <a:t>n</a:t>
            </a:r>
            <a:r>
              <a:rPr lang="ru-RU" sz="2000" dirty="0"/>
              <a:t> — допустимое число переточек инструмента.</a:t>
            </a:r>
            <a:endParaRPr lang="ru-RU" dirty="0"/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1" t="61208" r="57347" b="30067"/>
          <a:stretch/>
        </p:blipFill>
        <p:spPr>
          <a:xfrm>
            <a:off x="2627784" y="1767954"/>
            <a:ext cx="2952328" cy="1156990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0" y="116632"/>
            <a:ext cx="85531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784407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19" y="332656"/>
            <a:ext cx="7992889" cy="576064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dirty="0"/>
              <a:t>	</a:t>
            </a: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 Потребность в материалах на изменение незавершенного производства (</a:t>
            </a:r>
            <a:r>
              <a:rPr lang="ru-RU" sz="2400" dirty="0" err="1"/>
              <a:t>Пмн</a:t>
            </a:r>
            <a:r>
              <a:rPr lang="ru-RU" sz="2400" dirty="0"/>
              <a:t>)определяется по формуле: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где </a:t>
            </a:r>
            <a:r>
              <a:rPr lang="ru-RU" sz="2400" dirty="0" err="1"/>
              <a:t>Дк</a:t>
            </a:r>
            <a:r>
              <a:rPr lang="en-US" sz="2400" dirty="0" err="1"/>
              <a:t>i</a:t>
            </a:r>
            <a:r>
              <a:rPr lang="ru-RU" sz="2400" dirty="0"/>
              <a:t> ,</a:t>
            </a:r>
            <a:r>
              <a:rPr lang="ru-RU" sz="2400" dirty="0" err="1"/>
              <a:t>Дн</a:t>
            </a:r>
            <a:r>
              <a:rPr lang="ru-RU" sz="2400" dirty="0"/>
              <a:t> — количество изделий или деталей </a:t>
            </a:r>
            <a:r>
              <a:rPr lang="en-US" sz="2400" dirty="0" err="1"/>
              <a:t>i</a:t>
            </a:r>
            <a:r>
              <a:rPr lang="ru-RU" sz="2400" dirty="0"/>
              <a:t>-го вида в незавершенном производстве соответственно на конец и начало планового периода; Н</a:t>
            </a:r>
            <a:r>
              <a:rPr lang="en-US" sz="2400" dirty="0" err="1"/>
              <a:t>i</a:t>
            </a:r>
            <a:r>
              <a:rPr lang="ru-RU" sz="2400" dirty="0"/>
              <a:t> — норма расхода материала на изделие или деталь </a:t>
            </a:r>
            <a:r>
              <a:rPr lang="en-US" sz="2400" dirty="0" err="1"/>
              <a:t>i</a:t>
            </a:r>
            <a:r>
              <a:rPr lang="ru-RU" sz="2400" dirty="0"/>
              <a:t>-го вида; </a:t>
            </a:r>
            <a:r>
              <a:rPr lang="en-US" sz="2400" dirty="0"/>
              <a:t>n</a:t>
            </a:r>
            <a:r>
              <a:rPr lang="ru-RU" sz="2400" dirty="0"/>
              <a:t> — количество наименований изделий или деталей, на производство которых расходуется данный материал.</a:t>
            </a:r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63" t="35031" r="30000" b="56544"/>
          <a:stretch/>
        </p:blipFill>
        <p:spPr>
          <a:xfrm>
            <a:off x="2058030" y="2204864"/>
            <a:ext cx="4098146" cy="107241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1520" y="4077072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	</a:t>
            </a:r>
            <a:endParaRPr lang="ru-RU" sz="240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0" y="116632"/>
            <a:ext cx="85531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696422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889" y="1124744"/>
            <a:ext cx="8388424" cy="396044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dirty="0"/>
              <a:t>	</a:t>
            </a:r>
            <a:r>
              <a:rPr lang="ru-RU" sz="2800" dirty="0"/>
              <a:t>Метод, основанный на данных об изменении незавершенного производства:</a:t>
            </a:r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r>
              <a:rPr lang="ru-RU" sz="2800" dirty="0"/>
              <a:t>где </a:t>
            </a:r>
            <a:r>
              <a:rPr lang="ru-RU" sz="2800" dirty="0" err="1"/>
              <a:t>Нк</a:t>
            </a:r>
            <a:r>
              <a:rPr lang="ru-RU" sz="2800" dirty="0"/>
              <a:t>, </a:t>
            </a:r>
            <a:r>
              <a:rPr lang="ru-RU" sz="2800" dirty="0" err="1"/>
              <a:t>Нн</a:t>
            </a:r>
            <a:r>
              <a:rPr lang="ru-RU" sz="2800" dirty="0"/>
              <a:t> — денежная оценка незавершенного производства на начала и конец планового периода, тыс. р.;</a:t>
            </a:r>
          </a:p>
          <a:p>
            <a:pPr marL="114300" indent="0">
              <a:buNone/>
            </a:pPr>
            <a:r>
              <a:rPr lang="ru-RU" sz="2800" dirty="0"/>
              <a:t>Т — объем товарной продукции, тыс. р.</a:t>
            </a:r>
          </a:p>
        </p:txBody>
      </p:sp>
      <p:pic>
        <p:nvPicPr>
          <p:cNvPr id="5" name="Рисунок 4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8056" r="31224" b="13218"/>
          <a:stretch/>
        </p:blipFill>
        <p:spPr>
          <a:xfrm>
            <a:off x="2483768" y="2136210"/>
            <a:ext cx="2959067" cy="932750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0" y="332656"/>
            <a:ext cx="85531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323032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8388424" cy="6093296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/>
              <a:t>	</a:t>
            </a:r>
            <a:endParaRPr lang="ru-RU" dirty="0"/>
          </a:p>
          <a:p>
            <a:pPr marL="114300" indent="0">
              <a:buNone/>
            </a:pPr>
            <a:r>
              <a:rPr lang="en-US" u="sng" dirty="0"/>
              <a:t>	</a:t>
            </a:r>
            <a:r>
              <a:rPr lang="ru-RU" u="sng" dirty="0"/>
              <a:t>Размер производственного запаса зависит от:</a:t>
            </a:r>
          </a:p>
          <a:p>
            <a:pPr marL="114300" indent="0">
              <a:buNone/>
            </a:pPr>
            <a:endParaRPr lang="ru-RU" dirty="0"/>
          </a:p>
          <a:p>
            <a:pPr marL="411480" lvl="1" indent="0">
              <a:buNone/>
            </a:pPr>
            <a:r>
              <a:rPr lang="ru-RU" sz="2400" dirty="0"/>
              <a:t>•	величины потребности в различных видах сырья и материалов;</a:t>
            </a:r>
          </a:p>
          <a:p>
            <a:pPr marL="411480" lvl="1" indent="0">
              <a:buNone/>
            </a:pPr>
            <a:r>
              <a:rPr lang="ru-RU" sz="2400" dirty="0"/>
              <a:t>•	периодичности изготовления продукции предприятия-ми-поставщиками;</a:t>
            </a:r>
          </a:p>
          <a:p>
            <a:pPr marL="411480" lvl="1" indent="0">
              <a:buNone/>
            </a:pPr>
            <a:r>
              <a:rPr lang="ru-RU" sz="2400" dirty="0"/>
              <a:t>•	периодичности запуска сырья и материалов в производство;</a:t>
            </a:r>
          </a:p>
          <a:p>
            <a:pPr marL="411480" lvl="1" indent="0">
              <a:buNone/>
            </a:pPr>
            <a:r>
              <a:rPr lang="ru-RU" sz="2400" dirty="0"/>
              <a:t>•	сезонности поставок материалов;</a:t>
            </a:r>
          </a:p>
          <a:p>
            <a:pPr marL="411480" lvl="1" indent="0">
              <a:buNone/>
            </a:pPr>
            <a:r>
              <a:rPr lang="ru-RU" sz="2400" dirty="0"/>
              <a:t>•	соотношения транзитной и складской форм снабжения;</a:t>
            </a:r>
          </a:p>
          <a:p>
            <a:pPr marL="411480" lvl="1" indent="0">
              <a:buNone/>
            </a:pPr>
            <a:r>
              <a:rPr lang="ru-RU" sz="2400" dirty="0"/>
              <a:t>•	размеров транзитных поставок.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0" y="260648"/>
            <a:ext cx="85531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738620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38337" y="1484784"/>
            <a:ext cx="8498769" cy="5040560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sz="2800" dirty="0"/>
              <a:t>	</a:t>
            </a:r>
            <a:r>
              <a:rPr lang="ru-RU" sz="2800" dirty="0"/>
              <a:t>Размер переходящего запаса определяется по формуле:</a:t>
            </a:r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r>
              <a:rPr lang="ru-RU" sz="2800" dirty="0"/>
              <a:t>где </a:t>
            </a:r>
            <a:r>
              <a:rPr lang="ru-RU" sz="2800" dirty="0" err="1"/>
              <a:t>Зп</a:t>
            </a:r>
            <a:r>
              <a:rPr lang="en-US" sz="2800" dirty="0" err="1"/>
              <a:t>i</a:t>
            </a:r>
            <a:r>
              <a:rPr lang="ru-RU" sz="2800" dirty="0"/>
              <a:t>— размер переходящего запаса по i-</a:t>
            </a:r>
            <a:r>
              <a:rPr lang="ru-RU" sz="2800" dirty="0" err="1"/>
              <a:t>му</a:t>
            </a:r>
            <a:r>
              <a:rPr lang="ru-RU" sz="2800" dirty="0"/>
              <a:t> материалу; N</a:t>
            </a:r>
            <a:r>
              <a:rPr lang="en-US" sz="2800" dirty="0" err="1"/>
              <a:t>i</a:t>
            </a:r>
            <a:r>
              <a:rPr lang="ru-RU" sz="2800" dirty="0"/>
              <a:t>— норма переходящего запаса </a:t>
            </a:r>
            <a:r>
              <a:rPr lang="en-US" sz="2800" dirty="0" err="1"/>
              <a:t>i</a:t>
            </a:r>
            <a:r>
              <a:rPr lang="ru-RU" sz="2800" dirty="0"/>
              <a:t>-го материала, </a:t>
            </a:r>
            <a:r>
              <a:rPr lang="ru-RU" sz="2800" dirty="0" err="1"/>
              <a:t>дн</a:t>
            </a:r>
            <a:r>
              <a:rPr lang="ru-RU" sz="2800" dirty="0"/>
              <a:t>.; Пм</a:t>
            </a:r>
            <a:r>
              <a:rPr lang="en-US" sz="2800" dirty="0" err="1"/>
              <a:t>i</a:t>
            </a:r>
            <a:r>
              <a:rPr lang="ru-RU" sz="2800" dirty="0"/>
              <a:t> — потребность в i-м материале на товарный выпуск; г — количество дней в планируемом периоде.</a:t>
            </a:r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sz="2800" dirty="0"/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1" t="45261" r="58163" b="45111"/>
          <a:stretch/>
        </p:blipFill>
        <p:spPr>
          <a:xfrm>
            <a:off x="2771800" y="2204864"/>
            <a:ext cx="2520280" cy="1240754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0" y="476672"/>
            <a:ext cx="85531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262211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44408" cy="1124744"/>
          </a:xfrm>
        </p:spPr>
        <p:txBody>
          <a:bodyPr/>
          <a:lstStyle/>
          <a:p>
            <a:r>
              <a:rPr lang="ru-RU" sz="4000" dirty="0"/>
              <a:t>Потребность в топливе и энергии.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80728"/>
            <a:ext cx="8460432" cy="5877272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400" dirty="0"/>
              <a:t>	Потребность в котельно-печном топливе определяется по направлениям его использования: на основные технологические процессы (например, в черной металлургии — на выплавку чугуна, стали, производство проката, труб, агломерата и т.д.), на нужды промышленного транспорта, на коммунально-бытовые нужды.</a:t>
            </a:r>
          </a:p>
        </p:txBody>
      </p:sp>
    </p:spTree>
    <p:extLst>
      <p:ext uri="{BB962C8B-B14F-4D97-AF65-F5344CB8AC3E}">
        <p14:creationId xmlns:p14="http://schemas.microsoft.com/office/powerpoint/2010/main" val="4253174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8316416" cy="5832648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ru-RU" sz="2800" dirty="0"/>
              <a:t>	1 Потребность в натуральном топливе Мт (т, м</a:t>
            </a:r>
            <a:r>
              <a:rPr lang="en-US" sz="2800" dirty="0"/>
              <a:t>^</a:t>
            </a:r>
            <a:r>
              <a:rPr lang="ru-RU" sz="2800" dirty="0"/>
              <a:t>3) определяется делением потребного общего количества условного топлива при данной производственной программе на калорийный эквивалент (</a:t>
            </a:r>
            <a:r>
              <a:rPr lang="ru-RU" sz="2800" dirty="0" err="1"/>
              <a:t>Кэ</a:t>
            </a:r>
            <a:r>
              <a:rPr lang="ru-RU" sz="2800" dirty="0"/>
              <a:t>) используемого топлива:</a:t>
            </a:r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r>
              <a:rPr lang="ru-RU" sz="2800" dirty="0"/>
              <a:t>	2 Потребность в топливе на производственно-технологические нужды (</a:t>
            </a:r>
            <a:r>
              <a:rPr lang="ru-RU" sz="2800" dirty="0" err="1"/>
              <a:t>Мпт</a:t>
            </a:r>
            <a:r>
              <a:rPr lang="ru-RU" sz="2800" dirty="0"/>
              <a:t>):</a:t>
            </a:r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r>
              <a:rPr lang="ru-RU" sz="2800" dirty="0"/>
              <a:t>где Q — расход тепла на производственно-технологические нужды (за год, месяц), кал;</a:t>
            </a:r>
          </a:p>
          <a:p>
            <a:pPr marL="114300" indent="0">
              <a:buNone/>
            </a:pPr>
            <a:r>
              <a:rPr lang="ru-RU" sz="2800" dirty="0"/>
              <a:t>q — калорийность топлива, кал;</a:t>
            </a:r>
          </a:p>
          <a:p>
            <a:pPr marL="114300" indent="0">
              <a:buNone/>
            </a:pPr>
            <a:r>
              <a:rPr lang="ru-RU" sz="2800" dirty="0"/>
              <a:t>ф — коэффициент полезного действия котельной установки.</a:t>
            </a:r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82" t="58199" r="26122" b="32474"/>
          <a:stretch/>
        </p:blipFill>
        <p:spPr>
          <a:xfrm>
            <a:off x="2051720" y="2348880"/>
            <a:ext cx="3851151" cy="817712"/>
          </a:xfrm>
          <a:prstGeom prst="rect">
            <a:avLst/>
          </a:prstGeom>
        </p:spPr>
      </p:pic>
      <p:pic>
        <p:nvPicPr>
          <p:cNvPr id="6" name="Рисунок 5" descr="DjVuReader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41" t="61509" r="33877" b="28563"/>
          <a:stretch/>
        </p:blipFill>
        <p:spPr>
          <a:xfrm>
            <a:off x="2987824" y="4005064"/>
            <a:ext cx="1610359" cy="770172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-7928"/>
            <a:ext cx="8244408" cy="864096"/>
          </a:xfrm>
        </p:spPr>
        <p:txBody>
          <a:bodyPr/>
          <a:lstStyle/>
          <a:p>
            <a:pPr algn="ctr"/>
            <a:r>
              <a:rPr lang="ru-RU" sz="4000" dirty="0"/>
              <a:t>Потребность в топливе и энергии</a:t>
            </a:r>
          </a:p>
        </p:txBody>
      </p:sp>
    </p:spTree>
    <p:extLst>
      <p:ext uri="{BB962C8B-B14F-4D97-AF65-F5344CB8AC3E}">
        <p14:creationId xmlns:p14="http://schemas.microsoft.com/office/powerpoint/2010/main" val="33657280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8316416" cy="583264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800" dirty="0"/>
              <a:t>	</a:t>
            </a:r>
            <a:r>
              <a:rPr lang="ru-RU" dirty="0"/>
              <a:t>3 Потребность в топливе для отопления производственных и административных зданий и сооружений:</a:t>
            </a:r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dirty="0"/>
              <a:t>где </a:t>
            </a:r>
            <a:r>
              <a:rPr lang="ru-RU" dirty="0" err="1"/>
              <a:t>Мто</a:t>
            </a:r>
            <a:r>
              <a:rPr lang="ru-RU" dirty="0"/>
              <a:t> – годовая потребность в натуральном топливе, кг;</a:t>
            </a:r>
          </a:p>
          <a:p>
            <a:pPr marL="114300" indent="0">
              <a:buNone/>
            </a:pPr>
            <a:r>
              <a:rPr lang="ru-RU" dirty="0"/>
              <a:t>       Н</a:t>
            </a:r>
            <a:r>
              <a:rPr lang="en-US" dirty="0"/>
              <a:t>’</a:t>
            </a:r>
            <a:r>
              <a:rPr lang="ru-RU" dirty="0"/>
              <a:t> – норма расхода условного топлива за сутки на 1 тыс. куб. м. наружного объема отапливаемого здания при разнице наружной и внутренней температур 1 </a:t>
            </a:r>
            <a:r>
              <a:rPr lang="ru-RU" dirty="0">
                <a:sym typeface="Symbol" panose="05050102010706020507" pitchFamily="18" charset="2"/>
              </a:rPr>
              <a:t>С;</a:t>
            </a:r>
          </a:p>
          <a:p>
            <a:pPr marL="114300" indent="0">
              <a:buNone/>
            </a:pPr>
            <a:r>
              <a:rPr lang="ru-RU" dirty="0"/>
              <a:t>      Тс – длительность отопительного сезона, дней;</a:t>
            </a:r>
          </a:p>
          <a:p>
            <a:pPr marL="114300" indent="0">
              <a:buNone/>
            </a:pPr>
            <a:r>
              <a:rPr lang="ru-RU" dirty="0"/>
              <a:t>      </a:t>
            </a:r>
            <a:r>
              <a:rPr lang="en-US" dirty="0"/>
              <a:t>V </a:t>
            </a:r>
            <a:r>
              <a:rPr lang="ru-RU" dirty="0"/>
              <a:t>– наружный объем отапливаемого здания, </a:t>
            </a:r>
            <a:r>
              <a:rPr lang="ru-RU" dirty="0" err="1"/>
              <a:t>куб.м</a:t>
            </a:r>
            <a:r>
              <a:rPr lang="ru-RU" dirty="0"/>
              <a:t>.;</a:t>
            </a:r>
          </a:p>
          <a:p>
            <a:pPr marL="114300" indent="0">
              <a:buNone/>
            </a:pPr>
            <a:r>
              <a:rPr lang="ru-RU" dirty="0"/>
              <a:t>       </a:t>
            </a:r>
            <a:r>
              <a:rPr lang="ru-RU" dirty="0" err="1"/>
              <a:t>Тв</a:t>
            </a:r>
            <a:r>
              <a:rPr lang="ru-RU" dirty="0"/>
              <a:t> – температура внутреннего воздуха;</a:t>
            </a:r>
          </a:p>
          <a:p>
            <a:pPr marL="114300" indent="0">
              <a:buNone/>
            </a:pPr>
            <a:r>
              <a:rPr lang="ru-RU" dirty="0"/>
              <a:t>       </a:t>
            </a:r>
            <a:r>
              <a:rPr lang="ru-RU" dirty="0" err="1"/>
              <a:t>Ти</a:t>
            </a:r>
            <a:r>
              <a:rPr lang="ru-RU" dirty="0"/>
              <a:t> – средняя температура наружного воздуха в течение отопительного сезона;</a:t>
            </a:r>
          </a:p>
          <a:p>
            <a:pPr marL="114300" indent="0">
              <a:buNone/>
            </a:pPr>
            <a:r>
              <a:rPr lang="ru-RU" dirty="0"/>
              <a:t>        </a:t>
            </a:r>
            <a:r>
              <a:rPr lang="en-US" dirty="0"/>
              <a:t>q</a:t>
            </a:r>
            <a:r>
              <a:rPr lang="ru-RU" dirty="0"/>
              <a:t> – коэффициент теплотворности натурального топлива</a:t>
            </a:r>
          </a:p>
          <a:p>
            <a:pPr marL="114300" indent="0">
              <a:buNone/>
            </a:pPr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-7928"/>
            <a:ext cx="8244408" cy="864096"/>
          </a:xfrm>
        </p:spPr>
        <p:txBody>
          <a:bodyPr/>
          <a:lstStyle/>
          <a:p>
            <a:pPr algn="ctr"/>
            <a:r>
              <a:rPr lang="ru-RU" sz="4000" dirty="0"/>
              <a:t>Потребность в топливе и энергии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3F6A49-5F45-48C6-B608-512FECF3DC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00"/>
          <a:stretch/>
        </p:blipFill>
        <p:spPr>
          <a:xfrm>
            <a:off x="2831566" y="1628800"/>
            <a:ext cx="2581275" cy="61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1036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80728"/>
            <a:ext cx="8460432" cy="544522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dirty="0"/>
              <a:t>	</a:t>
            </a:r>
            <a:r>
              <a:rPr lang="ru-RU" dirty="0"/>
              <a:t>4 Потребность в электрической и тепловой энергии на технологические нужды складывается из потребности в энергии на технологические цели, потребности в энергии для приведения в движение оборудования и инструмента, потребности в энергии на хозяйственные нужды, .</a:t>
            </a:r>
          </a:p>
          <a:p>
            <a:pPr marL="114300" indent="0">
              <a:buNone/>
            </a:pPr>
            <a:r>
              <a:rPr lang="en-US" dirty="0"/>
              <a:t>	</a:t>
            </a:r>
            <a:r>
              <a:rPr lang="ru-RU" dirty="0"/>
              <a:t>5 Потребность в двигательной электроэнергии в планируемом периоде определяется исходя из суммарной мощности всех действующих моторов, запланированного коэффициента сменности работы оборудования и продолжительности смен, коэффициента загрузки оборудовании.</a:t>
            </a:r>
          </a:p>
          <a:p>
            <a:pPr marL="114300" indent="0">
              <a:buNone/>
            </a:pPr>
            <a:r>
              <a:rPr lang="en-US" dirty="0"/>
              <a:t>	</a:t>
            </a:r>
            <a:r>
              <a:rPr lang="ru-RU" dirty="0"/>
              <a:t>6 Потребность в электроэнергии для освещения рассчитывается исходя из мощности ламп, числа часов их горения в сутки и продолжительности работы предприятия в планируемом периоде.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6024" y="0"/>
            <a:ext cx="8244408" cy="1124744"/>
          </a:xfrm>
        </p:spPr>
        <p:txBody>
          <a:bodyPr/>
          <a:lstStyle/>
          <a:p>
            <a:pPr algn="ctr"/>
            <a:r>
              <a:rPr lang="ru-RU" sz="4000" dirty="0"/>
              <a:t>Потребность в топливе и энергии</a:t>
            </a:r>
          </a:p>
        </p:txBody>
      </p:sp>
    </p:spTree>
    <p:extLst>
      <p:ext uri="{BB962C8B-B14F-4D97-AF65-F5344CB8AC3E}">
        <p14:creationId xmlns:p14="http://schemas.microsoft.com/office/powerpoint/2010/main" val="31411246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1" y="18052"/>
            <a:ext cx="7897688" cy="1152128"/>
          </a:xfrm>
        </p:spPr>
        <p:txBody>
          <a:bodyPr/>
          <a:lstStyle/>
          <a:p>
            <a:pPr algn="ctr"/>
            <a:r>
              <a:rPr lang="ru-RU" dirty="0"/>
              <a:t>Потребность в оборудовании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80728"/>
            <a:ext cx="8388424" cy="5877272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600" dirty="0"/>
              <a:t>	</a:t>
            </a:r>
            <a:r>
              <a:rPr lang="ru-RU" sz="2600" dirty="0"/>
              <a:t>Расчет потребности в оборудовании (машинах), кабельных и других видах продукции машиностроения осуществляется по следующим направлениям;</a:t>
            </a:r>
          </a:p>
          <a:p>
            <a:pPr marL="411480" lvl="1" indent="0">
              <a:buNone/>
            </a:pPr>
            <a:r>
              <a:rPr lang="ru-RU" sz="2600" dirty="0"/>
              <a:t>• для замены физически износившегося и морально устаревшего оборудования; </a:t>
            </a:r>
          </a:p>
          <a:p>
            <a:pPr marL="411480" lvl="1" indent="0">
              <a:buNone/>
            </a:pPr>
            <a:r>
              <a:rPr lang="ru-RU" sz="2600" dirty="0"/>
              <a:t>•	для увеличения производственной мощности в связи с увеличением производственной программы;</a:t>
            </a:r>
          </a:p>
          <a:p>
            <a:pPr marL="411480" lvl="1" indent="0">
              <a:buNone/>
            </a:pPr>
            <a:r>
              <a:rPr lang="ru-RU" sz="2600" dirty="0"/>
              <a:t>•	для научно-исследовательских работ по механизации производственных процессов, внедрению новой техники и передовой технологии;</a:t>
            </a:r>
          </a:p>
          <a:p>
            <a:pPr marL="411480" lvl="1" indent="0">
              <a:buNone/>
            </a:pPr>
            <a:r>
              <a:rPr lang="ru-RU" sz="2600" dirty="0"/>
              <a:t>•	на ремонтно-эксплуатационные нужды.</a:t>
            </a:r>
          </a:p>
        </p:txBody>
      </p:sp>
    </p:spTree>
    <p:extLst>
      <p:ext uri="{BB962C8B-B14F-4D97-AF65-F5344CB8AC3E}">
        <p14:creationId xmlns:p14="http://schemas.microsoft.com/office/powerpoint/2010/main" val="30531177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03" y="836712"/>
            <a:ext cx="8100596" cy="5400600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sz="2400" dirty="0"/>
              <a:t>	</a:t>
            </a:r>
            <a:r>
              <a:rPr lang="ru-RU" sz="2400" dirty="0"/>
              <a:t>Потребность в запасных частях может определяться по следующей формуле: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где </a:t>
            </a:r>
            <a:r>
              <a:rPr lang="ru-RU" sz="2400" dirty="0" err="1"/>
              <a:t>Пзч</a:t>
            </a:r>
            <a:r>
              <a:rPr lang="ru-RU" sz="2400" dirty="0"/>
              <a:t> — потребность в запасных частях;</a:t>
            </a:r>
          </a:p>
          <a:p>
            <a:pPr marL="114300" indent="0">
              <a:buNone/>
            </a:pPr>
            <a:r>
              <a:rPr lang="ru-RU" sz="2400" dirty="0" err="1"/>
              <a:t>Нзч</a:t>
            </a:r>
            <a:r>
              <a:rPr lang="ru-RU" sz="2400" dirty="0"/>
              <a:t> — норма потребности в запасных частях на единицу оборудования;</a:t>
            </a:r>
          </a:p>
          <a:p>
            <a:pPr marL="114300" indent="0">
              <a:buNone/>
            </a:pPr>
            <a:r>
              <a:rPr lang="ru-RU" sz="2400" dirty="0"/>
              <a:t>Ксм — среднее количество смен работы в сутки;</a:t>
            </a:r>
          </a:p>
          <a:p>
            <a:pPr marL="114300" indent="0">
              <a:buNone/>
            </a:pPr>
            <a:r>
              <a:rPr lang="ru-RU" sz="2400" dirty="0" err="1"/>
              <a:t>Смп</a:t>
            </a:r>
            <a:r>
              <a:rPr lang="ru-RU" sz="2400" dirty="0"/>
              <a:t> — средний списочный состав машин в плановом периоде;</a:t>
            </a:r>
          </a:p>
          <a:p>
            <a:pPr marL="114300" indent="0">
              <a:buNone/>
            </a:pPr>
            <a:r>
              <a:rPr lang="ru-RU" sz="2400" dirty="0" err="1"/>
              <a:t>Кв</a:t>
            </a:r>
            <a:r>
              <a:rPr lang="ru-RU" sz="2400" dirty="0"/>
              <a:t> — коэффициент (больше единицы), показывающий степень повторного использования запасных частей за счет их восстановления.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63" t="24501" r="30817" b="66172"/>
          <a:stretch/>
        </p:blipFill>
        <p:spPr>
          <a:xfrm>
            <a:off x="2123728" y="1700808"/>
            <a:ext cx="3497836" cy="1024733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751" y="18052"/>
            <a:ext cx="7897688" cy="818660"/>
          </a:xfrm>
        </p:spPr>
        <p:txBody>
          <a:bodyPr/>
          <a:lstStyle/>
          <a:p>
            <a:pPr algn="ctr"/>
            <a:r>
              <a:rPr lang="ru-RU" dirty="0"/>
              <a:t>Потребность в оборудовании</a:t>
            </a:r>
          </a:p>
        </p:txBody>
      </p:sp>
    </p:spTree>
    <p:extLst>
      <p:ext uri="{BB962C8B-B14F-4D97-AF65-F5344CB8AC3E}">
        <p14:creationId xmlns:p14="http://schemas.microsoft.com/office/powerpoint/2010/main" val="17345143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688631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dirty="0"/>
              <a:t>	</a:t>
            </a:r>
            <a:r>
              <a:rPr lang="ru-RU" sz="2800" dirty="0"/>
              <a:t>Общая потребность в инструменте (И) участка, цеха, завода на планируемый период определяется (шт.) по каждому виду инструмента:</a:t>
            </a:r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r>
              <a:rPr lang="ru-RU" sz="2800" dirty="0"/>
              <a:t>где Ин — нормативный расход инструмента за весь планируемый период, шт.;</a:t>
            </a:r>
          </a:p>
          <a:p>
            <a:pPr marL="114300" indent="0">
              <a:buNone/>
            </a:pPr>
            <a:r>
              <a:rPr lang="ru-RU" sz="2800" dirty="0"/>
              <a:t>И</a:t>
            </a:r>
            <a:r>
              <a:rPr lang="en-US" sz="2800" dirty="0"/>
              <a:t>o</a:t>
            </a:r>
            <a:r>
              <a:rPr lang="ru-RU" sz="2800" dirty="0"/>
              <a:t>— нормативный оборотный фонд инструмента, шт.; И</a:t>
            </a:r>
            <a:r>
              <a:rPr lang="en-US" sz="2800" dirty="0"/>
              <a:t>o</a:t>
            </a:r>
            <a:r>
              <a:rPr lang="ru-RU" sz="2800" dirty="0"/>
              <a:t>ф — фактический наличный оборотный фонд инструмента на начало планового периода, шт.</a:t>
            </a:r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36" t="59030" r="32809" b="35067"/>
          <a:stretch/>
        </p:blipFill>
        <p:spPr>
          <a:xfrm>
            <a:off x="2411760" y="2194724"/>
            <a:ext cx="3732398" cy="946244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02704" y="116632"/>
            <a:ext cx="7897688" cy="837524"/>
          </a:xfrm>
        </p:spPr>
        <p:txBody>
          <a:bodyPr/>
          <a:lstStyle/>
          <a:p>
            <a:pPr algn="ctr"/>
            <a:r>
              <a:rPr lang="ru-RU" dirty="0"/>
              <a:t>Потребность в оборудовании</a:t>
            </a:r>
          </a:p>
        </p:txBody>
      </p:sp>
    </p:spTree>
    <p:extLst>
      <p:ext uri="{BB962C8B-B14F-4D97-AF65-F5344CB8AC3E}">
        <p14:creationId xmlns:p14="http://schemas.microsoft.com/office/powerpoint/2010/main" val="21431025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54588" y="836712"/>
            <a:ext cx="9179497" cy="2330952"/>
          </a:xfrm>
        </p:spPr>
        <p:txBody>
          <a:bodyPr>
            <a:normAutofit/>
          </a:bodyPr>
          <a:lstStyle/>
          <a:p>
            <a:r>
              <a:rPr lang="ru-RU" sz="2400" dirty="0"/>
              <a:t>Потребность в режущем инструменте (Ир) определяется для конкретного вида продукции и данной группы металлорежущего оборудования по формуле</a:t>
            </a:r>
          </a:p>
        </p:txBody>
      </p:sp>
      <p:pic>
        <p:nvPicPr>
          <p:cNvPr id="5" name="Рисунок 4" descr="DjVu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69" t="33828" r="34082" b="58048"/>
          <a:stretch/>
        </p:blipFill>
        <p:spPr>
          <a:xfrm>
            <a:off x="2627784" y="2060848"/>
            <a:ext cx="2877659" cy="127371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6530" y="3429000"/>
            <a:ext cx="81369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где Ир — потребность в инструменте на заданную программу выпуска деталей (изделий), обрабатываемых на определенном виде оборудования, шт.;</a:t>
            </a:r>
            <a:r>
              <a:rPr lang="en-US" sz="2400" dirty="0"/>
              <a:t>t</a:t>
            </a:r>
            <a:r>
              <a:rPr lang="ru-RU" sz="2400" dirty="0"/>
              <a:t>м — машинное время работы данным инструментом на единицу продукции (деталь, изделие), ч; </a:t>
            </a:r>
            <a:r>
              <a:rPr lang="en-US" sz="2400" dirty="0"/>
              <a:t>n</a:t>
            </a:r>
            <a:r>
              <a:rPr lang="ru-RU" dirty="0"/>
              <a:t>д</a:t>
            </a:r>
            <a:r>
              <a:rPr lang="ru-RU" sz="2400" dirty="0"/>
              <a:t> — количество обрабатываемых деталей в натуральных единицах в данном периоде; F— срок службы (норма стойкости, износа) инструмента по времени его работы до полного износа, ч.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02704" y="-171400"/>
            <a:ext cx="7897688" cy="1152128"/>
          </a:xfrm>
        </p:spPr>
        <p:txBody>
          <a:bodyPr/>
          <a:lstStyle/>
          <a:p>
            <a:pPr algn="ctr"/>
            <a:r>
              <a:rPr lang="ru-RU" dirty="0"/>
              <a:t>Потребность в оборудовании</a:t>
            </a:r>
          </a:p>
        </p:txBody>
      </p:sp>
    </p:spTree>
    <p:extLst>
      <p:ext uri="{BB962C8B-B14F-4D97-AF65-F5344CB8AC3E}">
        <p14:creationId xmlns:p14="http://schemas.microsoft.com/office/powerpoint/2010/main" val="15106159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548680"/>
            <a:ext cx="7992889" cy="1870586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Общая потребность в материальных ресурсах М (сырье, материалах и т.д.) определяется для предприятия на плановый период как алгебраическая сумма (по каждому виду) ресурсов следующих величин:</a:t>
            </a:r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1" t="46465" r="50816" b="47217"/>
          <a:stretch/>
        </p:blipFill>
        <p:spPr>
          <a:xfrm>
            <a:off x="1837840" y="2417643"/>
            <a:ext cx="4581067" cy="7233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3528" y="3068960"/>
            <a:ext cx="7848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где </a:t>
            </a:r>
            <a:r>
              <a:rPr lang="ru-RU" sz="2400" dirty="0" err="1"/>
              <a:t>Мп</a:t>
            </a:r>
            <a:r>
              <a:rPr lang="ru-RU" sz="2400" dirty="0"/>
              <a:t> — потребность основного производства в данном виде материала; </a:t>
            </a:r>
            <a:r>
              <a:rPr lang="ru-RU" sz="2400" dirty="0" err="1"/>
              <a:t>Мн</a:t>
            </a:r>
            <a:r>
              <a:rPr lang="ru-RU" sz="2400" dirty="0"/>
              <a:t> — потребность в данном виде материала для изготовления новой техники; Ми — потребность в этом виде материала для изготовления инструмента и оснастки; </a:t>
            </a:r>
            <a:r>
              <a:rPr lang="ru-RU" sz="2400" dirty="0" err="1"/>
              <a:t>Мэ</a:t>
            </a:r>
            <a:r>
              <a:rPr lang="ru-RU" sz="2400" dirty="0"/>
              <a:t> — потребность в данном виде материала для ремонтно-эксплуатационных нужд предприятия; </a:t>
            </a:r>
            <a:r>
              <a:rPr lang="ru-RU" sz="2400" dirty="0" err="1"/>
              <a:t>Мк</a:t>
            </a:r>
            <a:r>
              <a:rPr lang="ru-RU" sz="2400" dirty="0"/>
              <a:t> — потребность в данном виде материала для нужд капитального строительства, осуществляемого хозяйственным способом.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751" y="-99392"/>
            <a:ext cx="7897688" cy="1152128"/>
          </a:xfrm>
        </p:spPr>
        <p:txBody>
          <a:bodyPr/>
          <a:lstStyle/>
          <a:p>
            <a:pPr algn="ctr"/>
            <a:r>
              <a:rPr lang="ru-RU" dirty="0"/>
              <a:t>Потребность в оборудовании</a:t>
            </a:r>
          </a:p>
        </p:txBody>
      </p:sp>
    </p:spTree>
    <p:extLst>
      <p:ext uri="{BB962C8B-B14F-4D97-AF65-F5344CB8AC3E}">
        <p14:creationId xmlns:p14="http://schemas.microsoft.com/office/powerpoint/2010/main" val="19489973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064896" cy="489654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dirty="0"/>
              <a:t>Целью изучения рынка сырья и материалов является выявление конъюнктуры, складывающейся в планируемом периоде на рынке.</a:t>
            </a:r>
          </a:p>
          <a:p>
            <a:pPr marL="114300" indent="0">
              <a:buNone/>
            </a:pPr>
            <a:r>
              <a:rPr lang="ru-RU" dirty="0"/>
              <a:t>Этапы:</a:t>
            </a:r>
          </a:p>
          <a:p>
            <a:pPr marL="114300" indent="0">
              <a:buNone/>
            </a:pPr>
            <a:r>
              <a:rPr lang="ru-RU" dirty="0"/>
              <a:t>1 систематический сбор, обработка, анализ и оценка информации;</a:t>
            </a:r>
          </a:p>
          <a:p>
            <a:pPr marL="114300" indent="0">
              <a:buNone/>
            </a:pPr>
            <a:r>
              <a:rPr lang="ru-RU" dirty="0"/>
              <a:t>2 прогнозирование тенденций на перспективный период изменения основных параметров рынка;</a:t>
            </a:r>
          </a:p>
          <a:p>
            <a:pPr marL="114300" indent="0">
              <a:buNone/>
            </a:pPr>
            <a:r>
              <a:rPr lang="ru-RU" dirty="0"/>
              <a:t>3 выработка на этой основе эффективной политики закупок.</a:t>
            </a:r>
          </a:p>
          <a:p>
            <a:pPr marL="114300" indent="0">
              <a:buNone/>
            </a:pPr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/>
              <a:t>Изучение рынка сырья и материалов</a:t>
            </a:r>
          </a:p>
        </p:txBody>
      </p:sp>
    </p:spTree>
    <p:extLst>
      <p:ext uri="{BB962C8B-B14F-4D97-AF65-F5344CB8AC3E}">
        <p14:creationId xmlns:p14="http://schemas.microsoft.com/office/powerpoint/2010/main" val="19999108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8926" y="1104055"/>
            <a:ext cx="8397350" cy="2468961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800" dirty="0"/>
              <a:t>	Вырабатывая «политику снабжения», целесообразно сравнить стоимость собственного производства с ценой поставщика и полученные результаты представить в виде таблицы</a:t>
            </a:r>
          </a:p>
        </p:txBody>
      </p:sp>
      <p:pic>
        <p:nvPicPr>
          <p:cNvPr id="5" name="Рисунок 4" descr="Документ без имени [524] - ABBYY FineReader 12 Professional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88" t="39860" r="20612" b="37774"/>
          <a:stretch/>
        </p:blipFill>
        <p:spPr>
          <a:xfrm>
            <a:off x="-25963" y="3068960"/>
            <a:ext cx="8414387" cy="2587421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1113" y="-100013"/>
            <a:ext cx="7897812" cy="1152526"/>
          </a:xfrm>
        </p:spPr>
        <p:txBody>
          <a:bodyPr/>
          <a:lstStyle/>
          <a:p>
            <a:pPr algn="ctr"/>
            <a:r>
              <a:rPr lang="ru-RU" sz="3600" dirty="0"/>
              <a:t>Изучение рынка сырья и материалов</a:t>
            </a:r>
          </a:p>
        </p:txBody>
      </p:sp>
    </p:spTree>
    <p:extLst>
      <p:ext uri="{BB962C8B-B14F-4D97-AF65-F5344CB8AC3E}">
        <p14:creationId xmlns:p14="http://schemas.microsoft.com/office/powerpoint/2010/main" val="28478788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8388424" cy="558924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dirty="0"/>
              <a:t>	</a:t>
            </a:r>
            <a:r>
              <a:rPr lang="ru-RU" sz="2400" dirty="0"/>
              <a:t>Методы изучения рынка сырья и материалов:	</a:t>
            </a:r>
          </a:p>
          <a:p>
            <a:pPr marL="114300" indent="0">
              <a:buNone/>
            </a:pPr>
            <a:r>
              <a:rPr lang="ru-RU" sz="2400" dirty="0"/>
              <a:t>1 прямой метод предполагает получение информации о конъюнктуре рынка непосредственно от резидентов из четырех источников:</a:t>
            </a:r>
          </a:p>
          <a:p>
            <a:pPr marL="411480" lvl="1" indent="0">
              <a:buNone/>
            </a:pPr>
            <a:r>
              <a:rPr lang="ru-RU" sz="2400" dirty="0"/>
              <a:t>1)	контакты с поставщиками;</a:t>
            </a:r>
          </a:p>
          <a:p>
            <a:pPr marL="411480" lvl="1" indent="0">
              <a:buNone/>
            </a:pPr>
            <a:r>
              <a:rPr lang="ru-RU" sz="2400" dirty="0"/>
              <a:t>2) контакты с посредниками;</a:t>
            </a:r>
          </a:p>
          <a:p>
            <a:pPr marL="411480" lvl="1" indent="0">
              <a:buNone/>
            </a:pPr>
            <a:r>
              <a:rPr lang="ru-RU" sz="2400" dirty="0"/>
              <a:t>3)	посещение ярмарок и выставок;</a:t>
            </a:r>
          </a:p>
          <a:p>
            <a:pPr marL="411480" lvl="1" indent="0">
              <a:buNone/>
            </a:pPr>
            <a:r>
              <a:rPr lang="ru-RU" sz="2400" dirty="0"/>
              <a:t>4)	поездки на предприятия-поставщики и их осмотр.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1113" y="-100013"/>
            <a:ext cx="7897812" cy="1152526"/>
          </a:xfrm>
        </p:spPr>
        <p:txBody>
          <a:bodyPr/>
          <a:lstStyle/>
          <a:p>
            <a:pPr algn="ctr"/>
            <a:r>
              <a:rPr lang="ru-RU" sz="3600" dirty="0"/>
              <a:t>Изучение рынка сырья и материалов</a:t>
            </a:r>
          </a:p>
        </p:txBody>
      </p:sp>
    </p:spTree>
    <p:extLst>
      <p:ext uri="{BB962C8B-B14F-4D97-AF65-F5344CB8AC3E}">
        <p14:creationId xmlns:p14="http://schemas.microsoft.com/office/powerpoint/2010/main" val="28523002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8460432" cy="594928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400" dirty="0"/>
              <a:t>	2 Косвенное изучение предполагает использование уже имеющихся документов.</a:t>
            </a:r>
          </a:p>
          <a:p>
            <a:pPr marL="114300" indent="0">
              <a:buNone/>
            </a:pPr>
            <a:r>
              <a:rPr lang="ru-RU" sz="2400" dirty="0"/>
              <a:t>Исходные данные:</a:t>
            </a:r>
          </a:p>
          <a:p>
            <a:pPr marL="114300" indent="0">
              <a:buNone/>
            </a:pPr>
            <a:r>
              <a:rPr lang="ru-RU" sz="2400" dirty="0"/>
              <a:t>•	обзоры состояния конъюнктуры рынка, биржевые бюллетени, содержащие сведения об изменении цен;</a:t>
            </a:r>
          </a:p>
          <a:p>
            <a:pPr marL="114300" indent="0">
              <a:buNone/>
            </a:pPr>
            <a:r>
              <a:rPr lang="ru-RU" sz="2400" dirty="0"/>
              <a:t>•	журналы, газеты, радио, телевидение, Интернет;</a:t>
            </a:r>
          </a:p>
          <a:p>
            <a:pPr marL="114300" indent="0">
              <a:buNone/>
            </a:pPr>
            <a:r>
              <a:rPr lang="ru-RU" sz="2400" dirty="0"/>
              <a:t>•	фирменные журналы, выпускаемые торгово-промышленными палатами, а также поставщиками. Они содержат информацию о новых разработках и технологиях;</a:t>
            </a:r>
          </a:p>
          <a:p>
            <a:pPr marL="114300" indent="0">
              <a:buNone/>
            </a:pPr>
            <a:r>
              <a:rPr lang="ru-RU" sz="2400" dirty="0"/>
              <a:t>•	предложения о продажах, содержащиеся в специальных журналах, каталогах, брошюрах, проспектах;</a:t>
            </a:r>
          </a:p>
          <a:p>
            <a:pPr marL="114300" indent="0">
              <a:buNone/>
            </a:pPr>
            <a:r>
              <a:rPr lang="ru-RU" sz="2400" dirty="0"/>
              <a:t>•	отраслевые адресные книги, технические справочники.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1113" y="-100013"/>
            <a:ext cx="7897812" cy="1152526"/>
          </a:xfrm>
        </p:spPr>
        <p:txBody>
          <a:bodyPr/>
          <a:lstStyle/>
          <a:p>
            <a:pPr algn="ctr"/>
            <a:r>
              <a:rPr lang="ru-RU" sz="3600" dirty="0"/>
              <a:t>Изучение рынка сырья и материалов</a:t>
            </a:r>
          </a:p>
        </p:txBody>
      </p:sp>
    </p:spTree>
    <p:extLst>
      <p:ext uri="{BB962C8B-B14F-4D97-AF65-F5344CB8AC3E}">
        <p14:creationId xmlns:p14="http://schemas.microsoft.com/office/powerpoint/2010/main" val="24484859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620000" cy="1143000"/>
          </a:xfrm>
        </p:spPr>
        <p:txBody>
          <a:bodyPr/>
          <a:lstStyle/>
          <a:p>
            <a:pPr algn="ctr"/>
            <a:r>
              <a:rPr lang="ru-RU" sz="3600" dirty="0"/>
              <a:t>Планирование закупок материальных ресурсов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56792"/>
            <a:ext cx="8136904" cy="530120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dirty="0"/>
              <a:t>	Источниками удовлетворения потребности предприятия в материальных ресурсах являются:</a:t>
            </a:r>
          </a:p>
          <a:p>
            <a:pPr marL="114300" indent="0">
              <a:buNone/>
            </a:pPr>
            <a:r>
              <a:rPr lang="ru-RU" dirty="0"/>
              <a:t>• ожидаемые остатки материальных ресурсов на начало планируемого года;</a:t>
            </a:r>
          </a:p>
          <a:p>
            <a:pPr marL="114300" indent="0">
              <a:buNone/>
            </a:pPr>
            <a:r>
              <a:rPr lang="ru-RU" dirty="0"/>
              <a:t>•	завоз ресурсов со стороны;</a:t>
            </a:r>
          </a:p>
          <a:p>
            <a:pPr marL="114300" indent="0">
              <a:buNone/>
            </a:pPr>
            <a:r>
              <a:rPr lang="ru-RU" dirty="0"/>
              <a:t>•	мобилизация внутренних резервов;</a:t>
            </a:r>
          </a:p>
          <a:p>
            <a:pPr marL="114300" indent="0">
              <a:buNone/>
            </a:pPr>
            <a:r>
              <a:rPr lang="ru-RU" dirty="0"/>
              <a:t>•	собственное производство.</a:t>
            </a:r>
          </a:p>
        </p:txBody>
      </p:sp>
    </p:spTree>
    <p:extLst>
      <p:ext uri="{BB962C8B-B14F-4D97-AF65-F5344CB8AC3E}">
        <p14:creationId xmlns:p14="http://schemas.microsoft.com/office/powerpoint/2010/main" val="20709683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8196013" cy="4032448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ru-RU" sz="2400" dirty="0"/>
              <a:t>Абсолютный размер ожидаемых остатков материальных ресурсов на начало планируемого года: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где 0ож — ожидаемый остаток данного материала;</a:t>
            </a:r>
          </a:p>
          <a:p>
            <a:pPr marL="114300" indent="0">
              <a:buNone/>
            </a:pPr>
            <a:r>
              <a:rPr lang="ru-RU" sz="2400" dirty="0" err="1"/>
              <a:t>Зф</a:t>
            </a:r>
            <a:r>
              <a:rPr lang="ru-RU" sz="2400" dirty="0"/>
              <a:t> — фактический запас (остаток) материала в момент разработки плана материально-технического обеспечения;</a:t>
            </a:r>
          </a:p>
          <a:p>
            <a:pPr marL="114300" indent="0">
              <a:buNone/>
            </a:pPr>
            <a:r>
              <a:rPr lang="ru-RU" sz="2400" dirty="0"/>
              <a:t> </a:t>
            </a:r>
            <a:r>
              <a:rPr lang="ru-RU" sz="2400" dirty="0" err="1"/>
              <a:t>Вож</a:t>
            </a:r>
            <a:r>
              <a:rPr lang="ru-RU" sz="2400" dirty="0"/>
              <a:t> и Рож— соответственно ожидаемое поступление и ожидаемый расход за период времени от даты, на которую взят фактический остаток, до начала планового периода.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90" t="61809" r="54898" b="32775"/>
          <a:stretch/>
        </p:blipFill>
        <p:spPr>
          <a:xfrm>
            <a:off x="2339752" y="2204864"/>
            <a:ext cx="3971026" cy="707707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620000" cy="1012974"/>
          </a:xfrm>
        </p:spPr>
        <p:txBody>
          <a:bodyPr/>
          <a:lstStyle/>
          <a:p>
            <a:pPr algn="ctr"/>
            <a:r>
              <a:rPr lang="ru-RU" sz="3600" dirty="0"/>
              <a:t>Планирование закупок материальных ресурсов</a:t>
            </a:r>
          </a:p>
        </p:txBody>
      </p:sp>
    </p:spTree>
    <p:extLst>
      <p:ext uri="{BB962C8B-B14F-4D97-AF65-F5344CB8AC3E}">
        <p14:creationId xmlns:p14="http://schemas.microsoft.com/office/powerpoint/2010/main" val="37484650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136904" cy="864096"/>
          </a:xfrm>
        </p:spPr>
        <p:txBody>
          <a:bodyPr/>
          <a:lstStyle/>
          <a:p>
            <a:pPr algn="ctr"/>
            <a:r>
              <a:rPr lang="ru-RU" sz="3600" dirty="0"/>
              <a:t>Планирование закупок</a:t>
            </a:r>
            <a:br>
              <a:rPr lang="ru-RU" sz="3600" dirty="0"/>
            </a:br>
            <a:r>
              <a:rPr lang="ru-RU" sz="3600" dirty="0"/>
              <a:t>материальных ресурсов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84784"/>
            <a:ext cx="8064896" cy="525658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dirty="0"/>
              <a:t>В ожидаемое поступление включаются:</a:t>
            </a:r>
          </a:p>
          <a:p>
            <a:pPr marL="114300" indent="0">
              <a:buNone/>
            </a:pPr>
            <a:r>
              <a:rPr lang="ru-RU" dirty="0"/>
              <a:t>а)	количество материалов, которое поставщики должны отгрузить до конца года по договорам предшествующего периода;</a:t>
            </a:r>
          </a:p>
          <a:p>
            <a:pPr marL="114300" indent="0">
              <a:buNone/>
            </a:pPr>
            <a:r>
              <a:rPr lang="ru-RU" dirty="0"/>
              <a:t>б)	фактическое поступление материалов за период от даты, на которую установлен фактический остаток материалов, до наступления момента составления плана;</a:t>
            </a:r>
          </a:p>
          <a:p>
            <a:pPr marL="114300" indent="0">
              <a:buNone/>
            </a:pPr>
            <a:r>
              <a:rPr lang="ru-RU" dirty="0"/>
              <a:t>в)	материалы, находящиеся в пути к данному предприятию в момент составления им плана материально-технического обеспечения;</a:t>
            </a:r>
          </a:p>
          <a:p>
            <a:pPr marL="114300" indent="0">
              <a:buNone/>
            </a:pPr>
            <a:r>
              <a:rPr lang="ru-RU" dirty="0"/>
              <a:t>г)	предполагаемое поступление материалов за счет местных и децентрализованных источников.</a:t>
            </a:r>
          </a:p>
        </p:txBody>
      </p:sp>
    </p:spTree>
    <p:extLst>
      <p:ext uri="{BB962C8B-B14F-4D97-AF65-F5344CB8AC3E}">
        <p14:creationId xmlns:p14="http://schemas.microsoft.com/office/powerpoint/2010/main" val="33494905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Line 2">
            <a:extLst>
              <a:ext uri="{FF2B5EF4-FFF2-40B4-BE49-F238E27FC236}">
                <a16:creationId xmlns:a16="http://schemas.microsoft.com/office/drawing/2014/main" id="{4E9BD520-8CAF-4200-BF91-F57410E8F1F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5" name="Text Box 3">
            <a:extLst>
              <a:ext uri="{FF2B5EF4-FFF2-40B4-BE49-F238E27FC236}">
                <a16:creationId xmlns:a16="http://schemas.microsoft.com/office/drawing/2014/main" id="{95AA5D7E-CB84-4417-A829-8F306CEDC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87239"/>
            <a:ext cx="8496300" cy="693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ru-RU" altLang="ru-RU" sz="36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Нормирование материальных ресурсов</a:t>
            </a:r>
          </a:p>
        </p:txBody>
      </p:sp>
      <p:sp>
        <p:nvSpPr>
          <p:cNvPr id="38916" name="Text Box 4">
            <a:extLst>
              <a:ext uri="{FF2B5EF4-FFF2-40B4-BE49-F238E27FC236}">
                <a16:creationId xmlns:a16="http://schemas.microsoft.com/office/drawing/2014/main" id="{94603F0B-B9F8-4225-BE4B-3757746474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EC4319-69FA-4CCB-B5AB-4810660D0155}" type="slidenum">
              <a:rPr lang="ru-RU" altLang="ru-RU" sz="1800"/>
              <a:pPr eaLnBrk="1" hangingPunct="1"/>
              <a:t>41</a:t>
            </a:fld>
            <a:endParaRPr lang="ru-RU" altLang="ru-RU" sz="1800"/>
          </a:p>
        </p:txBody>
      </p:sp>
      <p:sp>
        <p:nvSpPr>
          <p:cNvPr id="38917" name="Text Box 5">
            <a:extLst>
              <a:ext uri="{FF2B5EF4-FFF2-40B4-BE49-F238E27FC236}">
                <a16:creationId xmlns:a16="http://schemas.microsoft.com/office/drawing/2014/main" id="{22F004F1-2B0F-45A1-9B00-8C793E93FF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 defTabSz="804863"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69963" indent="-254000" defTabSz="804863"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2400" indent="-273050" defTabSz="804863"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04863"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04863"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048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048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048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048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Норматив производственных запасов может быть определен по формуле: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Нп.з = Qсут </a:t>
            </a:r>
            <a:r>
              <a:rPr lang="ru-RU" altLang="ru-RU">
                <a:sym typeface="Symbol" panose="05050102010706020507" pitchFamily="18" charset="2"/>
              </a:rPr>
              <a:t></a:t>
            </a:r>
            <a:r>
              <a:rPr lang="ru-RU" altLang="ru-RU"/>
              <a:t> (Nт.з + Nтех.з + Nтр.з + Nп.з + Nстр),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где Qсут – среднесуточное потребление материалов;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Nт.з – норма текущего запаса, дни;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en-US" altLang="ru-RU"/>
              <a:t>N</a:t>
            </a:r>
            <a:r>
              <a:rPr lang="ru-RU" altLang="ru-RU"/>
              <a:t>тех.з. – норма технологического запаса, дни;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en-US" altLang="ru-RU"/>
              <a:t>N</a:t>
            </a:r>
            <a:r>
              <a:rPr lang="ru-RU" altLang="ru-RU"/>
              <a:t>тр.з. – норма транспортного запаса, дни;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en-US" altLang="ru-RU"/>
              <a:t>N</a:t>
            </a:r>
            <a:r>
              <a:rPr lang="ru-RU" altLang="ru-RU"/>
              <a:t>п.з. – норма подготовительного запаса, дни;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en-US" altLang="ru-RU"/>
              <a:t>N</a:t>
            </a:r>
            <a:r>
              <a:rPr lang="ru-RU" altLang="ru-RU"/>
              <a:t>стр – норма страхового запаса, дни. </a:t>
            </a:r>
          </a:p>
        </p:txBody>
      </p:sp>
      <p:sp>
        <p:nvSpPr>
          <p:cNvPr id="129030" name="Text Box 6">
            <a:extLst>
              <a:ext uri="{FF2B5EF4-FFF2-40B4-BE49-F238E27FC236}">
                <a16:creationId xmlns:a16="http://schemas.microsoft.com/office/drawing/2014/main" id="{6C7BD3F8-8892-4F81-81CF-C0074158F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192338"/>
            <a:ext cx="8496300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2400"/>
          </a:p>
        </p:txBody>
      </p:sp>
      <p:sp>
        <p:nvSpPr>
          <p:cNvPr id="129033" name="Text Box 9">
            <a:extLst>
              <a:ext uri="{FF2B5EF4-FFF2-40B4-BE49-F238E27FC236}">
                <a16:creationId xmlns:a16="http://schemas.microsoft.com/office/drawing/2014/main" id="{3FB8641A-3FA1-485B-BB95-6124FEC970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808163"/>
            <a:ext cx="8496300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9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30" grpId="0"/>
      <p:bldP spid="12903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Line 2">
            <a:extLst>
              <a:ext uri="{FF2B5EF4-FFF2-40B4-BE49-F238E27FC236}">
                <a16:creationId xmlns:a16="http://schemas.microsoft.com/office/drawing/2014/main" id="{712B321C-455E-43BF-B755-33EA0F9A304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3" name="Text Box 3">
            <a:extLst>
              <a:ext uri="{FF2B5EF4-FFF2-40B4-BE49-F238E27FC236}">
                <a16:creationId xmlns:a16="http://schemas.microsoft.com/office/drawing/2014/main" id="{07262FC3-CA93-4E75-A7D8-A0BA2D78D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dirty="0">
              <a:solidFill>
                <a:srgbClr val="333399"/>
              </a:solidFill>
            </a:endParaRPr>
          </a:p>
          <a:p>
            <a:pPr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>
              <a:spcBef>
                <a:spcPct val="0"/>
              </a:spcBef>
            </a:pPr>
            <a:r>
              <a:rPr lang="ru-RU" altLang="ru-RU" sz="2800" spc="-100" dirty="0">
                <a:solidFill>
                  <a:schemeClr val="tx2"/>
                </a:solidFill>
              </a:rPr>
              <a:t>Нормирование материальных ресурсов</a:t>
            </a:r>
          </a:p>
        </p:txBody>
      </p:sp>
      <p:sp>
        <p:nvSpPr>
          <p:cNvPr id="40964" name="Text Box 4">
            <a:extLst>
              <a:ext uri="{FF2B5EF4-FFF2-40B4-BE49-F238E27FC236}">
                <a16:creationId xmlns:a16="http://schemas.microsoft.com/office/drawing/2014/main" id="{B7AF3DF5-2AEA-46C4-B25B-EA3E55133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B57B6B3-B8AB-4B1B-9F56-236C2FA710C2}" type="slidenum">
              <a:rPr lang="ru-RU" altLang="ru-RU" sz="1800"/>
              <a:pPr eaLnBrk="1" hangingPunct="1"/>
              <a:t>42</a:t>
            </a:fld>
            <a:endParaRPr lang="ru-RU" altLang="ru-RU" sz="1800"/>
          </a:p>
        </p:txBody>
      </p:sp>
      <p:sp>
        <p:nvSpPr>
          <p:cNvPr id="40965" name="Text Box 5">
            <a:extLst>
              <a:ext uri="{FF2B5EF4-FFF2-40B4-BE49-F238E27FC236}">
                <a16:creationId xmlns:a16="http://schemas.microsoft.com/office/drawing/2014/main" id="{C615453C-A908-480F-AA15-6BB71F610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 defTabSz="804863"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69963" indent="-254000" defTabSz="804863"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2400" indent="-273050" defTabSz="804863"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04863"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04863"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048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048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048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048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Норма текущего запаса определяется по формуле: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Nт.з =  </a:t>
            </a:r>
            <a:r>
              <a:rPr lang="ru-RU" altLang="ru-RU">
                <a:sym typeface="Symbol" panose="05050102010706020507" pitchFamily="18" charset="2"/>
              </a:rPr>
              <a:t></a:t>
            </a:r>
            <a:r>
              <a:rPr lang="ru-RU" altLang="ru-RU"/>
              <a:t>/2,</a:t>
            </a:r>
            <a:endParaRPr lang="ru-RU" altLang="ru-RU">
              <a:sym typeface="Symbol" panose="05050102010706020507" pitchFamily="18" charset="2"/>
            </a:endParaRPr>
          </a:p>
          <a:p>
            <a:pPr algn="just" eaLnBrk="1" hangingPunct="1">
              <a:spcBef>
                <a:spcPct val="10000"/>
              </a:spcBef>
              <a:buFont typeface="Symbol" panose="05050102010706020507" pitchFamily="18" charset="2"/>
              <a:buNone/>
            </a:pPr>
            <a:r>
              <a:rPr lang="ru-RU" altLang="ru-RU">
                <a:sym typeface="Symbol" panose="05050102010706020507" pitchFamily="18" charset="2"/>
              </a:rPr>
              <a:t> </a:t>
            </a:r>
            <a:r>
              <a:rPr lang="ru-RU" altLang="ru-RU"/>
              <a:t>- интервал между двумя поставками, дни.</a:t>
            </a:r>
          </a:p>
          <a:p>
            <a:pPr algn="just" eaLnBrk="1" hangingPunct="1">
              <a:spcBef>
                <a:spcPct val="10000"/>
              </a:spcBef>
              <a:buFont typeface="Symbol" panose="05050102010706020507" pitchFamily="18" charset="2"/>
              <a:buChar char="a"/>
            </a:pPr>
            <a:endParaRPr lang="ru-RU" altLang="ru-RU"/>
          </a:p>
          <a:p>
            <a:pPr algn="just" eaLnBrk="1" hangingPunct="1">
              <a:spcBef>
                <a:spcPct val="10000"/>
              </a:spcBef>
              <a:buFont typeface="Symbol" panose="05050102010706020507" pitchFamily="18" charset="2"/>
              <a:buNone/>
            </a:pPr>
            <a:r>
              <a:rPr lang="ru-RU" altLang="ru-RU"/>
              <a:t>Норма страхового запаса обычно берется в размере 50% от нормы текущего запаса.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r>
              <a:rPr lang="ru-RU" altLang="ru-RU" b="1"/>
              <a:t>Транспортный запас: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 Nтр.з = </a:t>
            </a:r>
            <a:r>
              <a:rPr lang="ru-RU" altLang="ru-RU">
                <a:sym typeface="Symbol" panose="05050102010706020507" pitchFamily="18" charset="2"/>
              </a:rPr>
              <a:t> х (В1 – В2),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>
                <a:sym typeface="Symbol" panose="05050102010706020507" pitchFamily="18" charset="2"/>
              </a:rPr>
              <a:t>где В1 – время нахождения материала в пути, дни;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>
                <a:sym typeface="Symbol" panose="05050102010706020507" pitchFamily="18" charset="2"/>
              </a:rPr>
              <a:t>В2 – время оборота платежных документов, дни.</a:t>
            </a: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>
            <a:extLst>
              <a:ext uri="{FF2B5EF4-FFF2-40B4-BE49-F238E27FC236}">
                <a16:creationId xmlns:a16="http://schemas.microsoft.com/office/drawing/2014/main" id="{B530920E-C338-48FB-B310-7622C1EC9C19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1" name="Text Box 3">
            <a:extLst>
              <a:ext uri="{FF2B5EF4-FFF2-40B4-BE49-F238E27FC236}">
                <a16:creationId xmlns:a16="http://schemas.microsoft.com/office/drawing/2014/main" id="{10A2B476-CB4D-4774-B64E-0C90BB0F5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dirty="0">
              <a:solidFill>
                <a:srgbClr val="333399"/>
              </a:solidFill>
            </a:endParaRPr>
          </a:p>
          <a:p>
            <a:pPr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>
              <a:spcBef>
                <a:spcPct val="0"/>
              </a:spcBef>
            </a:pPr>
            <a:r>
              <a:rPr lang="ru-RU" altLang="ru-RU" sz="2800" spc="-100" dirty="0">
                <a:solidFill>
                  <a:schemeClr val="tx2"/>
                </a:solidFill>
              </a:rPr>
              <a:t>Нормирование материальных ресурсов</a:t>
            </a:r>
          </a:p>
        </p:txBody>
      </p:sp>
      <p:sp>
        <p:nvSpPr>
          <p:cNvPr id="43012" name="Text Box 4">
            <a:extLst>
              <a:ext uri="{FF2B5EF4-FFF2-40B4-BE49-F238E27FC236}">
                <a16:creationId xmlns:a16="http://schemas.microsoft.com/office/drawing/2014/main" id="{BE9CCCE1-F826-4CC8-A6B2-B27B1F818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F842FE1-A9B8-4592-84E9-C0E56AE8F07A}" type="slidenum">
              <a:rPr lang="ru-RU" altLang="ru-RU" sz="1800"/>
              <a:pPr eaLnBrk="1" hangingPunct="1"/>
              <a:t>43</a:t>
            </a:fld>
            <a:endParaRPr lang="ru-RU" altLang="ru-RU" sz="1800"/>
          </a:p>
        </p:txBody>
      </p:sp>
      <p:sp>
        <p:nvSpPr>
          <p:cNvPr id="43013" name="Text Box 5">
            <a:extLst>
              <a:ext uri="{FF2B5EF4-FFF2-40B4-BE49-F238E27FC236}">
                <a16:creationId xmlns:a16="http://schemas.microsoft.com/office/drawing/2014/main" id="{086DE14C-E341-42DB-A010-AE557E465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 defTabSz="804863"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69963" indent="-254000" defTabSz="804863"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2400" indent="-273050" defTabSz="804863"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04863"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04863"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048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048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048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048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Норма технологического запаса определяется по формуле: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r>
              <a:rPr lang="en-US" altLang="ru-RU"/>
              <a:t>N</a:t>
            </a:r>
            <a:r>
              <a:rPr lang="ru-RU" altLang="ru-RU"/>
              <a:t>тех = (</a:t>
            </a:r>
            <a:r>
              <a:rPr lang="en-US" altLang="ru-RU"/>
              <a:t>N</a:t>
            </a:r>
            <a:r>
              <a:rPr lang="ru-RU" altLang="ru-RU"/>
              <a:t>тек + </a:t>
            </a:r>
            <a:r>
              <a:rPr lang="en-US" altLang="ru-RU"/>
              <a:t>N</a:t>
            </a:r>
            <a:r>
              <a:rPr lang="ru-RU" altLang="ru-RU"/>
              <a:t>стр + </a:t>
            </a:r>
            <a:r>
              <a:rPr lang="en-US" altLang="ru-RU"/>
              <a:t>N</a:t>
            </a:r>
            <a:r>
              <a:rPr lang="ru-RU" altLang="ru-RU"/>
              <a:t>тр ) * Ктех ,</a:t>
            </a:r>
          </a:p>
          <a:p>
            <a:endParaRPr lang="ru-RU" altLang="ru-RU"/>
          </a:p>
          <a:p>
            <a:r>
              <a:rPr lang="ru-RU" altLang="ru-RU"/>
              <a:t>где Ктех - коэффициент технологического запаса, %. Он устанавливается комиссией из представителей поставщика и потребителя.</a:t>
            </a:r>
          </a:p>
          <a:p>
            <a:pPr algn="just" eaLnBrk="1" hangingPunct="1">
              <a:spcBef>
                <a:spcPct val="10000"/>
              </a:spcBef>
              <a:buFont typeface="Symbol" panose="05050102010706020507" pitchFamily="18" charset="2"/>
              <a:buChar char="a"/>
            </a:pPr>
            <a:endParaRPr lang="ru-RU" altLang="ru-RU"/>
          </a:p>
          <a:p>
            <a:pPr algn="just" eaLnBrk="1" hangingPunct="1">
              <a:spcBef>
                <a:spcPct val="10000"/>
              </a:spcBef>
              <a:buFont typeface="Symbol" panose="05050102010706020507" pitchFamily="18" charset="2"/>
              <a:buNone/>
            </a:pPr>
            <a:r>
              <a:rPr lang="ru-RU" altLang="ru-RU"/>
              <a:t>Норма подготовительного запаса устанавливается на основании технологических расчетов или посредством хронометража.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>
            <a:extLst>
              <a:ext uri="{FF2B5EF4-FFF2-40B4-BE49-F238E27FC236}">
                <a16:creationId xmlns:a16="http://schemas.microsoft.com/office/drawing/2014/main" id="{D1944E5F-6929-449B-B46B-E8D7D9D877ED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59" name="Text Box 3">
            <a:extLst>
              <a:ext uri="{FF2B5EF4-FFF2-40B4-BE49-F238E27FC236}">
                <a16:creationId xmlns:a16="http://schemas.microsoft.com/office/drawing/2014/main" id="{87E4D2A6-DF35-45A4-A8A1-43BF726638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dirty="0">
              <a:solidFill>
                <a:srgbClr val="333399"/>
              </a:solidFill>
            </a:endParaRPr>
          </a:p>
          <a:p>
            <a:pPr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>
              <a:spcBef>
                <a:spcPct val="0"/>
              </a:spcBef>
            </a:pPr>
            <a:r>
              <a:rPr lang="ru-RU" altLang="ru-RU" sz="2800" spc="-100" dirty="0">
                <a:solidFill>
                  <a:schemeClr val="tx2"/>
                </a:solidFill>
              </a:rPr>
              <a:t>Нормирование материальных ресурсов</a:t>
            </a:r>
          </a:p>
        </p:txBody>
      </p:sp>
      <p:sp>
        <p:nvSpPr>
          <p:cNvPr id="45060" name="Text Box 4">
            <a:extLst>
              <a:ext uri="{FF2B5EF4-FFF2-40B4-BE49-F238E27FC236}">
                <a16:creationId xmlns:a16="http://schemas.microsoft.com/office/drawing/2014/main" id="{D0D4B55B-D8B8-490B-8DEA-27085C591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467FFE0-4195-44C9-AC5E-3168C6779ED3}" type="slidenum">
              <a:rPr lang="ru-RU" altLang="ru-RU" sz="1800"/>
              <a:pPr eaLnBrk="1" hangingPunct="1"/>
              <a:t>44</a:t>
            </a:fld>
            <a:endParaRPr lang="ru-RU" altLang="ru-RU" sz="1800"/>
          </a:p>
        </p:txBody>
      </p:sp>
      <p:sp>
        <p:nvSpPr>
          <p:cNvPr id="45061" name="Text Box 5">
            <a:extLst>
              <a:ext uri="{FF2B5EF4-FFF2-40B4-BE49-F238E27FC236}">
                <a16:creationId xmlns:a16="http://schemas.microsoft.com/office/drawing/2014/main" id="{3EEF8BCE-AC70-418F-A5C9-64C41B4E2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 defTabSz="804863"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69963" indent="-254000" defTabSz="804863"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2400" indent="-273050" defTabSz="804863"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04863"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04863"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048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048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048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048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Величина норматива незавершенного производства может быть определена по формуле: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Нн.г = Vсут </a:t>
            </a:r>
            <a:r>
              <a:rPr lang="ru-RU" altLang="ru-RU">
                <a:sym typeface="Symbol" panose="05050102010706020507" pitchFamily="18" charset="2"/>
              </a:rPr>
              <a:t></a:t>
            </a:r>
            <a:r>
              <a:rPr lang="ru-RU" altLang="ru-RU"/>
              <a:t> Тц </a:t>
            </a:r>
            <a:r>
              <a:rPr lang="ru-RU" altLang="ru-RU">
                <a:sym typeface="Symbol" panose="05050102010706020507" pitchFamily="18" charset="2"/>
              </a:rPr>
              <a:t></a:t>
            </a:r>
            <a:r>
              <a:rPr lang="ru-RU" altLang="ru-RU"/>
              <a:t> Кн.з,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где Vсут – плановый объем выпуска продукции по производственной себестоимости;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Тц – длительность производственного цикла;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Кн.з – коэффициент нарастания затрат.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Коэффициент нарастания затрат определяется по формуле: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где а — единовременные затраты;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в – нарастающие затраты. 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</p:txBody>
      </p:sp>
      <p:sp>
        <p:nvSpPr>
          <p:cNvPr id="130054" name="Text Box 6">
            <a:extLst>
              <a:ext uri="{FF2B5EF4-FFF2-40B4-BE49-F238E27FC236}">
                <a16:creationId xmlns:a16="http://schemas.microsoft.com/office/drawing/2014/main" id="{521F32C6-663A-4D09-97EF-F9E7A582B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192338"/>
            <a:ext cx="8496300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2400"/>
          </a:p>
        </p:txBody>
      </p:sp>
      <p:sp>
        <p:nvSpPr>
          <p:cNvPr id="130055" name="Text Box 7">
            <a:extLst>
              <a:ext uri="{FF2B5EF4-FFF2-40B4-BE49-F238E27FC236}">
                <a16:creationId xmlns:a16="http://schemas.microsoft.com/office/drawing/2014/main" id="{6B52CCD5-562B-4D46-ABCF-4B218184D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576513"/>
            <a:ext cx="8496300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2400"/>
          </a:p>
        </p:txBody>
      </p:sp>
      <p:sp>
        <p:nvSpPr>
          <p:cNvPr id="130056" name="Text Box 8">
            <a:extLst>
              <a:ext uri="{FF2B5EF4-FFF2-40B4-BE49-F238E27FC236}">
                <a16:creationId xmlns:a16="http://schemas.microsoft.com/office/drawing/2014/main" id="{D0F3B2FE-442F-4E49-861D-A35EA1CC6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960688"/>
            <a:ext cx="8496300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2400"/>
          </a:p>
        </p:txBody>
      </p:sp>
      <p:sp>
        <p:nvSpPr>
          <p:cNvPr id="130057" name="Text Box 9">
            <a:extLst>
              <a:ext uri="{FF2B5EF4-FFF2-40B4-BE49-F238E27FC236}">
                <a16:creationId xmlns:a16="http://schemas.microsoft.com/office/drawing/2014/main" id="{A22F8F40-BEF2-4A69-B130-2594E4EBC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808163"/>
            <a:ext cx="8496300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2400"/>
          </a:p>
        </p:txBody>
      </p:sp>
      <p:sp>
        <p:nvSpPr>
          <p:cNvPr id="45066" name="Rectangle 11">
            <a:extLst>
              <a:ext uri="{FF2B5EF4-FFF2-40B4-BE49-F238E27FC236}">
                <a16:creationId xmlns:a16="http://schemas.microsoft.com/office/drawing/2014/main" id="{801B1E87-A797-49D6-8979-05351E223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endParaRPr lang="ru-RU" altLang="ru-RU"/>
          </a:p>
        </p:txBody>
      </p:sp>
      <p:graphicFrame>
        <p:nvGraphicFramePr>
          <p:cNvPr id="45067" name="Object 10">
            <a:extLst>
              <a:ext uri="{FF2B5EF4-FFF2-40B4-BE49-F238E27FC236}">
                <a16:creationId xmlns:a16="http://schemas.microsoft.com/office/drawing/2014/main" id="{F58A9B33-D6C8-4321-B30B-765B724F6FF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55988" y="4019550"/>
          <a:ext cx="1728787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4" imgW="1066337" imgH="393529" progId="Equation.3">
                  <p:embed/>
                </p:oleObj>
              </mc:Choice>
              <mc:Fallback>
                <p:oleObj name="Формула" r:id="rId4" imgW="1066337" imgH="393529" progId="Equation.3">
                  <p:embed/>
                  <p:pic>
                    <p:nvPicPr>
                      <p:cNvPr id="45067" name="Object 10">
                        <a:extLst>
                          <a:ext uri="{FF2B5EF4-FFF2-40B4-BE49-F238E27FC236}">
                            <a16:creationId xmlns:a16="http://schemas.microsoft.com/office/drawing/2014/main" id="{F58A9B33-D6C8-4321-B30B-765B724F6FF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5988" y="4019550"/>
                        <a:ext cx="1728787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0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3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6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0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4" grpId="0"/>
      <p:bldP spid="130055" grpId="0"/>
      <p:bldP spid="130056" grpId="0"/>
      <p:bldP spid="13005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26" y="1326504"/>
            <a:ext cx="8316416" cy="5544616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ru-RU" sz="2400" dirty="0"/>
              <a:t>	Показатели эффективности использования материальных ресурсов:</a:t>
            </a:r>
          </a:p>
          <a:p>
            <a:pPr marL="114300" indent="0">
              <a:buNone/>
            </a:pPr>
            <a:r>
              <a:rPr lang="ru-RU" sz="2400" dirty="0"/>
              <a:t>	1 Индекс удельного расхода материалов, сырья (</a:t>
            </a:r>
            <a:r>
              <a:rPr lang="en-US" sz="2400" dirty="0"/>
              <a:t>I</a:t>
            </a:r>
            <a:r>
              <a:rPr lang="ru-RU" sz="2400" dirty="0"/>
              <a:t>м):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	где Ур1, Уро — показатели удельного расхода (нормы расхода) данного вида материала соответственно в отчетном и базисном годах на единицу продукции.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</p:txBody>
      </p:sp>
      <p:pic>
        <p:nvPicPr>
          <p:cNvPr id="7" name="Рисунок 6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01" t="30518" r="33062" b="57447"/>
          <a:stretch/>
        </p:blipFill>
        <p:spPr>
          <a:xfrm>
            <a:off x="3563888" y="2708920"/>
            <a:ext cx="1422056" cy="980729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136904" cy="864096"/>
          </a:xfrm>
        </p:spPr>
        <p:txBody>
          <a:bodyPr/>
          <a:lstStyle/>
          <a:p>
            <a:pPr algn="ctr"/>
            <a:r>
              <a:rPr lang="ru-RU" sz="3600" dirty="0"/>
              <a:t>Планирование закупок</a:t>
            </a:r>
            <a:br>
              <a:rPr lang="ru-RU" sz="3600" dirty="0"/>
            </a:br>
            <a:r>
              <a:rPr lang="ru-RU" sz="3600" dirty="0"/>
              <a:t>материальных ресурсов</a:t>
            </a:r>
          </a:p>
        </p:txBody>
      </p:sp>
    </p:spTree>
    <p:extLst>
      <p:ext uri="{BB962C8B-B14F-4D97-AF65-F5344CB8AC3E}">
        <p14:creationId xmlns:p14="http://schemas.microsoft.com/office/powerpoint/2010/main" val="26744661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7992888" cy="5184576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dirty="0"/>
              <a:t>2 В многономенклатурном производстве применяется следующая формула:</a:t>
            </a:r>
          </a:p>
          <a:p>
            <a:endParaRPr lang="ru-RU" dirty="0"/>
          </a:p>
          <a:p>
            <a:endParaRPr lang="ru-RU" dirty="0"/>
          </a:p>
          <a:p>
            <a:pPr marL="114300" indent="0">
              <a:buNone/>
            </a:pPr>
            <a:r>
              <a:rPr lang="ru-RU" dirty="0"/>
              <a:t>где </a:t>
            </a:r>
            <a:r>
              <a:rPr lang="ru-RU" dirty="0" err="1"/>
              <a:t>Цо</a:t>
            </a:r>
            <a:r>
              <a:rPr lang="ru-RU" dirty="0"/>
              <a:t> — сопоставимая цена единицы данного вида материала;</a:t>
            </a:r>
          </a:p>
          <a:p>
            <a:pPr marL="114300" indent="0">
              <a:buNone/>
            </a:pPr>
            <a:r>
              <a:rPr lang="ru-RU" dirty="0"/>
              <a:t>Н1 и Н0 – норма расхода материала на изготовление единицы данного вида продукции соответственно в отчетном и базисном периодах; Т1 – общее количество продукции, изготовленной в отчетном периоде.</a:t>
            </a:r>
          </a:p>
          <a:p>
            <a:pPr marL="114300" indent="0">
              <a:buNone/>
            </a:pPr>
            <a:r>
              <a:rPr lang="ru-RU" dirty="0"/>
              <a:t>3 Коэффициент использования материала (Км) определяется отношением чистого веса изделия (Ви) к норме расхода материала (</a:t>
            </a:r>
            <a:r>
              <a:rPr lang="ru-RU" dirty="0" err="1"/>
              <a:t>Нр</a:t>
            </a:r>
            <a:r>
              <a:rPr lang="ru-RU" dirty="0"/>
              <a:t>):</a:t>
            </a:r>
          </a:p>
          <a:p>
            <a:endParaRPr lang="ru-RU" sz="2800" dirty="0"/>
          </a:p>
          <a:p>
            <a:endParaRPr lang="ru-RU" sz="2800" dirty="0"/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5" t="65420" r="29388" b="25554"/>
          <a:stretch/>
        </p:blipFill>
        <p:spPr>
          <a:xfrm>
            <a:off x="3059832" y="1964837"/>
            <a:ext cx="2736308" cy="912103"/>
          </a:xfrm>
          <a:prstGeom prst="rect">
            <a:avLst/>
          </a:prstGeom>
        </p:spPr>
      </p:pic>
      <p:pic>
        <p:nvPicPr>
          <p:cNvPr id="6" name="Рисунок 5" descr="DjVuReader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6" t="29616" r="51837" b="61057"/>
          <a:stretch/>
        </p:blipFill>
        <p:spPr>
          <a:xfrm>
            <a:off x="2699792" y="5517232"/>
            <a:ext cx="3423864" cy="792089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136904" cy="864096"/>
          </a:xfrm>
        </p:spPr>
        <p:txBody>
          <a:bodyPr/>
          <a:lstStyle/>
          <a:p>
            <a:pPr algn="ctr"/>
            <a:r>
              <a:rPr lang="ru-RU" sz="3600" dirty="0"/>
              <a:t>Планирование закупок</a:t>
            </a:r>
            <a:br>
              <a:rPr lang="ru-RU" sz="3600" dirty="0"/>
            </a:br>
            <a:r>
              <a:rPr lang="ru-RU" sz="3600" dirty="0"/>
              <a:t>материальных ресурсов</a:t>
            </a:r>
          </a:p>
        </p:txBody>
      </p:sp>
    </p:spTree>
    <p:extLst>
      <p:ext uri="{BB962C8B-B14F-4D97-AF65-F5344CB8AC3E}">
        <p14:creationId xmlns:p14="http://schemas.microsoft.com/office/powerpoint/2010/main" val="30350452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7620000" cy="525658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800" dirty="0"/>
              <a:t>4 Коэффициент выхода полезного вещества (</a:t>
            </a:r>
            <a:r>
              <a:rPr lang="ru-RU" sz="2800" dirty="0" err="1"/>
              <a:t>Кв</a:t>
            </a:r>
            <a:r>
              <a:rPr lang="ru-RU" sz="2800" dirty="0"/>
              <a:t>)</a:t>
            </a:r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r>
              <a:rPr lang="ru-RU" sz="2800" dirty="0"/>
              <a:t>5 Коэффициент расхода листового материала (</a:t>
            </a:r>
            <a:r>
              <a:rPr lang="ru-RU" sz="2800" dirty="0" err="1"/>
              <a:t>Кр</a:t>
            </a:r>
            <a:r>
              <a:rPr lang="ru-RU" sz="2800" dirty="0"/>
              <a:t>) :</a:t>
            </a:r>
          </a:p>
          <a:p>
            <a:pPr marL="114300" indent="0">
              <a:buNone/>
            </a:pPr>
            <a:endParaRPr lang="ru-RU" sz="2800" dirty="0"/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8" t="54287" r="60203" b="36085"/>
          <a:stretch/>
        </p:blipFill>
        <p:spPr>
          <a:xfrm>
            <a:off x="3203848" y="1984339"/>
            <a:ext cx="2407575" cy="1375759"/>
          </a:xfrm>
          <a:prstGeom prst="rect">
            <a:avLst/>
          </a:prstGeom>
        </p:spPr>
      </p:pic>
      <p:pic>
        <p:nvPicPr>
          <p:cNvPr id="5" name="Рисунок 4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83" t="75650" r="61021" b="16226"/>
          <a:stretch/>
        </p:blipFill>
        <p:spPr>
          <a:xfrm>
            <a:off x="3203848" y="4432611"/>
            <a:ext cx="2440276" cy="1372653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136904" cy="864096"/>
          </a:xfrm>
        </p:spPr>
        <p:txBody>
          <a:bodyPr/>
          <a:lstStyle/>
          <a:p>
            <a:pPr algn="ctr"/>
            <a:r>
              <a:rPr lang="ru-RU" sz="3600" dirty="0"/>
              <a:t>Планирование закупок</a:t>
            </a:r>
            <a:br>
              <a:rPr lang="ru-RU" sz="3600" dirty="0"/>
            </a:br>
            <a:r>
              <a:rPr lang="ru-RU" sz="3600" dirty="0"/>
              <a:t>материальных ресурсов</a:t>
            </a:r>
          </a:p>
        </p:txBody>
      </p:sp>
    </p:spTree>
    <p:extLst>
      <p:ext uri="{BB962C8B-B14F-4D97-AF65-F5344CB8AC3E}">
        <p14:creationId xmlns:p14="http://schemas.microsoft.com/office/powerpoint/2010/main" val="17910509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DjVuReader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86" t="37624" r="60348" b="52068"/>
          <a:stretch/>
        </p:blipFill>
        <p:spPr>
          <a:xfrm>
            <a:off x="3033908" y="2996952"/>
            <a:ext cx="1898131" cy="1157393"/>
          </a:xfrm>
        </p:spPr>
      </p:pic>
      <p:sp>
        <p:nvSpPr>
          <p:cNvPr id="5" name="Прямоугольник 4"/>
          <p:cNvSpPr/>
          <p:nvPr/>
        </p:nvSpPr>
        <p:spPr>
          <a:xfrm>
            <a:off x="251520" y="1124744"/>
            <a:ext cx="79208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Коэффициент обеспечения производства (</a:t>
            </a:r>
            <a:r>
              <a:rPr lang="en-US" sz="2400" dirty="0" err="1"/>
              <a:t>Q</a:t>
            </a:r>
            <a:r>
              <a:rPr lang="ru-RU" sz="2400" dirty="0"/>
              <a:t>об) характеризует уровень обеспечения производства различными видами ресурсов (сырья, материалов, топлива, энергии и т.п.) или различными видами услуг и определяется следующим отношением: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4141981"/>
            <a:ext cx="74888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где Мф — количество поступивших за данный период в производство ресурсов (услуг) в соответствующих единицах измерения; </a:t>
            </a:r>
            <a:r>
              <a:rPr lang="ru-RU" sz="2400" dirty="0" err="1"/>
              <a:t>Мп</a:t>
            </a:r>
            <a:r>
              <a:rPr lang="ru-RU" sz="2400" dirty="0"/>
              <a:t> — потребное (нормативное) количество ресурсов (услуг) в соответствующих единицах измерения, которое должно поступить за этот период по плану.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316" y="188640"/>
            <a:ext cx="8136904" cy="864096"/>
          </a:xfrm>
        </p:spPr>
        <p:txBody>
          <a:bodyPr/>
          <a:lstStyle/>
          <a:p>
            <a:pPr algn="ctr"/>
            <a:r>
              <a:rPr lang="ru-RU" sz="3600" dirty="0"/>
              <a:t>Планирование закупок</a:t>
            </a:r>
            <a:br>
              <a:rPr lang="ru-RU" sz="3600" dirty="0"/>
            </a:br>
            <a:r>
              <a:rPr lang="ru-RU" sz="3600" dirty="0"/>
              <a:t>материальных ресурсов</a:t>
            </a:r>
          </a:p>
        </p:txBody>
      </p:sp>
    </p:spTree>
    <p:extLst>
      <p:ext uri="{BB962C8B-B14F-4D97-AF65-F5344CB8AC3E}">
        <p14:creationId xmlns:p14="http://schemas.microsoft.com/office/powerpoint/2010/main" val="39334159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55" y="980728"/>
            <a:ext cx="8083907" cy="5184576"/>
          </a:xfrm>
        </p:spPr>
        <p:txBody>
          <a:bodyPr>
            <a:normAutofit fontScale="92500"/>
          </a:bodyPr>
          <a:lstStyle/>
          <a:p>
            <a:pPr marL="114300" indent="0">
              <a:buNone/>
            </a:pPr>
            <a:r>
              <a:rPr lang="ru-RU" sz="2400" dirty="0"/>
              <a:t>Количество оборудования, подлежащего завозу со стороны: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где Поз – потребность в оборудовании для замены изношенного и морально устаревшего; Поп - потребность в оборудовании для увеличения производственных мощностей в связи с увеличением производственной программы; </a:t>
            </a:r>
            <a:r>
              <a:rPr lang="ru-RU" sz="2400" dirty="0" err="1"/>
              <a:t>Пон</a:t>
            </a:r>
            <a:r>
              <a:rPr lang="ru-RU" sz="2400" dirty="0"/>
              <a:t> - потребность в оборудовании для проведения научно-исследовательских работ по механизации производственных процессов, внедрению новой техники и передовой технологии; </a:t>
            </a:r>
            <a:r>
              <a:rPr lang="ru-RU" sz="2400" dirty="0" err="1"/>
              <a:t>Порэн</a:t>
            </a:r>
            <a:r>
              <a:rPr lang="ru-RU" sz="2400" dirty="0"/>
              <a:t> - потребность в оборудовании на ремонтно-эксплуатационные нужды; Оно – остатки неустановленного оборудования, вводимого в эксплуатацию в плановом периоде, </a:t>
            </a:r>
            <a:r>
              <a:rPr lang="ru-RU" sz="2400" dirty="0" err="1"/>
              <a:t>Поб</a:t>
            </a:r>
            <a:r>
              <a:rPr lang="ru-RU" sz="2400" dirty="0"/>
              <a:t> – собственное производство оборудования; </a:t>
            </a:r>
            <a:r>
              <a:rPr lang="ru-RU" sz="2400" dirty="0" err="1"/>
              <a:t>Фов</a:t>
            </a:r>
            <a:r>
              <a:rPr lang="ru-RU" sz="2400" dirty="0"/>
              <a:t> – величина планируемых закупок оборудования.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316" y="116632"/>
            <a:ext cx="8136904" cy="864096"/>
          </a:xfrm>
        </p:spPr>
        <p:txBody>
          <a:bodyPr/>
          <a:lstStyle/>
          <a:p>
            <a:pPr algn="ctr"/>
            <a:r>
              <a:rPr lang="ru-RU" sz="3200" dirty="0"/>
              <a:t>Планирование закупок</a:t>
            </a:r>
            <a:br>
              <a:rPr lang="ru-RU" sz="3200" dirty="0"/>
            </a:br>
            <a:r>
              <a:rPr lang="ru-RU" sz="3200" dirty="0"/>
              <a:t>материальных ресурсов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7468D1-9578-4728-BB20-C6C6EE88C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1340768"/>
            <a:ext cx="5156357" cy="517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982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55" y="692696"/>
            <a:ext cx="8083907" cy="1059667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Баланс по каждому виду материального ресурса может быть представлен формулой:</a:t>
            </a:r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1" t="50000" r="60758" b="45919"/>
          <a:stretch/>
        </p:blipFill>
        <p:spPr>
          <a:xfrm>
            <a:off x="1187624" y="1701266"/>
            <a:ext cx="6624736" cy="64761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2329710"/>
            <a:ext cx="860444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где </a:t>
            </a:r>
            <a:r>
              <a:rPr lang="ru-RU" sz="2200" dirty="0" err="1"/>
              <a:t>Пр</a:t>
            </a:r>
            <a:r>
              <a:rPr lang="ru-RU" sz="2200" dirty="0"/>
              <a:t> — потребность в данном виде ресурса на выполнение плана производства или объема работ; </a:t>
            </a:r>
            <a:r>
              <a:rPr lang="ru-RU" sz="2200" dirty="0" err="1"/>
              <a:t>Пк</a:t>
            </a:r>
            <a:r>
              <a:rPr lang="ru-RU" sz="2200" dirty="0"/>
              <a:t> — потребность в соответствующем ресурсе на капитальное строительство; </a:t>
            </a:r>
            <a:r>
              <a:rPr lang="ru-RU" sz="2200" dirty="0" err="1"/>
              <a:t>Пнт</a:t>
            </a:r>
            <a:r>
              <a:rPr lang="ru-RU" sz="2200" dirty="0"/>
              <a:t>— потребность в данном виде ресурса на внедрение новой техники; </a:t>
            </a:r>
            <a:r>
              <a:rPr lang="ru-RU" sz="2200" dirty="0" err="1"/>
              <a:t>Прэн</a:t>
            </a:r>
            <a:r>
              <a:rPr lang="ru-RU" sz="2200" dirty="0"/>
              <a:t> — потребность в аналогичном ресурсе на ремонтно-эксплуатационные нужды; </a:t>
            </a:r>
            <a:r>
              <a:rPr lang="ru-RU" sz="2200" dirty="0" err="1"/>
              <a:t>Пти</a:t>
            </a:r>
            <a:r>
              <a:rPr lang="ru-RU" sz="2200" dirty="0"/>
              <a:t> — потребность в данном виде ресурса на изготовление технологической оснастки и инструмента; </a:t>
            </a:r>
            <a:r>
              <a:rPr lang="ru-RU" sz="2200" dirty="0" err="1"/>
              <a:t>Пнп</a:t>
            </a:r>
            <a:r>
              <a:rPr lang="ru-RU" sz="2200" dirty="0"/>
              <a:t> — потребность в рассматриваемом виде ресурса на прирост незавершенного производства; </a:t>
            </a:r>
            <a:r>
              <a:rPr lang="ru-RU" sz="2200" dirty="0" err="1"/>
              <a:t>Зпер</a:t>
            </a:r>
            <a:r>
              <a:rPr lang="ru-RU" sz="2200" dirty="0"/>
              <a:t>— величина переходящих запасов; 0ож — ожидаемый остаток материала на начало планового периода; </a:t>
            </a:r>
            <a:r>
              <a:rPr lang="ru-RU" sz="2200" dirty="0" err="1"/>
              <a:t>Мр</a:t>
            </a:r>
            <a:r>
              <a:rPr lang="ru-RU" sz="2200" dirty="0"/>
              <a:t> — мобилизация внутренних ресурсов; </a:t>
            </a:r>
            <a:r>
              <a:rPr lang="ru-RU" sz="2200" dirty="0" err="1"/>
              <a:t>Пз</a:t>
            </a:r>
            <a:r>
              <a:rPr lang="ru-RU" sz="2200" dirty="0"/>
              <a:t> — величина завоза материалов.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316" y="116632"/>
            <a:ext cx="8136904" cy="864096"/>
          </a:xfrm>
        </p:spPr>
        <p:txBody>
          <a:bodyPr/>
          <a:lstStyle/>
          <a:p>
            <a:pPr algn="ctr"/>
            <a:r>
              <a:rPr lang="ru-RU" sz="3200" dirty="0"/>
              <a:t>Планирование закупок</a:t>
            </a:r>
            <a:br>
              <a:rPr lang="ru-RU" sz="3200" dirty="0"/>
            </a:br>
            <a:r>
              <a:rPr lang="ru-RU" sz="3200" dirty="0"/>
              <a:t>материальных ресурсов</a:t>
            </a:r>
          </a:p>
        </p:txBody>
      </p:sp>
    </p:spTree>
    <p:extLst>
      <p:ext uri="{BB962C8B-B14F-4D97-AF65-F5344CB8AC3E}">
        <p14:creationId xmlns:p14="http://schemas.microsoft.com/office/powerpoint/2010/main" val="6359767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DjVuReader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5" t="30768" r="53272" b="12427"/>
          <a:stretch/>
        </p:blipFill>
        <p:spPr>
          <a:xfrm>
            <a:off x="1403648" y="1052736"/>
            <a:ext cx="5904656" cy="5514920"/>
          </a:xfrm>
        </p:spPr>
      </p:pic>
      <p:sp>
        <p:nvSpPr>
          <p:cNvPr id="3" name="Прямоугольник 2"/>
          <p:cNvSpPr/>
          <p:nvPr/>
        </p:nvSpPr>
        <p:spPr>
          <a:xfrm>
            <a:off x="107504" y="620689"/>
            <a:ext cx="83164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Таблица – Баланс материальных ресурсов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5316" y="188640"/>
            <a:ext cx="8136904" cy="576064"/>
          </a:xfrm>
        </p:spPr>
        <p:txBody>
          <a:bodyPr/>
          <a:lstStyle/>
          <a:p>
            <a:pPr algn="ctr"/>
            <a:r>
              <a:rPr lang="ru-RU" sz="2400" dirty="0"/>
              <a:t>Планирование закупок материальных ресурсов</a:t>
            </a:r>
          </a:p>
        </p:txBody>
      </p:sp>
    </p:spTree>
    <p:extLst>
      <p:ext uri="{BB962C8B-B14F-4D97-AF65-F5344CB8AC3E}">
        <p14:creationId xmlns:p14="http://schemas.microsoft.com/office/powerpoint/2010/main" val="38138972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DjVuReader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11" t="12934" r="20909" b="9049"/>
          <a:stretch/>
        </p:blipFill>
        <p:spPr>
          <a:xfrm rot="5400000">
            <a:off x="2024076" y="-359780"/>
            <a:ext cx="4396019" cy="7797116"/>
          </a:xfr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634082"/>
          </a:xfrm>
        </p:spPr>
        <p:txBody>
          <a:bodyPr/>
          <a:lstStyle/>
          <a:p>
            <a:pPr algn="ctr"/>
            <a:r>
              <a:rPr lang="ru-RU" sz="2400" dirty="0"/>
              <a:t>Планирование закупок материальных ресурсов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909881"/>
            <a:ext cx="83164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Таблица – План закупок материально-технических ресурсов</a:t>
            </a:r>
          </a:p>
        </p:txBody>
      </p:sp>
    </p:spTree>
    <p:extLst>
      <p:ext uri="{BB962C8B-B14F-4D97-AF65-F5344CB8AC3E}">
        <p14:creationId xmlns:p14="http://schemas.microsoft.com/office/powerpoint/2010/main" val="39855775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460432" cy="908720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Контрольные вопросы для самопроверки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836712"/>
            <a:ext cx="7920880" cy="6021288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ru-RU" sz="1600" dirty="0"/>
              <a:t>1. Раскройте сущность планирования материально-технического снабжения предприятия в условиях рынка.</a:t>
            </a:r>
          </a:p>
          <a:p>
            <a:pPr marL="114300" indent="0">
              <a:buNone/>
            </a:pPr>
            <a:r>
              <a:rPr lang="ru-RU" sz="1600" dirty="0"/>
              <a:t>2. В чем заключается изучение рынка сырья и материалов?</a:t>
            </a:r>
          </a:p>
          <a:p>
            <a:pPr marL="114300" indent="0">
              <a:buNone/>
            </a:pPr>
            <a:r>
              <a:rPr lang="ru-RU" sz="1600" dirty="0"/>
              <a:t>3. Раскройте сущность термина «стратегия снабжения» промышленного предприятия.</a:t>
            </a:r>
          </a:p>
          <a:p>
            <a:pPr marL="114300" indent="0">
              <a:buNone/>
            </a:pPr>
            <a:r>
              <a:rPr lang="ru-RU" sz="1600" dirty="0"/>
              <a:t>4. Какие вы знаете методы определения потребности в материальных ресурсах на предприятиях?</a:t>
            </a:r>
          </a:p>
          <a:p>
            <a:pPr marL="114300" indent="0">
              <a:buNone/>
            </a:pPr>
            <a:r>
              <a:rPr lang="ru-RU" sz="1600" dirty="0"/>
              <a:t>5. Дайте характеристику «бюджета снабжения» предприятия.</a:t>
            </a:r>
          </a:p>
          <a:p>
            <a:pPr marL="114300" indent="0">
              <a:buNone/>
            </a:pPr>
            <a:r>
              <a:rPr lang="ru-RU" sz="1600" dirty="0"/>
              <a:t>6. Как определяется потребность цеха в материальных ресурсах?</a:t>
            </a:r>
          </a:p>
          <a:p>
            <a:pPr marL="114300" indent="0">
              <a:buNone/>
            </a:pPr>
            <a:r>
              <a:rPr lang="ru-RU" sz="1600" dirty="0"/>
              <a:t>7. Назовите показатели плана материально-технического обеспечения предприятия.</a:t>
            </a:r>
          </a:p>
          <a:p>
            <a:pPr marL="114300" indent="0">
              <a:buNone/>
            </a:pPr>
            <a:r>
              <a:rPr lang="ru-RU" sz="1600" dirty="0"/>
              <a:t>8. Покажите связи плана МТО с другими разделами тактического плана.</a:t>
            </a:r>
          </a:p>
          <a:p>
            <a:pPr marL="114300" indent="0">
              <a:buNone/>
            </a:pPr>
            <a:r>
              <a:rPr lang="ru-RU" sz="1600" dirty="0"/>
              <a:t>9. Раскройте содержание алгоритма составления плана МТО предприятия.</a:t>
            </a:r>
          </a:p>
          <a:p>
            <a:pPr marL="114300" indent="0">
              <a:buNone/>
            </a:pPr>
            <a:r>
              <a:rPr lang="ru-RU" sz="1600" dirty="0"/>
              <a:t>10. Как определяется потребность предприятия в сырье и материалах?</a:t>
            </a:r>
          </a:p>
          <a:p>
            <a:pPr marL="114300" indent="0">
              <a:buNone/>
            </a:pPr>
            <a:r>
              <a:rPr lang="ru-RU" sz="1600" dirty="0"/>
              <a:t>11. Как определяется потребность предприятия в топливе и энергии?</a:t>
            </a:r>
          </a:p>
          <a:p>
            <a:pPr marL="114300" indent="0">
              <a:buNone/>
            </a:pPr>
            <a:r>
              <a:rPr lang="ru-RU" sz="1600" dirty="0"/>
              <a:t>12. Как рассчитывается потребность в оборудовании?</a:t>
            </a:r>
          </a:p>
          <a:p>
            <a:pPr marL="114300" indent="0">
              <a:buNone/>
            </a:pPr>
            <a:r>
              <a:rPr lang="ru-RU" sz="1600" dirty="0"/>
              <a:t>13. Как осуществляется планирование закупок материально-технических ресурсов?</a:t>
            </a:r>
          </a:p>
          <a:p>
            <a:pPr marL="114300" indent="0">
              <a:buNone/>
            </a:pPr>
            <a:r>
              <a:rPr lang="ru-RU" sz="1600" dirty="0"/>
              <a:t>14. По каким показателям проводится анализ эффективности использования ресурсов на предприятии?</a:t>
            </a:r>
          </a:p>
          <a:p>
            <a:pPr marL="114300" indent="0">
              <a:buNone/>
            </a:pPr>
            <a:r>
              <a:rPr lang="ru-RU" sz="1600" dirty="0"/>
              <a:t>15. Назовите основные факторы и источники плановой экономии ресурсов на предприятии.</a:t>
            </a:r>
          </a:p>
          <a:p>
            <a:pPr marL="114300" indent="0">
              <a:buNone/>
            </a:pPr>
            <a:r>
              <a:rPr lang="ru-RU" sz="1600" dirty="0"/>
              <a:t>16. Раскройте структуру баланса материальных ресурсов.</a:t>
            </a:r>
          </a:p>
        </p:txBody>
      </p:sp>
    </p:spTree>
    <p:extLst>
      <p:ext uri="{BB962C8B-B14F-4D97-AF65-F5344CB8AC3E}">
        <p14:creationId xmlns:p14="http://schemas.microsoft.com/office/powerpoint/2010/main" val="38006957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30377094e243215054cc5f5b385f2ab6471112"/>
  <p:tag name="ISPRING_RESOURCE_PATHS_HASH_2" val="262d7c62dec9d0354a22897ff8fc240288c9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5980</TotalTime>
  <Words>6152</Words>
  <Application>Microsoft Office PowerPoint</Application>
  <PresentationFormat>On-screen Show (4:3)</PresentationFormat>
  <Paragraphs>516</Paragraphs>
  <Slides>53</Slides>
  <Notes>43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Arial</vt:lpstr>
      <vt:lpstr>Calibri</vt:lpstr>
      <vt:lpstr>Cambria</vt:lpstr>
      <vt:lpstr>Symbol</vt:lpstr>
      <vt:lpstr>Соседство</vt:lpstr>
      <vt:lpstr>Microsoft Equation 3.0</vt:lpstr>
      <vt:lpstr>Планирование потребности в материально-технических ресурсах </vt:lpstr>
      <vt:lpstr>Содержание</vt:lpstr>
      <vt:lpstr> Цели, задачи и содержание планирования потребности в материально-технических ресурсах </vt:lpstr>
      <vt:lpstr> Цели, задачи и содержание планирования потребности в материально-технических ресурсах</vt:lpstr>
      <vt:lpstr> Цели, задачи и содержание планирования потребности в материально-технических ресурсах</vt:lpstr>
      <vt:lpstr> Цели, задачи и содержание планирования потребности в материально-технических ресурсах</vt:lpstr>
      <vt:lpstr> Цели, задачи и содержание планирования потребности в материально-технических ресурсах</vt:lpstr>
      <vt:lpstr> Цели, задачи и содержание планирования потребности в материально-технических ресурсах</vt:lpstr>
      <vt:lpstr> Цели, задачи и содержание планирования потребности в материально-технических ресурсах</vt:lpstr>
      <vt:lpstr>Потребность в сырье и материалах</vt:lpstr>
      <vt:lpstr>Потребность в сырье и материалах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Потребность в топливе и энергии.</vt:lpstr>
      <vt:lpstr>Потребность в топливе и энергии</vt:lpstr>
      <vt:lpstr>Потребность в топливе и энергии</vt:lpstr>
      <vt:lpstr>Потребность в топливе и энергии</vt:lpstr>
      <vt:lpstr>Потребность в оборудовании</vt:lpstr>
      <vt:lpstr>Потребность в оборудовании</vt:lpstr>
      <vt:lpstr>Потребность в оборудовании</vt:lpstr>
      <vt:lpstr>Потребность в оборудовании</vt:lpstr>
      <vt:lpstr>Потребность в оборудовании</vt:lpstr>
      <vt:lpstr>Изучение рынка сырья и материалов</vt:lpstr>
      <vt:lpstr>Изучение рынка сырья и материалов</vt:lpstr>
      <vt:lpstr>Изучение рынка сырья и материалов</vt:lpstr>
      <vt:lpstr>Изучение рынка сырья и материалов</vt:lpstr>
      <vt:lpstr>Планирование закупок материальных ресурсов</vt:lpstr>
      <vt:lpstr>Планирование закупок материальных ресурсов</vt:lpstr>
      <vt:lpstr>Планирование закупок материальных ресурсов</vt:lpstr>
      <vt:lpstr>PowerPoint Presentation</vt:lpstr>
      <vt:lpstr>PowerPoint Presentation</vt:lpstr>
      <vt:lpstr>PowerPoint Presentation</vt:lpstr>
      <vt:lpstr>PowerPoint Presentation</vt:lpstr>
      <vt:lpstr>Планирование закупок материальных ресурсов</vt:lpstr>
      <vt:lpstr>Планирование закупок материальных ресурсов</vt:lpstr>
      <vt:lpstr>Планирование закупок материальных ресурсов</vt:lpstr>
      <vt:lpstr>Планирование закупок материальных ресурсов</vt:lpstr>
      <vt:lpstr>Планирование закупок материальных ресурсов</vt:lpstr>
      <vt:lpstr>Планирование закупок материальных ресурсов</vt:lpstr>
      <vt:lpstr>Планирование закупок материальных ресурсов</vt:lpstr>
      <vt:lpstr>Планирование закупок материальных ресурсов</vt:lpstr>
      <vt:lpstr>Контрольные вопросы для самопроверки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Глава 12  Планирование потребности в материально-технических ресурсах</dc:title>
  <dc:creator>Anya Heartless</dc:creator>
  <cp:lastModifiedBy>Недолужко Ольга</cp:lastModifiedBy>
  <cp:revision>64</cp:revision>
  <dcterms:created xsi:type="dcterms:W3CDTF">2016-09-26T16:22:50Z</dcterms:created>
  <dcterms:modified xsi:type="dcterms:W3CDTF">2020-01-14T06:29:05Z</dcterms:modified>
</cp:coreProperties>
</file>