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custDataLst>
    <p:tags r:id="rId2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586E2-BF95-42AF-B3B8-32AC9AC88E97}" type="datetimeFigureOut">
              <a:rPr lang="ru-RU" smtClean="0"/>
              <a:t>24.11.2014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D8C700-77D6-4AB1-9A0F-496B34EF4423}" type="slidenum">
              <a:rPr lang="ru-RU" smtClean="0"/>
              <a:t>‹#›</a:t>
            </a:fld>
            <a:endParaRPr lang="ru-RU"/>
          </a:p>
        </p:txBody>
      </p:sp>
    </p:spTree>
    <p:extLst>
      <p:ext uri="{BB962C8B-B14F-4D97-AF65-F5344CB8AC3E}">
        <p14:creationId xmlns:p14="http://schemas.microsoft.com/office/powerpoint/2010/main" val="612245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a:t>
            </a:fld>
            <a:endParaRPr lang="ru-RU"/>
          </a:p>
        </p:txBody>
      </p:sp>
    </p:spTree>
    <p:extLst>
      <p:ext uri="{BB962C8B-B14F-4D97-AF65-F5344CB8AC3E}">
        <p14:creationId xmlns:p14="http://schemas.microsoft.com/office/powerpoint/2010/main" val="1752023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2</a:t>
            </a:fld>
            <a:endParaRPr lang="ru-RU"/>
          </a:p>
        </p:txBody>
      </p:sp>
    </p:spTree>
    <p:extLst>
      <p:ext uri="{BB962C8B-B14F-4D97-AF65-F5344CB8AC3E}">
        <p14:creationId xmlns:p14="http://schemas.microsoft.com/office/powerpoint/2010/main" val="123284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3</a:t>
            </a:fld>
            <a:endParaRPr lang="ru-RU"/>
          </a:p>
        </p:txBody>
      </p:sp>
    </p:spTree>
    <p:extLst>
      <p:ext uri="{BB962C8B-B14F-4D97-AF65-F5344CB8AC3E}">
        <p14:creationId xmlns:p14="http://schemas.microsoft.com/office/powerpoint/2010/main" val="176777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4</a:t>
            </a:fld>
            <a:endParaRPr lang="ru-RU"/>
          </a:p>
        </p:txBody>
      </p:sp>
    </p:spTree>
    <p:extLst>
      <p:ext uri="{BB962C8B-B14F-4D97-AF65-F5344CB8AC3E}">
        <p14:creationId xmlns:p14="http://schemas.microsoft.com/office/powerpoint/2010/main" val="3848094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5</a:t>
            </a:fld>
            <a:endParaRPr lang="ru-RU"/>
          </a:p>
        </p:txBody>
      </p:sp>
    </p:spTree>
    <p:extLst>
      <p:ext uri="{BB962C8B-B14F-4D97-AF65-F5344CB8AC3E}">
        <p14:creationId xmlns:p14="http://schemas.microsoft.com/office/powerpoint/2010/main" val="3794159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6</a:t>
            </a:fld>
            <a:endParaRPr lang="ru-RU"/>
          </a:p>
        </p:txBody>
      </p:sp>
    </p:spTree>
    <p:extLst>
      <p:ext uri="{BB962C8B-B14F-4D97-AF65-F5344CB8AC3E}">
        <p14:creationId xmlns:p14="http://schemas.microsoft.com/office/powerpoint/2010/main" val="153358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7</a:t>
            </a:fld>
            <a:endParaRPr lang="ru-RU"/>
          </a:p>
        </p:txBody>
      </p:sp>
    </p:spTree>
    <p:extLst>
      <p:ext uri="{BB962C8B-B14F-4D97-AF65-F5344CB8AC3E}">
        <p14:creationId xmlns:p14="http://schemas.microsoft.com/office/powerpoint/2010/main" val="2027335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8</a:t>
            </a:fld>
            <a:endParaRPr lang="ru-RU"/>
          </a:p>
        </p:txBody>
      </p:sp>
    </p:spTree>
    <p:extLst>
      <p:ext uri="{BB962C8B-B14F-4D97-AF65-F5344CB8AC3E}">
        <p14:creationId xmlns:p14="http://schemas.microsoft.com/office/powerpoint/2010/main" val="2100177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9</a:t>
            </a:fld>
            <a:endParaRPr lang="ru-RU"/>
          </a:p>
        </p:txBody>
      </p:sp>
    </p:spTree>
    <p:extLst>
      <p:ext uri="{BB962C8B-B14F-4D97-AF65-F5344CB8AC3E}">
        <p14:creationId xmlns:p14="http://schemas.microsoft.com/office/powerpoint/2010/main" val="420413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10</a:t>
            </a:fld>
            <a:endParaRPr lang="ru-RU"/>
          </a:p>
        </p:txBody>
      </p:sp>
    </p:spTree>
    <p:extLst>
      <p:ext uri="{BB962C8B-B14F-4D97-AF65-F5344CB8AC3E}">
        <p14:creationId xmlns:p14="http://schemas.microsoft.com/office/powerpoint/2010/main" val="1571532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11</a:t>
            </a:fld>
            <a:endParaRPr lang="ru-RU"/>
          </a:p>
        </p:txBody>
      </p:sp>
    </p:spTree>
    <p:extLst>
      <p:ext uri="{BB962C8B-B14F-4D97-AF65-F5344CB8AC3E}">
        <p14:creationId xmlns:p14="http://schemas.microsoft.com/office/powerpoint/2010/main" val="1781944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12</a:t>
            </a:fld>
            <a:endParaRPr lang="ru-RU"/>
          </a:p>
        </p:txBody>
      </p:sp>
    </p:spTree>
    <p:extLst>
      <p:ext uri="{BB962C8B-B14F-4D97-AF65-F5344CB8AC3E}">
        <p14:creationId xmlns:p14="http://schemas.microsoft.com/office/powerpoint/2010/main" val="3302810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13</a:t>
            </a:fld>
            <a:endParaRPr lang="ru-RU"/>
          </a:p>
        </p:txBody>
      </p:sp>
    </p:spTree>
    <p:extLst>
      <p:ext uri="{BB962C8B-B14F-4D97-AF65-F5344CB8AC3E}">
        <p14:creationId xmlns:p14="http://schemas.microsoft.com/office/powerpoint/2010/main" val="610423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14</a:t>
            </a:fld>
            <a:endParaRPr lang="ru-RU"/>
          </a:p>
        </p:txBody>
      </p:sp>
    </p:spTree>
    <p:extLst>
      <p:ext uri="{BB962C8B-B14F-4D97-AF65-F5344CB8AC3E}">
        <p14:creationId xmlns:p14="http://schemas.microsoft.com/office/powerpoint/2010/main" val="267879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15</a:t>
            </a:fld>
            <a:endParaRPr lang="ru-RU"/>
          </a:p>
        </p:txBody>
      </p:sp>
    </p:spTree>
    <p:extLst>
      <p:ext uri="{BB962C8B-B14F-4D97-AF65-F5344CB8AC3E}">
        <p14:creationId xmlns:p14="http://schemas.microsoft.com/office/powerpoint/2010/main" val="1609338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16</a:t>
            </a:fld>
            <a:endParaRPr lang="ru-RU"/>
          </a:p>
        </p:txBody>
      </p:sp>
    </p:spTree>
    <p:extLst>
      <p:ext uri="{BB962C8B-B14F-4D97-AF65-F5344CB8AC3E}">
        <p14:creationId xmlns:p14="http://schemas.microsoft.com/office/powerpoint/2010/main" val="2798994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17</a:t>
            </a:fld>
            <a:endParaRPr lang="ru-RU"/>
          </a:p>
        </p:txBody>
      </p:sp>
    </p:spTree>
    <p:extLst>
      <p:ext uri="{BB962C8B-B14F-4D97-AF65-F5344CB8AC3E}">
        <p14:creationId xmlns:p14="http://schemas.microsoft.com/office/powerpoint/2010/main" val="3018164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18</a:t>
            </a:fld>
            <a:endParaRPr lang="ru-RU"/>
          </a:p>
        </p:txBody>
      </p:sp>
    </p:spTree>
    <p:extLst>
      <p:ext uri="{BB962C8B-B14F-4D97-AF65-F5344CB8AC3E}">
        <p14:creationId xmlns:p14="http://schemas.microsoft.com/office/powerpoint/2010/main" val="3472765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19</a:t>
            </a:fld>
            <a:endParaRPr lang="ru-RU"/>
          </a:p>
        </p:txBody>
      </p:sp>
    </p:spTree>
    <p:extLst>
      <p:ext uri="{BB962C8B-B14F-4D97-AF65-F5344CB8AC3E}">
        <p14:creationId xmlns:p14="http://schemas.microsoft.com/office/powerpoint/2010/main" val="2373381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8D8C700-77D6-4AB1-9A0F-496B34EF4423}" type="slidenum">
              <a:rPr lang="ru-RU" smtClean="0"/>
              <a:t>20</a:t>
            </a:fld>
            <a:endParaRPr lang="ru-RU"/>
          </a:p>
        </p:txBody>
      </p:sp>
    </p:spTree>
    <p:extLst>
      <p:ext uri="{BB962C8B-B14F-4D97-AF65-F5344CB8AC3E}">
        <p14:creationId xmlns:p14="http://schemas.microsoft.com/office/powerpoint/2010/main" val="55507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B82067F-B66A-4648-A8D7-66660A4C099B}"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9099285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82067F-B66A-4648-A8D7-66660A4C099B}"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26550404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B82067F-B66A-4648-A8D7-66660A4C099B}"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1664627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B82067F-B66A-4648-A8D7-66660A4C099B}" type="datetimeFigureOut">
              <a:rPr lang="ru-RU" smtClean="0"/>
              <a:t>24.11.2014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1937485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B82067F-B66A-4648-A8D7-66660A4C099B}" type="datetimeFigureOut">
              <a:rPr lang="ru-RU" smtClean="0"/>
              <a:t>24.11.2014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4041508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B82067F-B66A-4648-A8D7-66660A4C099B}" type="datetimeFigureOut">
              <a:rPr lang="ru-RU" smtClean="0"/>
              <a:t>24.11.2014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14601650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B82067F-B66A-4648-A8D7-66660A4C099B}" type="datetimeFigureOut">
              <a:rPr lang="ru-RU" smtClean="0"/>
              <a:t>24.11.2014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398251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B82067F-B66A-4648-A8D7-66660A4C099B}" type="datetimeFigureOut">
              <a:rPr lang="ru-RU" smtClean="0"/>
              <a:t>24.11.2014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51803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B82067F-B66A-4648-A8D7-66660A4C099B}" type="datetimeFigureOut">
              <a:rPr lang="ru-RU" smtClean="0"/>
              <a:t>24.11.2014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3496868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82067F-B66A-4648-A8D7-66660A4C099B}"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1557907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82067F-B66A-4648-A8D7-66660A4C099B}"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7E550A-5C9B-435E-9581-4F2C78CE4A43}" type="slidenum">
              <a:rPr lang="ru-RU" smtClean="0"/>
              <a:t>‹#›</a:t>
            </a:fld>
            <a:endParaRPr lang="ru-RU"/>
          </a:p>
        </p:txBody>
      </p:sp>
    </p:spTree>
    <p:extLst>
      <p:ext uri="{BB962C8B-B14F-4D97-AF65-F5344CB8AC3E}">
        <p14:creationId xmlns:p14="http://schemas.microsoft.com/office/powerpoint/2010/main" val="1670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2067F-B66A-4648-A8D7-66660A4C099B}" type="datetimeFigureOut">
              <a:rPr lang="ru-RU" smtClean="0"/>
              <a:t>24.11.2014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E550A-5C9B-435E-9581-4F2C78CE4A43}" type="slidenum">
              <a:rPr lang="ru-RU" smtClean="0"/>
              <a:t>‹#›</a:t>
            </a:fld>
            <a:endParaRPr lang="ru-RU"/>
          </a:p>
        </p:txBody>
      </p:sp>
    </p:spTree>
    <p:extLst>
      <p:ext uri="{BB962C8B-B14F-4D97-AF65-F5344CB8AC3E}">
        <p14:creationId xmlns:p14="http://schemas.microsoft.com/office/powerpoint/2010/main" val="1236674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ctrTitle"/>
          </p:nvPr>
        </p:nvSpPr>
        <p:spPr>
          <a:xfrm>
            <a:off x="1619672" y="1844824"/>
            <a:ext cx="7272808" cy="2057400"/>
          </a:xfrm>
        </p:spPr>
        <p:txBody>
          <a:bodyPr rtlCol="0">
            <a:noAutofit/>
          </a:bodyPr>
          <a:lstStyle/>
          <a:p>
            <a:pPr algn="l" fontAlgn="auto">
              <a:spcAft>
                <a:spcPts val="0"/>
              </a:spcAft>
              <a:defRPr/>
            </a:pPr>
            <a:r>
              <a:rPr lang="ru-RU" sz="4000" b="1" dirty="0" smtClean="0">
                <a:solidFill>
                  <a:schemeClr val="accent1">
                    <a:lumMod val="75000"/>
                  </a:schemeClr>
                </a:solidFill>
              </a:rPr>
              <a:t>Типовая сделка международной купли-продажи товаров и порядок ее оформления </a:t>
            </a:r>
          </a:p>
        </p:txBody>
      </p:sp>
      <p:pic>
        <p:nvPicPr>
          <p:cNvPr id="3" name="Picture 8" descr="man"/>
          <p:cNvPicPr>
            <a:picLocks noChangeAspect="1" noChangeArrowheads="1"/>
          </p:cNvPicPr>
          <p:nvPr/>
        </p:nvPicPr>
        <p:blipFill>
          <a:blip r:embed="rId3"/>
          <a:srcRect/>
          <a:stretch>
            <a:fillRect/>
          </a:stretch>
        </p:blipFill>
        <p:spPr bwMode="auto">
          <a:xfrm>
            <a:off x="323528" y="1844823"/>
            <a:ext cx="1137444" cy="2065899"/>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1102823581"/>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826195" y="136151"/>
            <a:ext cx="7643192" cy="1143000"/>
          </a:xfrm>
        </p:spPr>
        <p:txBody>
          <a:bodyPr vert="horz" lIns="91440" tIns="45720" rIns="91440" bIns="45720" rtlCol="0" anchor="ctr">
            <a:normAutofit/>
          </a:bodyPr>
          <a:lstStyle/>
          <a:p>
            <a:pPr algn="l"/>
            <a:r>
              <a:rPr lang="ru-RU" altLang="ru-RU" b="1" dirty="0">
                <a:solidFill>
                  <a:schemeClr val="accent1">
                    <a:lumMod val="75000"/>
                  </a:schemeClr>
                </a:solidFill>
              </a:rPr>
              <a:t>Общая характеристика</a:t>
            </a:r>
          </a:p>
        </p:txBody>
      </p:sp>
      <p:sp>
        <p:nvSpPr>
          <p:cNvPr id="124931" name="Rectangle 3"/>
          <p:cNvSpPr>
            <a:spLocks noGrp="1" noChangeArrowheads="1"/>
          </p:cNvSpPr>
          <p:nvPr>
            <p:ph idx="1"/>
          </p:nvPr>
        </p:nvSpPr>
        <p:spPr>
          <a:xfrm>
            <a:off x="827584" y="1960101"/>
            <a:ext cx="8191034" cy="4878387"/>
          </a:xfrm>
        </p:spPr>
        <p:txBody>
          <a:bodyPr vert="horz" lIns="91440" tIns="45720" rIns="91440" bIns="45720" rtlCol="0">
            <a:normAutofit fontScale="25000" lnSpcReduction="20000"/>
          </a:bodyPr>
          <a:lstStyle/>
          <a:p>
            <a:pPr marL="0" indent="0">
              <a:buClr>
                <a:srgbClr val="FF0000"/>
              </a:buClr>
              <a:buNone/>
            </a:pPr>
            <a:r>
              <a:rPr lang="en-US" b="1" dirty="0" smtClean="0">
                <a:solidFill>
                  <a:schemeClr val="accent1">
                    <a:lumMod val="75000"/>
                  </a:schemeClr>
                </a:solidFill>
              </a:rPr>
              <a:t> </a:t>
            </a:r>
            <a:endParaRPr lang="ru-RU" b="1" dirty="0" smtClean="0">
              <a:solidFill>
                <a:schemeClr val="accent1">
                  <a:lumMod val="75000"/>
                </a:schemeClr>
              </a:solidFill>
            </a:endParaRPr>
          </a:p>
          <a:p>
            <a:pPr>
              <a:buClr>
                <a:srgbClr val="FF0000"/>
              </a:buClr>
              <a:buFont typeface="Wingdings" panose="05000000000000000000" pitchFamily="2" charset="2"/>
              <a:buChar char="l"/>
            </a:pPr>
            <a:r>
              <a:rPr lang="ru-RU" sz="9600" dirty="0" smtClean="0">
                <a:solidFill>
                  <a:schemeClr val="accent1">
                    <a:lumMod val="75000"/>
                  </a:schemeClr>
                </a:solidFill>
              </a:rPr>
              <a:t>А.</a:t>
            </a:r>
            <a:r>
              <a:rPr lang="en-US" sz="9600" dirty="0" err="1" smtClean="0">
                <a:solidFill>
                  <a:schemeClr val="accent1">
                    <a:lumMod val="75000"/>
                  </a:schemeClr>
                </a:solidFill>
              </a:rPr>
              <a:t>Особые</a:t>
            </a:r>
            <a:r>
              <a:rPr lang="en-US" sz="9600" dirty="0" smtClean="0">
                <a:solidFill>
                  <a:schemeClr val="accent1">
                    <a:lumMod val="75000"/>
                  </a:schemeClr>
                </a:solidFill>
              </a:rPr>
              <a:t> </a:t>
            </a:r>
            <a:r>
              <a:rPr lang="en-US" sz="9600" dirty="0" err="1" smtClean="0">
                <a:solidFill>
                  <a:schemeClr val="accent1">
                    <a:lumMod val="75000"/>
                  </a:schemeClr>
                </a:solidFill>
              </a:rPr>
              <a:t>условия</a:t>
            </a:r>
            <a:r>
              <a:rPr lang="en-US" sz="9600" dirty="0" smtClean="0">
                <a:solidFill>
                  <a:schemeClr val="accent1">
                    <a:lumMod val="75000"/>
                  </a:schemeClr>
                </a:solidFill>
              </a:rPr>
              <a:t>, </a:t>
            </a:r>
            <a:r>
              <a:rPr lang="en-US" sz="9600" dirty="0" err="1" smtClean="0">
                <a:solidFill>
                  <a:schemeClr val="accent1">
                    <a:lumMod val="75000"/>
                  </a:schemeClr>
                </a:solidFill>
              </a:rPr>
              <a:t>отражающие</a:t>
            </a:r>
            <a:r>
              <a:rPr lang="en-US" sz="9600" dirty="0" smtClean="0">
                <a:solidFill>
                  <a:schemeClr val="accent1">
                    <a:lumMod val="75000"/>
                  </a:schemeClr>
                </a:solidFill>
              </a:rPr>
              <a:t> </a:t>
            </a:r>
            <a:r>
              <a:rPr lang="en-US" sz="9600" dirty="0" err="1" smtClean="0">
                <a:solidFill>
                  <a:schemeClr val="accent1">
                    <a:lumMod val="75000"/>
                  </a:schemeClr>
                </a:solidFill>
              </a:rPr>
              <a:t>специфически</a:t>
            </a:r>
            <a:r>
              <a:rPr lang="ru-RU" sz="9600" dirty="0" smtClean="0">
                <a:solidFill>
                  <a:schemeClr val="accent1">
                    <a:lumMod val="75000"/>
                  </a:schemeClr>
                </a:solidFill>
              </a:rPr>
              <a:t>е</a:t>
            </a:r>
            <a:r>
              <a:rPr lang="en-US" sz="9600" dirty="0" smtClean="0">
                <a:solidFill>
                  <a:schemeClr val="accent1">
                    <a:lumMod val="75000"/>
                  </a:schemeClr>
                </a:solidFill>
              </a:rPr>
              <a:t> </a:t>
            </a:r>
            <a:r>
              <a:rPr lang="en-US" sz="9600" dirty="0" err="1" smtClean="0">
                <a:solidFill>
                  <a:schemeClr val="accent1">
                    <a:lumMod val="75000"/>
                  </a:schemeClr>
                </a:solidFill>
              </a:rPr>
              <a:t>правила</a:t>
            </a:r>
            <a:r>
              <a:rPr lang="en-US" sz="9600" dirty="0" smtClean="0">
                <a:solidFill>
                  <a:schemeClr val="accent1">
                    <a:lumMod val="75000"/>
                  </a:schemeClr>
                </a:solidFill>
              </a:rPr>
              <a:t> </a:t>
            </a:r>
            <a:r>
              <a:rPr lang="ru-RU" sz="9600" dirty="0" smtClean="0">
                <a:solidFill>
                  <a:schemeClr val="accent1">
                    <a:lumMod val="75000"/>
                  </a:schemeClr>
                </a:solidFill>
              </a:rPr>
              <a:t> для </a:t>
            </a:r>
            <a:r>
              <a:rPr lang="en-US" sz="9600" dirty="0" err="1" smtClean="0">
                <a:solidFill>
                  <a:schemeClr val="accent1">
                    <a:lumMod val="75000"/>
                  </a:schemeClr>
                </a:solidFill>
              </a:rPr>
              <a:t>каждого</a:t>
            </a:r>
            <a:r>
              <a:rPr lang="en-US" sz="9600" dirty="0" smtClean="0">
                <a:solidFill>
                  <a:schemeClr val="accent1">
                    <a:lumMod val="75000"/>
                  </a:schemeClr>
                </a:solidFill>
              </a:rPr>
              <a:t> </a:t>
            </a:r>
            <a:r>
              <a:rPr lang="en-US" sz="9600" dirty="0" err="1" smtClean="0">
                <a:solidFill>
                  <a:schemeClr val="accent1">
                    <a:lumMod val="75000"/>
                  </a:schemeClr>
                </a:solidFill>
              </a:rPr>
              <a:t>контракта</a:t>
            </a:r>
            <a:r>
              <a:rPr lang="en-US" sz="9600" dirty="0" smtClean="0">
                <a:solidFill>
                  <a:schemeClr val="accent1">
                    <a:lumMod val="75000"/>
                  </a:schemeClr>
                </a:solidFill>
              </a:rPr>
              <a:t> </a:t>
            </a:r>
            <a:r>
              <a:rPr lang="en-US" sz="9600" dirty="0" err="1" smtClean="0">
                <a:solidFill>
                  <a:schemeClr val="accent1">
                    <a:lumMod val="75000"/>
                  </a:schemeClr>
                </a:solidFill>
              </a:rPr>
              <a:t>купли-продажи</a:t>
            </a:r>
            <a:r>
              <a:rPr lang="en-US" sz="9600" dirty="0" smtClean="0">
                <a:solidFill>
                  <a:schemeClr val="accent1">
                    <a:lumMod val="75000"/>
                  </a:schemeClr>
                </a:solidFill>
              </a:rPr>
              <a:t/>
            </a:r>
            <a:br>
              <a:rPr lang="en-US" sz="9600" dirty="0" smtClean="0">
                <a:solidFill>
                  <a:schemeClr val="accent1">
                    <a:lumMod val="75000"/>
                  </a:schemeClr>
                </a:solidFill>
              </a:rPr>
            </a:br>
            <a:r>
              <a:rPr lang="en-US" sz="9600" dirty="0" smtClean="0">
                <a:solidFill>
                  <a:schemeClr val="accent1">
                    <a:lumMod val="75000"/>
                  </a:schemeClr>
                </a:solidFill>
              </a:rPr>
              <a:t>Б. </a:t>
            </a:r>
            <a:r>
              <a:rPr lang="en-US" sz="9600" dirty="0" err="1" smtClean="0">
                <a:solidFill>
                  <a:schemeClr val="accent1">
                    <a:lumMod val="75000"/>
                  </a:schemeClr>
                </a:solidFill>
              </a:rPr>
              <a:t>Общие</a:t>
            </a:r>
            <a:r>
              <a:rPr lang="en-US" sz="9600" dirty="0" smtClean="0">
                <a:solidFill>
                  <a:schemeClr val="accent1">
                    <a:lumMod val="75000"/>
                  </a:schemeClr>
                </a:solidFill>
              </a:rPr>
              <a:t> </a:t>
            </a:r>
            <a:r>
              <a:rPr lang="en-US" sz="9600" dirty="0" err="1" smtClean="0">
                <a:solidFill>
                  <a:schemeClr val="accent1">
                    <a:lumMod val="75000"/>
                  </a:schemeClr>
                </a:solidFill>
              </a:rPr>
              <a:t>условия</a:t>
            </a:r>
            <a:r>
              <a:rPr lang="en-US" sz="9600" dirty="0" smtClean="0">
                <a:solidFill>
                  <a:schemeClr val="accent1">
                    <a:lumMod val="75000"/>
                  </a:schemeClr>
                </a:solidFill>
              </a:rPr>
              <a:t>, </a:t>
            </a:r>
            <a:r>
              <a:rPr lang="en-US" sz="9600" dirty="0" err="1" smtClean="0">
                <a:solidFill>
                  <a:schemeClr val="accent1">
                    <a:lumMod val="75000"/>
                  </a:schemeClr>
                </a:solidFill>
              </a:rPr>
              <a:t>отражающие</a:t>
            </a:r>
            <a:r>
              <a:rPr lang="en-US" sz="9600" dirty="0" smtClean="0">
                <a:solidFill>
                  <a:schemeClr val="accent1">
                    <a:lumMod val="75000"/>
                  </a:schemeClr>
                </a:solidFill>
              </a:rPr>
              <a:t> </a:t>
            </a:r>
            <a:r>
              <a:rPr lang="en-US" sz="9600" dirty="0" err="1" smtClean="0">
                <a:solidFill>
                  <a:schemeClr val="accent1">
                    <a:lumMod val="75000"/>
                  </a:schemeClr>
                </a:solidFill>
              </a:rPr>
              <a:t>стандартные</a:t>
            </a:r>
            <a:r>
              <a:rPr lang="ru-RU" sz="9600" dirty="0" smtClean="0">
                <a:solidFill>
                  <a:schemeClr val="accent1">
                    <a:lumMod val="75000"/>
                  </a:schemeClr>
                </a:solidFill>
              </a:rPr>
              <a:t> (общие)</a:t>
            </a:r>
            <a:r>
              <a:rPr lang="en-US" sz="9600" dirty="0" smtClean="0">
                <a:solidFill>
                  <a:schemeClr val="accent1">
                    <a:lumMod val="75000"/>
                  </a:schemeClr>
                </a:solidFill>
              </a:rPr>
              <a:t> </a:t>
            </a:r>
            <a:r>
              <a:rPr lang="en-US" sz="9600" dirty="0" err="1" smtClean="0">
                <a:solidFill>
                  <a:schemeClr val="accent1">
                    <a:lumMod val="75000"/>
                  </a:schemeClr>
                </a:solidFill>
              </a:rPr>
              <a:t>правила</a:t>
            </a:r>
            <a:r>
              <a:rPr lang="ru-RU" sz="9600" dirty="0" smtClean="0">
                <a:solidFill>
                  <a:schemeClr val="accent1">
                    <a:lumMod val="75000"/>
                  </a:schemeClr>
                </a:solidFill>
              </a:rPr>
              <a:t> </a:t>
            </a:r>
            <a:r>
              <a:rPr lang="en-US" sz="9600" dirty="0" err="1" smtClean="0">
                <a:solidFill>
                  <a:schemeClr val="accent1">
                    <a:lumMod val="75000"/>
                  </a:schemeClr>
                </a:solidFill>
              </a:rPr>
              <a:t>для</a:t>
            </a:r>
            <a:r>
              <a:rPr lang="en-US" sz="9600" dirty="0" smtClean="0">
                <a:solidFill>
                  <a:schemeClr val="accent1">
                    <a:lumMod val="75000"/>
                  </a:schemeClr>
                </a:solidFill>
              </a:rPr>
              <a:t> </a:t>
            </a:r>
            <a:r>
              <a:rPr lang="en-US" sz="9600" dirty="0" err="1" smtClean="0">
                <a:solidFill>
                  <a:schemeClr val="accent1">
                    <a:lumMod val="75000"/>
                  </a:schemeClr>
                </a:solidFill>
              </a:rPr>
              <a:t>всех</a:t>
            </a:r>
            <a:r>
              <a:rPr lang="en-US" sz="9600" dirty="0" smtClean="0">
                <a:solidFill>
                  <a:schemeClr val="accent1">
                    <a:lumMod val="75000"/>
                  </a:schemeClr>
                </a:solidFill>
              </a:rPr>
              <a:t> </a:t>
            </a:r>
            <a:r>
              <a:rPr lang="en-US" sz="9600" dirty="0" err="1" smtClean="0">
                <a:solidFill>
                  <a:schemeClr val="accent1">
                    <a:lumMod val="75000"/>
                  </a:schemeClr>
                </a:solidFill>
              </a:rPr>
              <a:t>контрактов</a:t>
            </a:r>
            <a:r>
              <a:rPr lang="ru-RU" sz="9600" dirty="0" smtClean="0">
                <a:solidFill>
                  <a:schemeClr val="accent1">
                    <a:lumMod val="75000"/>
                  </a:schemeClr>
                </a:solidFill>
              </a:rPr>
              <a:t>.</a:t>
            </a:r>
          </a:p>
          <a:p>
            <a:pPr>
              <a:buClr>
                <a:srgbClr val="FF0000"/>
              </a:buClr>
              <a:buFont typeface="Wingdings" panose="05000000000000000000" pitchFamily="2" charset="2"/>
              <a:buChar char="l"/>
            </a:pPr>
            <a:r>
              <a:rPr lang="en-US" sz="9600" dirty="0" smtClean="0">
                <a:solidFill>
                  <a:schemeClr val="accent1">
                    <a:lumMod val="75000"/>
                  </a:schemeClr>
                </a:solidFill>
              </a:rPr>
              <a:t> </a:t>
            </a:r>
            <a:r>
              <a:rPr lang="ru-RU" sz="9600" dirty="0" smtClean="0">
                <a:solidFill>
                  <a:schemeClr val="accent1">
                    <a:lumMod val="75000"/>
                  </a:schemeClr>
                </a:solidFill>
              </a:rPr>
              <a:t>С</a:t>
            </a:r>
            <a:r>
              <a:rPr lang="en-US" sz="9600" dirty="0" err="1">
                <a:solidFill>
                  <a:schemeClr val="accent1">
                    <a:lumMod val="75000"/>
                  </a:schemeClr>
                </a:solidFill>
              </a:rPr>
              <a:t>тандартные</a:t>
            </a:r>
            <a:r>
              <a:rPr lang="ru-RU" sz="9600" dirty="0">
                <a:solidFill>
                  <a:schemeClr val="accent1">
                    <a:lumMod val="75000"/>
                  </a:schemeClr>
                </a:solidFill>
              </a:rPr>
              <a:t> </a:t>
            </a:r>
            <a:r>
              <a:rPr lang="en-US" sz="9600" dirty="0" err="1">
                <a:solidFill>
                  <a:schemeClr val="accent1">
                    <a:lumMod val="75000"/>
                  </a:schemeClr>
                </a:solidFill>
              </a:rPr>
              <a:t>правила</a:t>
            </a:r>
            <a:r>
              <a:rPr lang="ru-RU" sz="9600" dirty="0">
                <a:solidFill>
                  <a:schemeClr val="accent1">
                    <a:lumMod val="75000"/>
                  </a:schemeClr>
                </a:solidFill>
              </a:rPr>
              <a:t> </a:t>
            </a:r>
            <a:r>
              <a:rPr lang="en-US" sz="9600" dirty="0">
                <a:solidFill>
                  <a:schemeClr val="accent1">
                    <a:lumMod val="75000"/>
                  </a:schemeClr>
                </a:solidFill>
              </a:rPr>
              <a:t>и </a:t>
            </a:r>
            <a:r>
              <a:rPr lang="en-US" sz="9600" dirty="0" err="1">
                <a:solidFill>
                  <a:schemeClr val="accent1">
                    <a:lumMod val="75000"/>
                  </a:schemeClr>
                </a:solidFill>
              </a:rPr>
              <a:t>инкорпорированы</a:t>
            </a:r>
            <a:r>
              <a:rPr lang="en-US" sz="9600" dirty="0">
                <a:solidFill>
                  <a:schemeClr val="accent1">
                    <a:lumMod val="75000"/>
                  </a:schemeClr>
                </a:solidFill>
              </a:rPr>
              <a:t> в </a:t>
            </a:r>
            <a:r>
              <a:rPr lang="en-US" sz="9600" dirty="0" err="1">
                <a:solidFill>
                  <a:schemeClr val="accent1">
                    <a:lumMod val="75000"/>
                  </a:schemeClr>
                </a:solidFill>
              </a:rPr>
              <a:t>Общие</a:t>
            </a:r>
            <a:r>
              <a:rPr lang="en-US" sz="9600" dirty="0">
                <a:solidFill>
                  <a:schemeClr val="accent1">
                    <a:lumMod val="75000"/>
                  </a:schemeClr>
                </a:solidFill>
              </a:rPr>
              <a:t> </a:t>
            </a:r>
            <a:r>
              <a:rPr lang="en-US" sz="9600" dirty="0" err="1">
                <a:solidFill>
                  <a:schemeClr val="accent1">
                    <a:lumMod val="75000"/>
                  </a:schemeClr>
                </a:solidFill>
              </a:rPr>
              <a:t>условия</a:t>
            </a:r>
            <a:r>
              <a:rPr lang="en-US" sz="9600" dirty="0">
                <a:solidFill>
                  <a:schemeClr val="accent1">
                    <a:lumMod val="75000"/>
                  </a:schemeClr>
                </a:solidFill>
              </a:rPr>
              <a:t> </a:t>
            </a:r>
            <a:r>
              <a:rPr lang="en-US" sz="9600" dirty="0" err="1">
                <a:solidFill>
                  <a:schemeClr val="accent1">
                    <a:lumMod val="75000"/>
                  </a:schemeClr>
                </a:solidFill>
              </a:rPr>
              <a:t>купли-продажи</a:t>
            </a:r>
            <a:r>
              <a:rPr lang="en-US" sz="9600" dirty="0">
                <a:solidFill>
                  <a:schemeClr val="accent1">
                    <a:lumMod val="75000"/>
                  </a:schemeClr>
                </a:solidFill>
              </a:rPr>
              <a:t>.</a:t>
            </a:r>
            <a:br>
              <a:rPr lang="en-US" sz="9600" dirty="0">
                <a:solidFill>
                  <a:schemeClr val="accent1">
                    <a:lumMod val="75000"/>
                  </a:schemeClr>
                </a:solidFill>
              </a:rPr>
            </a:br>
            <a:r>
              <a:rPr lang="en-US" sz="9600" dirty="0" err="1">
                <a:solidFill>
                  <a:schemeClr val="accent1">
                    <a:lumMod val="75000"/>
                  </a:schemeClr>
                </a:solidFill>
              </a:rPr>
              <a:t>Данная</a:t>
            </a:r>
            <a:r>
              <a:rPr lang="en-US" sz="9600" dirty="0">
                <a:solidFill>
                  <a:schemeClr val="accent1">
                    <a:lumMod val="75000"/>
                  </a:schemeClr>
                </a:solidFill>
              </a:rPr>
              <a:t> </a:t>
            </a:r>
            <a:r>
              <a:rPr lang="en-US" sz="9600" dirty="0" err="1">
                <a:solidFill>
                  <a:schemeClr val="accent1">
                    <a:lumMod val="75000"/>
                  </a:schemeClr>
                </a:solidFill>
              </a:rPr>
              <a:t>модель</a:t>
            </a:r>
            <a:r>
              <a:rPr lang="en-US" sz="9600" dirty="0">
                <a:solidFill>
                  <a:schemeClr val="accent1">
                    <a:lumMod val="75000"/>
                  </a:schemeClr>
                </a:solidFill>
              </a:rPr>
              <a:t> </a:t>
            </a:r>
            <a:r>
              <a:rPr lang="en-US" sz="9600" dirty="0" err="1">
                <a:solidFill>
                  <a:schemeClr val="accent1">
                    <a:lumMod val="75000"/>
                  </a:schemeClr>
                </a:solidFill>
              </a:rPr>
              <a:t>составлена</a:t>
            </a:r>
            <a:r>
              <a:rPr lang="en-US" sz="9600" dirty="0">
                <a:solidFill>
                  <a:schemeClr val="accent1">
                    <a:lumMod val="75000"/>
                  </a:schemeClr>
                </a:solidFill>
              </a:rPr>
              <a:t> с </a:t>
            </a:r>
            <a:r>
              <a:rPr lang="en-US" sz="9600" dirty="0" err="1">
                <a:solidFill>
                  <a:schemeClr val="accent1">
                    <a:lumMod val="75000"/>
                  </a:schemeClr>
                </a:solidFill>
              </a:rPr>
              <a:t>учетом</a:t>
            </a:r>
            <a:r>
              <a:rPr lang="en-US" sz="9600" dirty="0">
                <a:solidFill>
                  <a:schemeClr val="accent1">
                    <a:lumMod val="75000"/>
                  </a:schemeClr>
                </a:solidFill>
              </a:rPr>
              <a:t> </a:t>
            </a:r>
            <a:r>
              <a:rPr lang="en-US" sz="9600" dirty="0" err="1">
                <a:solidFill>
                  <a:schemeClr val="accent1">
                    <a:lumMod val="75000"/>
                  </a:schemeClr>
                </a:solidFill>
              </a:rPr>
              <a:t>того</a:t>
            </a:r>
            <a:r>
              <a:rPr lang="en-US" sz="9600" dirty="0">
                <a:solidFill>
                  <a:schemeClr val="accent1">
                    <a:lumMod val="75000"/>
                  </a:schemeClr>
                </a:solidFill>
              </a:rPr>
              <a:t>, </a:t>
            </a:r>
            <a:r>
              <a:rPr lang="en-US" sz="9600" dirty="0" err="1">
                <a:solidFill>
                  <a:schemeClr val="accent1">
                    <a:lumMod val="75000"/>
                  </a:schemeClr>
                </a:solidFill>
              </a:rPr>
              <a:t>что</a:t>
            </a:r>
            <a:r>
              <a:rPr lang="en-US" sz="9600" dirty="0">
                <a:solidFill>
                  <a:schemeClr val="accent1">
                    <a:lumMod val="75000"/>
                  </a:schemeClr>
                </a:solidFill>
              </a:rPr>
              <a:t> </a:t>
            </a:r>
            <a:r>
              <a:rPr lang="en-US" sz="9600" dirty="0" err="1">
                <a:solidFill>
                  <a:schemeClr val="accent1">
                    <a:lumMod val="75000"/>
                  </a:schemeClr>
                </a:solidFill>
              </a:rPr>
              <a:t>стороны</a:t>
            </a:r>
            <a:r>
              <a:rPr lang="en-US" sz="9600" dirty="0">
                <a:solidFill>
                  <a:schemeClr val="accent1">
                    <a:lumMod val="75000"/>
                  </a:schemeClr>
                </a:solidFill>
              </a:rPr>
              <a:t> </a:t>
            </a:r>
            <a:r>
              <a:rPr lang="en-US" sz="9600" dirty="0" err="1">
                <a:solidFill>
                  <a:schemeClr val="accent1">
                    <a:lumMod val="75000"/>
                  </a:schemeClr>
                </a:solidFill>
              </a:rPr>
              <a:t>используют</a:t>
            </a:r>
            <a:r>
              <a:rPr lang="en-US" sz="9600" dirty="0">
                <a:solidFill>
                  <a:schemeClr val="accent1">
                    <a:lumMod val="75000"/>
                  </a:schemeClr>
                </a:solidFill>
              </a:rPr>
              <a:t> </a:t>
            </a:r>
            <a:r>
              <a:rPr lang="en-US" sz="9600" dirty="0" err="1">
                <a:solidFill>
                  <a:schemeClr val="accent1">
                    <a:lumMod val="75000"/>
                  </a:schemeClr>
                </a:solidFill>
              </a:rPr>
              <a:t>обе</a:t>
            </a:r>
            <a:r>
              <a:rPr lang="en-US" sz="9600" dirty="0">
                <a:solidFill>
                  <a:schemeClr val="accent1">
                    <a:lumMod val="75000"/>
                  </a:schemeClr>
                </a:solidFill>
              </a:rPr>
              <a:t> </a:t>
            </a:r>
            <a:r>
              <a:rPr lang="en-US" sz="9600" dirty="0" err="1">
                <a:solidFill>
                  <a:schemeClr val="accent1">
                    <a:lumMod val="75000"/>
                  </a:schemeClr>
                </a:solidFill>
              </a:rPr>
              <a:t>части</a:t>
            </a:r>
            <a:r>
              <a:rPr lang="en-US" sz="9600" dirty="0">
                <a:solidFill>
                  <a:schemeClr val="accent1">
                    <a:lumMod val="75000"/>
                  </a:schemeClr>
                </a:solidFill>
              </a:rPr>
              <a:t> - А и Б.</a:t>
            </a:r>
            <a:br>
              <a:rPr lang="en-US" sz="9600" dirty="0">
                <a:solidFill>
                  <a:schemeClr val="accent1">
                    <a:lumMod val="75000"/>
                  </a:schemeClr>
                </a:solidFill>
              </a:rPr>
            </a:br>
            <a:r>
              <a:rPr lang="en-US" sz="9600" dirty="0" err="1">
                <a:solidFill>
                  <a:schemeClr val="accent1">
                    <a:lumMod val="75000"/>
                  </a:schemeClr>
                </a:solidFill>
              </a:rPr>
              <a:t>Вместе</a:t>
            </a:r>
            <a:r>
              <a:rPr lang="en-US" sz="9600" dirty="0">
                <a:solidFill>
                  <a:schemeClr val="accent1">
                    <a:lumMod val="75000"/>
                  </a:schemeClr>
                </a:solidFill>
              </a:rPr>
              <a:t> с </a:t>
            </a:r>
            <a:r>
              <a:rPr lang="en-US" sz="9600" dirty="0" err="1">
                <a:solidFill>
                  <a:schemeClr val="accent1">
                    <a:lumMod val="75000"/>
                  </a:schemeClr>
                </a:solidFill>
              </a:rPr>
              <a:t>тем</a:t>
            </a:r>
            <a:r>
              <a:rPr lang="en-US" sz="9600" dirty="0">
                <a:solidFill>
                  <a:schemeClr val="accent1">
                    <a:lumMod val="75000"/>
                  </a:schemeClr>
                </a:solidFill>
              </a:rPr>
              <a:t> </a:t>
            </a:r>
            <a:r>
              <a:rPr lang="en-US" sz="9600" dirty="0" err="1">
                <a:solidFill>
                  <a:schemeClr val="accent1">
                    <a:lumMod val="75000"/>
                  </a:schemeClr>
                </a:solidFill>
              </a:rPr>
              <a:t>стороны</a:t>
            </a:r>
            <a:r>
              <a:rPr lang="en-US" sz="9600" dirty="0">
                <a:solidFill>
                  <a:schemeClr val="accent1">
                    <a:lumMod val="75000"/>
                  </a:schemeClr>
                </a:solidFill>
              </a:rPr>
              <a:t> </a:t>
            </a:r>
            <a:r>
              <a:rPr lang="en-US" sz="9600" dirty="0" err="1">
                <a:solidFill>
                  <a:schemeClr val="accent1">
                    <a:lumMod val="75000"/>
                  </a:schemeClr>
                </a:solidFill>
              </a:rPr>
              <a:t>свободны</a:t>
            </a:r>
            <a:r>
              <a:rPr lang="en-US" sz="9600" dirty="0">
                <a:solidFill>
                  <a:schemeClr val="accent1">
                    <a:lumMod val="75000"/>
                  </a:schemeClr>
                </a:solidFill>
              </a:rPr>
              <a:t> </a:t>
            </a:r>
            <a:r>
              <a:rPr lang="en-US" sz="9600" dirty="0" err="1">
                <a:solidFill>
                  <a:schemeClr val="accent1">
                    <a:lumMod val="75000"/>
                  </a:schemeClr>
                </a:solidFill>
              </a:rPr>
              <a:t>включать</a:t>
            </a:r>
            <a:r>
              <a:rPr lang="en-US" sz="9600" dirty="0">
                <a:solidFill>
                  <a:schemeClr val="accent1">
                    <a:lumMod val="75000"/>
                  </a:schemeClr>
                </a:solidFill>
              </a:rPr>
              <a:t> в </a:t>
            </a:r>
            <a:r>
              <a:rPr lang="en-US" sz="9600" dirty="0" err="1">
                <a:solidFill>
                  <a:schemeClr val="accent1">
                    <a:lumMod val="75000"/>
                  </a:schemeClr>
                </a:solidFill>
              </a:rPr>
              <a:t>свой</a:t>
            </a:r>
            <a:r>
              <a:rPr lang="en-US" sz="9600" dirty="0">
                <a:solidFill>
                  <a:schemeClr val="accent1">
                    <a:lumMod val="75000"/>
                  </a:schemeClr>
                </a:solidFill>
              </a:rPr>
              <a:t> </a:t>
            </a:r>
            <a:r>
              <a:rPr lang="en-US" sz="9600" dirty="0" err="1">
                <a:solidFill>
                  <a:schemeClr val="accent1">
                    <a:lumMod val="75000"/>
                  </a:schemeClr>
                </a:solidFill>
              </a:rPr>
              <a:t>контракт</a:t>
            </a:r>
            <a:r>
              <a:rPr lang="en-US" sz="9600" dirty="0">
                <a:solidFill>
                  <a:schemeClr val="accent1">
                    <a:lumMod val="75000"/>
                  </a:schemeClr>
                </a:solidFill>
              </a:rPr>
              <a:t> </a:t>
            </a:r>
            <a:r>
              <a:rPr lang="en-US" sz="9600" dirty="0" err="1">
                <a:solidFill>
                  <a:schemeClr val="accent1">
                    <a:lumMod val="75000"/>
                  </a:schemeClr>
                </a:solidFill>
              </a:rPr>
              <a:t>только</a:t>
            </a:r>
            <a:r>
              <a:rPr lang="en-US" sz="9600" dirty="0">
                <a:solidFill>
                  <a:schemeClr val="accent1">
                    <a:lumMod val="75000"/>
                  </a:schemeClr>
                </a:solidFill>
              </a:rPr>
              <a:t> </a:t>
            </a:r>
            <a:r>
              <a:rPr lang="en-US" sz="9600" dirty="0" err="1">
                <a:solidFill>
                  <a:schemeClr val="accent1">
                    <a:lumMod val="75000"/>
                  </a:schemeClr>
                </a:solidFill>
              </a:rPr>
              <a:t>часть</a:t>
            </a:r>
            <a:r>
              <a:rPr lang="en-US" sz="9600" dirty="0">
                <a:solidFill>
                  <a:schemeClr val="accent1">
                    <a:lumMod val="75000"/>
                  </a:schemeClr>
                </a:solidFill>
              </a:rPr>
              <a:t> Б </a:t>
            </a:r>
            <a:r>
              <a:rPr lang="en-US" sz="9600" dirty="0" err="1">
                <a:solidFill>
                  <a:schemeClr val="accent1">
                    <a:lumMod val="75000"/>
                  </a:schemeClr>
                </a:solidFill>
              </a:rPr>
              <a:t>Общих</a:t>
            </a:r>
            <a:r>
              <a:rPr lang="en-US" sz="9600" dirty="0">
                <a:solidFill>
                  <a:schemeClr val="accent1">
                    <a:lumMod val="75000"/>
                  </a:schemeClr>
                </a:solidFill>
              </a:rPr>
              <a:t> </a:t>
            </a:r>
            <a:r>
              <a:rPr lang="en-US" sz="9600" dirty="0" err="1">
                <a:solidFill>
                  <a:schemeClr val="accent1">
                    <a:lumMod val="75000"/>
                  </a:schemeClr>
                </a:solidFill>
              </a:rPr>
              <a:t>условий</a:t>
            </a:r>
            <a:r>
              <a:rPr lang="en-US" sz="9600" dirty="0">
                <a:solidFill>
                  <a:schemeClr val="accent1">
                    <a:lumMod val="75000"/>
                  </a:schemeClr>
                </a:solidFill>
              </a:rPr>
              <a:t>. В </a:t>
            </a:r>
            <a:r>
              <a:rPr lang="en-US" sz="9600" dirty="0" err="1">
                <a:solidFill>
                  <a:schemeClr val="accent1">
                    <a:lumMod val="75000"/>
                  </a:schemeClr>
                </a:solidFill>
              </a:rPr>
              <a:t>этом</a:t>
            </a:r>
            <a:r>
              <a:rPr lang="en-US" sz="9600" dirty="0">
                <a:solidFill>
                  <a:schemeClr val="accent1">
                    <a:lumMod val="75000"/>
                  </a:schemeClr>
                </a:solidFill>
              </a:rPr>
              <a:t> </a:t>
            </a:r>
            <a:r>
              <a:rPr lang="en-US" sz="9600" dirty="0" err="1">
                <a:solidFill>
                  <a:schemeClr val="accent1">
                    <a:lumMod val="75000"/>
                  </a:schemeClr>
                </a:solidFill>
              </a:rPr>
              <a:t>случае</a:t>
            </a:r>
            <a:r>
              <a:rPr lang="en-US" sz="9600" dirty="0">
                <a:solidFill>
                  <a:schemeClr val="accent1">
                    <a:lumMod val="75000"/>
                  </a:schemeClr>
                </a:solidFill>
              </a:rPr>
              <a:t> </a:t>
            </a:r>
            <a:r>
              <a:rPr lang="en-US" sz="9600" dirty="0" err="1">
                <a:solidFill>
                  <a:schemeClr val="accent1">
                    <a:lumMod val="75000"/>
                  </a:schemeClr>
                </a:solidFill>
              </a:rPr>
              <a:t>им</a:t>
            </a:r>
            <a:r>
              <a:rPr lang="en-US" sz="9600" dirty="0">
                <a:solidFill>
                  <a:schemeClr val="accent1">
                    <a:lumMod val="75000"/>
                  </a:schemeClr>
                </a:solidFill>
              </a:rPr>
              <a:t> </a:t>
            </a:r>
            <a:r>
              <a:rPr lang="en-US" sz="9600" dirty="0" err="1">
                <a:solidFill>
                  <a:schemeClr val="accent1">
                    <a:lumMod val="75000"/>
                  </a:schemeClr>
                </a:solidFill>
              </a:rPr>
              <a:t>следует</a:t>
            </a:r>
            <a:r>
              <a:rPr lang="en-US" sz="9600" dirty="0">
                <a:solidFill>
                  <a:schemeClr val="accent1">
                    <a:lumMod val="75000"/>
                  </a:schemeClr>
                </a:solidFill>
              </a:rPr>
              <a:t> </a:t>
            </a:r>
            <a:r>
              <a:rPr lang="en-US" sz="9600" dirty="0" err="1">
                <a:solidFill>
                  <a:schemeClr val="accent1">
                    <a:lumMod val="75000"/>
                  </a:schemeClr>
                </a:solidFill>
              </a:rPr>
              <a:t>указать</a:t>
            </a:r>
            <a:r>
              <a:rPr lang="en-US" sz="9600" dirty="0">
                <a:solidFill>
                  <a:schemeClr val="accent1">
                    <a:lumMod val="75000"/>
                  </a:schemeClr>
                </a:solidFill>
              </a:rPr>
              <a:t>:</a:t>
            </a:r>
            <a:br>
              <a:rPr lang="en-US" sz="9600" dirty="0">
                <a:solidFill>
                  <a:schemeClr val="accent1">
                    <a:lumMod val="75000"/>
                  </a:schemeClr>
                </a:solidFill>
              </a:rPr>
            </a:br>
            <a:r>
              <a:rPr lang="en-US" sz="9600" dirty="0">
                <a:solidFill>
                  <a:schemeClr val="accent1">
                    <a:lumMod val="75000"/>
                  </a:schemeClr>
                </a:solidFill>
              </a:rPr>
              <a:t>"</a:t>
            </a:r>
            <a:r>
              <a:rPr lang="en-US" sz="9600" dirty="0" err="1">
                <a:solidFill>
                  <a:schemeClr val="accent1">
                    <a:lumMod val="75000"/>
                  </a:schemeClr>
                </a:solidFill>
              </a:rPr>
              <a:t>Настоящий</a:t>
            </a:r>
            <a:r>
              <a:rPr lang="en-US" sz="9600" dirty="0">
                <a:solidFill>
                  <a:schemeClr val="accent1">
                    <a:lumMod val="75000"/>
                  </a:schemeClr>
                </a:solidFill>
              </a:rPr>
              <a:t> </a:t>
            </a:r>
            <a:r>
              <a:rPr lang="en-US" sz="9600" dirty="0" err="1">
                <a:solidFill>
                  <a:schemeClr val="accent1">
                    <a:lumMod val="75000"/>
                  </a:schemeClr>
                </a:solidFill>
              </a:rPr>
              <a:t>контракт</a:t>
            </a:r>
            <a:r>
              <a:rPr lang="en-US" sz="9600" dirty="0">
                <a:solidFill>
                  <a:schemeClr val="accent1">
                    <a:lumMod val="75000"/>
                  </a:schemeClr>
                </a:solidFill>
              </a:rPr>
              <a:t> </a:t>
            </a:r>
            <a:r>
              <a:rPr lang="en-US" sz="9600" dirty="0" err="1">
                <a:solidFill>
                  <a:schemeClr val="accent1">
                    <a:lumMod val="75000"/>
                  </a:schemeClr>
                </a:solidFill>
              </a:rPr>
              <a:t>регламентируется</a:t>
            </a:r>
            <a:r>
              <a:rPr lang="en-US" sz="9600" dirty="0">
                <a:solidFill>
                  <a:schemeClr val="accent1">
                    <a:lumMod val="75000"/>
                  </a:schemeClr>
                </a:solidFill>
              </a:rPr>
              <a:t> </a:t>
            </a:r>
            <a:r>
              <a:rPr lang="en-US" sz="9600" dirty="0" err="1">
                <a:solidFill>
                  <a:schemeClr val="accent1">
                    <a:lumMod val="75000"/>
                  </a:schemeClr>
                </a:solidFill>
              </a:rPr>
              <a:t>Общими</a:t>
            </a:r>
            <a:r>
              <a:rPr lang="en-US" sz="9600" dirty="0">
                <a:solidFill>
                  <a:schemeClr val="accent1">
                    <a:lumMod val="75000"/>
                  </a:schemeClr>
                </a:solidFill>
              </a:rPr>
              <a:t> </a:t>
            </a:r>
            <a:r>
              <a:rPr lang="en-US" sz="9600" dirty="0" err="1">
                <a:solidFill>
                  <a:schemeClr val="accent1">
                    <a:lumMod val="75000"/>
                  </a:schemeClr>
                </a:solidFill>
              </a:rPr>
              <a:t>условиями</a:t>
            </a:r>
            <a:r>
              <a:rPr lang="en-US" sz="9600" dirty="0">
                <a:solidFill>
                  <a:schemeClr val="accent1">
                    <a:lumMod val="75000"/>
                  </a:schemeClr>
                </a:solidFill>
              </a:rPr>
              <a:t> МТП </a:t>
            </a:r>
            <a:r>
              <a:rPr lang="en-US" sz="9600" dirty="0" err="1">
                <a:solidFill>
                  <a:schemeClr val="accent1">
                    <a:lumMod val="75000"/>
                  </a:schemeClr>
                </a:solidFill>
              </a:rPr>
              <a:t>купли-продажи</a:t>
            </a:r>
            <a:r>
              <a:rPr lang="en-US" sz="9600" dirty="0">
                <a:solidFill>
                  <a:schemeClr val="accent1">
                    <a:lumMod val="75000"/>
                  </a:schemeClr>
                </a:solidFill>
              </a:rPr>
              <a:t> (</a:t>
            </a:r>
            <a:r>
              <a:rPr lang="en-US" sz="9600" dirty="0" err="1">
                <a:solidFill>
                  <a:schemeClr val="accent1">
                    <a:lumMod val="75000"/>
                  </a:schemeClr>
                </a:solidFill>
              </a:rPr>
              <a:t>готовых</a:t>
            </a:r>
            <a:r>
              <a:rPr lang="en-US" sz="9600" dirty="0">
                <a:solidFill>
                  <a:schemeClr val="accent1">
                    <a:lumMod val="75000"/>
                  </a:schemeClr>
                </a:solidFill>
              </a:rPr>
              <a:t> </a:t>
            </a:r>
            <a:r>
              <a:rPr lang="en-US" sz="9600" dirty="0" err="1">
                <a:solidFill>
                  <a:schemeClr val="accent1">
                    <a:lumMod val="75000"/>
                  </a:schemeClr>
                </a:solidFill>
              </a:rPr>
              <a:t>изделий</a:t>
            </a:r>
            <a:r>
              <a:rPr lang="en-US" sz="9600" dirty="0">
                <a:solidFill>
                  <a:schemeClr val="accent1">
                    <a:lumMod val="75000"/>
                  </a:schemeClr>
                </a:solidFill>
              </a:rPr>
              <a:t>, </a:t>
            </a:r>
            <a:r>
              <a:rPr lang="en-US" sz="9600" dirty="0" err="1">
                <a:solidFill>
                  <a:schemeClr val="accent1">
                    <a:lumMod val="75000"/>
                  </a:schemeClr>
                </a:solidFill>
              </a:rPr>
              <a:t>предназначенных</a:t>
            </a:r>
            <a:r>
              <a:rPr lang="en-US" sz="9600" dirty="0">
                <a:solidFill>
                  <a:schemeClr val="accent1">
                    <a:lumMod val="75000"/>
                  </a:schemeClr>
                </a:solidFill>
              </a:rPr>
              <a:t> </a:t>
            </a:r>
            <a:r>
              <a:rPr lang="en-US" sz="9600" dirty="0" err="1">
                <a:solidFill>
                  <a:schemeClr val="accent1">
                    <a:lumMod val="75000"/>
                  </a:schemeClr>
                </a:solidFill>
              </a:rPr>
              <a:t>для</a:t>
            </a:r>
            <a:r>
              <a:rPr lang="en-US" sz="9600" dirty="0">
                <a:solidFill>
                  <a:schemeClr val="accent1">
                    <a:lumMod val="75000"/>
                  </a:schemeClr>
                </a:solidFill>
              </a:rPr>
              <a:t> </a:t>
            </a:r>
            <a:r>
              <a:rPr lang="en-US" sz="9600" dirty="0" err="1">
                <a:solidFill>
                  <a:schemeClr val="accent1">
                    <a:lumMod val="75000"/>
                  </a:schemeClr>
                </a:solidFill>
              </a:rPr>
              <a:t>перепродажи</a:t>
            </a:r>
            <a:r>
              <a:rPr lang="en-US" sz="9600" dirty="0" smtClean="0">
                <a:solidFill>
                  <a:schemeClr val="accent1">
                    <a:lumMod val="75000"/>
                  </a:schemeClr>
                </a:solidFill>
              </a:rPr>
              <a:t>)".</a:t>
            </a:r>
            <a:endParaRPr lang="ru-RU" sz="9600" b="1" dirty="0">
              <a:solidFill>
                <a:schemeClr val="accent1">
                  <a:lumMod val="75000"/>
                </a:schemeClr>
              </a:solidFill>
            </a:endParaRP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
        <p:nvSpPr>
          <p:cNvPr id="2" name="Прямоугольник 1"/>
          <p:cNvSpPr/>
          <p:nvPr/>
        </p:nvSpPr>
        <p:spPr>
          <a:xfrm>
            <a:off x="687351" y="1124744"/>
            <a:ext cx="7920880" cy="954107"/>
          </a:xfrm>
          <a:prstGeom prst="rect">
            <a:avLst/>
          </a:prstGeom>
        </p:spPr>
        <p:txBody>
          <a:bodyPr wrap="square">
            <a:spAutoFit/>
          </a:bodyPr>
          <a:lstStyle/>
          <a:p>
            <a:r>
              <a:rPr lang="ru-RU" sz="2800" b="1" dirty="0" smtClean="0">
                <a:solidFill>
                  <a:schemeClr val="accent1">
                    <a:lumMod val="75000"/>
                  </a:schemeClr>
                </a:solidFill>
              </a:rPr>
              <a:t>Типовой</a:t>
            </a:r>
            <a:r>
              <a:rPr lang="en-US" sz="2800" b="1" dirty="0" smtClean="0">
                <a:solidFill>
                  <a:schemeClr val="accent1">
                    <a:lumMod val="75000"/>
                  </a:schemeClr>
                </a:solidFill>
              </a:rPr>
              <a:t> </a:t>
            </a:r>
            <a:r>
              <a:rPr lang="en-US" sz="2800" b="1" dirty="0" err="1" smtClean="0">
                <a:solidFill>
                  <a:schemeClr val="accent1">
                    <a:lumMod val="75000"/>
                  </a:schemeClr>
                </a:solidFill>
              </a:rPr>
              <a:t>контракт</a:t>
            </a:r>
            <a:r>
              <a:rPr lang="en-US" sz="2800" b="1" dirty="0" smtClean="0">
                <a:solidFill>
                  <a:schemeClr val="accent1">
                    <a:lumMod val="75000"/>
                  </a:schemeClr>
                </a:solidFill>
              </a:rPr>
              <a:t> </a:t>
            </a:r>
            <a:r>
              <a:rPr lang="en-US" sz="2800" b="1" dirty="0" err="1" smtClean="0">
                <a:solidFill>
                  <a:schemeClr val="accent1">
                    <a:lumMod val="75000"/>
                  </a:schemeClr>
                </a:solidFill>
              </a:rPr>
              <a:t>международной</a:t>
            </a:r>
            <a:r>
              <a:rPr lang="en-US" sz="2800" b="1" dirty="0" smtClean="0">
                <a:solidFill>
                  <a:schemeClr val="accent1">
                    <a:lumMod val="75000"/>
                  </a:schemeClr>
                </a:solidFill>
              </a:rPr>
              <a:t> </a:t>
            </a:r>
            <a:r>
              <a:rPr lang="en-US" sz="2800" b="1" dirty="0" err="1" smtClean="0">
                <a:solidFill>
                  <a:schemeClr val="accent1">
                    <a:lumMod val="75000"/>
                  </a:schemeClr>
                </a:solidFill>
              </a:rPr>
              <a:t>купли-продажи</a:t>
            </a:r>
            <a:r>
              <a:rPr lang="en-US" sz="2800" b="1" dirty="0" smtClean="0">
                <a:solidFill>
                  <a:schemeClr val="accent1">
                    <a:lumMod val="75000"/>
                  </a:schemeClr>
                </a:solidFill>
              </a:rPr>
              <a:t> </a:t>
            </a:r>
            <a:r>
              <a:rPr lang="ru-RU" sz="2800" b="1" dirty="0" smtClean="0">
                <a:solidFill>
                  <a:schemeClr val="accent1">
                    <a:lumMod val="75000"/>
                  </a:schemeClr>
                </a:solidFill>
              </a:rPr>
              <a:t>включает</a:t>
            </a:r>
            <a:r>
              <a:rPr lang="en-US" sz="2800" b="1" dirty="0" smtClean="0">
                <a:solidFill>
                  <a:schemeClr val="accent1">
                    <a:lumMod val="75000"/>
                  </a:schemeClr>
                </a:solidFill>
              </a:rPr>
              <a:t>:</a:t>
            </a:r>
            <a:endParaRPr lang="ru-RU" sz="2800" dirty="0"/>
          </a:p>
        </p:txBody>
      </p:sp>
    </p:spTree>
    <p:extLst>
      <p:ext uri="{BB962C8B-B14F-4D97-AF65-F5344CB8AC3E}">
        <p14:creationId xmlns:p14="http://schemas.microsoft.com/office/powerpoint/2010/main" val="198062445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971600" y="131328"/>
            <a:ext cx="7715200" cy="1143000"/>
          </a:xfrm>
        </p:spPr>
        <p:txBody>
          <a:bodyPr vert="horz" lIns="91440" tIns="45720" rIns="91440" bIns="45720" rtlCol="0" anchor="ctr">
            <a:normAutofit/>
          </a:bodyPr>
          <a:lstStyle/>
          <a:p>
            <a:pPr algn="l"/>
            <a:r>
              <a:rPr lang="en-US" altLang="ru-RU" b="1" dirty="0" err="1">
                <a:solidFill>
                  <a:schemeClr val="accent1">
                    <a:lumMod val="75000"/>
                  </a:schemeClr>
                </a:solidFill>
              </a:rPr>
              <a:t>Сфера</a:t>
            </a:r>
            <a:r>
              <a:rPr lang="en-US" altLang="ru-RU" b="1" dirty="0">
                <a:solidFill>
                  <a:schemeClr val="accent1">
                    <a:lumMod val="75000"/>
                  </a:schemeClr>
                </a:solidFill>
              </a:rPr>
              <a:t> </a:t>
            </a:r>
            <a:r>
              <a:rPr lang="en-US" altLang="ru-RU" b="1" dirty="0" err="1">
                <a:solidFill>
                  <a:schemeClr val="accent1">
                    <a:lumMod val="75000"/>
                  </a:schemeClr>
                </a:solidFill>
              </a:rPr>
              <a:t>применения</a:t>
            </a:r>
            <a:r>
              <a:rPr lang="ru-RU" altLang="ru-RU" b="1" dirty="0">
                <a:solidFill>
                  <a:schemeClr val="accent1">
                    <a:lumMod val="75000"/>
                  </a:schemeClr>
                </a:solidFill>
              </a:rPr>
              <a:t> </a:t>
            </a:r>
          </a:p>
        </p:txBody>
      </p:sp>
      <p:sp>
        <p:nvSpPr>
          <p:cNvPr id="113667" name="Rectangle 3"/>
          <p:cNvSpPr>
            <a:spLocks noGrp="1" noChangeArrowheads="1"/>
          </p:cNvSpPr>
          <p:nvPr>
            <p:ph idx="1"/>
          </p:nvPr>
        </p:nvSpPr>
        <p:spPr>
          <a:xfrm>
            <a:off x="971600" y="1268760"/>
            <a:ext cx="7715200" cy="5328592"/>
          </a:xfrm>
        </p:spPr>
        <p:txBody>
          <a:bodyPr vert="horz" lIns="91440" tIns="45720" rIns="91440" bIns="45720" rtlCol="0">
            <a:noAutofit/>
          </a:bodyPr>
          <a:lstStyle/>
          <a:p>
            <a:pPr>
              <a:buClr>
                <a:srgbClr val="FF0000"/>
              </a:buClr>
              <a:buFont typeface="Wingdings" panose="05000000000000000000" pitchFamily="2" charset="2"/>
              <a:buChar char="l"/>
            </a:pPr>
            <a:r>
              <a:rPr lang="ru-RU" altLang="ru-RU" sz="2400" dirty="0" err="1" smtClean="0">
                <a:solidFill>
                  <a:schemeClr val="accent1">
                    <a:lumMod val="75000"/>
                  </a:schemeClr>
                </a:solidFill>
              </a:rPr>
              <a:t>Ти</a:t>
            </a:r>
            <a:r>
              <a:rPr lang="en-US" altLang="ru-RU" sz="2400" dirty="0" err="1" smtClean="0">
                <a:solidFill>
                  <a:schemeClr val="accent1">
                    <a:lumMod val="75000"/>
                  </a:schemeClr>
                </a:solidFill>
              </a:rPr>
              <a:t>повой</a:t>
            </a:r>
            <a:r>
              <a:rPr lang="en-US" altLang="ru-RU" sz="2400" dirty="0" smtClean="0">
                <a:solidFill>
                  <a:schemeClr val="accent1">
                    <a:lumMod val="75000"/>
                  </a:schemeClr>
                </a:solidFill>
              </a:rPr>
              <a:t> </a:t>
            </a:r>
            <a:r>
              <a:rPr lang="en-US" altLang="ru-RU" sz="2400" dirty="0" err="1">
                <a:solidFill>
                  <a:schemeClr val="accent1">
                    <a:lumMod val="75000"/>
                  </a:schemeClr>
                </a:solidFill>
              </a:rPr>
              <a:t>контракт</a:t>
            </a:r>
            <a:r>
              <a:rPr lang="en-US" altLang="ru-RU" sz="2400" dirty="0">
                <a:solidFill>
                  <a:schemeClr val="accent1">
                    <a:lumMod val="75000"/>
                  </a:schemeClr>
                </a:solidFill>
              </a:rPr>
              <a:t> в </a:t>
            </a:r>
            <a:r>
              <a:rPr lang="en-US" altLang="ru-RU" sz="2400" dirty="0" err="1">
                <a:solidFill>
                  <a:schemeClr val="accent1">
                    <a:lumMod val="75000"/>
                  </a:schemeClr>
                </a:solidFill>
              </a:rPr>
              <a:t>первую</a:t>
            </a:r>
            <a:r>
              <a:rPr lang="en-US" altLang="ru-RU" sz="2400" dirty="0">
                <a:solidFill>
                  <a:schemeClr val="accent1">
                    <a:lumMod val="75000"/>
                  </a:schemeClr>
                </a:solidFill>
              </a:rPr>
              <a:t> </a:t>
            </a:r>
            <a:r>
              <a:rPr lang="en-US" altLang="ru-RU" sz="2400" dirty="0" err="1">
                <a:solidFill>
                  <a:schemeClr val="accent1">
                    <a:lumMod val="75000"/>
                  </a:schemeClr>
                </a:solidFill>
              </a:rPr>
              <a:t>очередь</a:t>
            </a:r>
            <a:r>
              <a:rPr lang="en-US" altLang="ru-RU" sz="2400" dirty="0">
                <a:solidFill>
                  <a:schemeClr val="accent1">
                    <a:lumMod val="75000"/>
                  </a:schemeClr>
                </a:solidFill>
              </a:rPr>
              <a:t> </a:t>
            </a:r>
            <a:r>
              <a:rPr lang="en-US" altLang="ru-RU" sz="2400" dirty="0" err="1">
                <a:solidFill>
                  <a:schemeClr val="accent1">
                    <a:lumMod val="75000"/>
                  </a:schemeClr>
                </a:solidFill>
              </a:rPr>
              <a:t>предусмотрен</a:t>
            </a:r>
            <a:r>
              <a:rPr lang="en-US" altLang="ru-RU" sz="2400" dirty="0">
                <a:solidFill>
                  <a:schemeClr val="accent1">
                    <a:lumMod val="75000"/>
                  </a:schemeClr>
                </a:solidFill>
              </a:rPr>
              <a:t> </a:t>
            </a:r>
            <a:r>
              <a:rPr lang="en-US" altLang="ru-RU" sz="2400" dirty="0" err="1">
                <a:solidFill>
                  <a:schemeClr val="accent1">
                    <a:lumMod val="75000"/>
                  </a:schemeClr>
                </a:solidFill>
              </a:rPr>
              <a:t>для</a:t>
            </a:r>
            <a:r>
              <a:rPr lang="en-US" altLang="ru-RU" sz="2400" dirty="0">
                <a:solidFill>
                  <a:schemeClr val="accent1">
                    <a:lumMod val="75000"/>
                  </a:schemeClr>
                </a:solidFill>
              </a:rPr>
              <a:t> </a:t>
            </a:r>
            <a:r>
              <a:rPr lang="en-US" altLang="ru-RU" sz="2400" dirty="0" err="1">
                <a:solidFill>
                  <a:schemeClr val="accent1">
                    <a:lumMod val="75000"/>
                  </a:schemeClr>
                </a:solidFill>
              </a:rPr>
              <a:t>контракта</a:t>
            </a:r>
            <a:r>
              <a:rPr lang="en-US" altLang="ru-RU" sz="2400" dirty="0">
                <a:solidFill>
                  <a:schemeClr val="accent1">
                    <a:lumMod val="75000"/>
                  </a:schemeClr>
                </a:solidFill>
              </a:rPr>
              <a:t> </a:t>
            </a:r>
            <a:r>
              <a:rPr lang="en-US" altLang="ru-RU" sz="2400" dirty="0" err="1">
                <a:solidFill>
                  <a:schemeClr val="accent1">
                    <a:lumMod val="75000"/>
                  </a:schemeClr>
                </a:solidFill>
              </a:rPr>
              <a:t>купли-продажи</a:t>
            </a:r>
            <a:r>
              <a:rPr lang="en-US" altLang="ru-RU" sz="2400" dirty="0">
                <a:solidFill>
                  <a:schemeClr val="accent1">
                    <a:lumMod val="75000"/>
                  </a:schemeClr>
                </a:solidFill>
              </a:rPr>
              <a:t> </a:t>
            </a:r>
            <a:r>
              <a:rPr lang="en-US" altLang="ru-RU" sz="2400" dirty="0" err="1">
                <a:solidFill>
                  <a:schemeClr val="accent1">
                    <a:lumMod val="75000"/>
                  </a:schemeClr>
                </a:solidFill>
              </a:rPr>
              <a:t>готовых</a:t>
            </a:r>
            <a:r>
              <a:rPr lang="en-US" altLang="ru-RU" sz="2400" dirty="0">
                <a:solidFill>
                  <a:schemeClr val="accent1">
                    <a:lumMod val="75000"/>
                  </a:schemeClr>
                </a:solidFill>
              </a:rPr>
              <a:t> </a:t>
            </a:r>
            <a:r>
              <a:rPr lang="en-US" altLang="ru-RU" sz="2400" dirty="0" err="1">
                <a:solidFill>
                  <a:schemeClr val="accent1">
                    <a:lumMod val="75000"/>
                  </a:schemeClr>
                </a:solidFill>
              </a:rPr>
              <a:t>изделий</a:t>
            </a:r>
            <a:r>
              <a:rPr lang="en-US" altLang="ru-RU" sz="2400" dirty="0">
                <a:solidFill>
                  <a:schemeClr val="accent1">
                    <a:lumMod val="75000"/>
                  </a:schemeClr>
                </a:solidFill>
              </a:rPr>
              <a:t>, </a:t>
            </a:r>
            <a:r>
              <a:rPr lang="en-US" altLang="ru-RU" sz="2400" dirty="0" err="1">
                <a:solidFill>
                  <a:schemeClr val="accent1">
                    <a:lumMod val="75000"/>
                  </a:schemeClr>
                </a:solidFill>
              </a:rPr>
              <a:t>предназначенных</a:t>
            </a:r>
            <a:r>
              <a:rPr lang="en-US" altLang="ru-RU" sz="2400" dirty="0">
                <a:solidFill>
                  <a:schemeClr val="accent1">
                    <a:lumMod val="75000"/>
                  </a:schemeClr>
                </a:solidFill>
              </a:rPr>
              <a:t> </a:t>
            </a:r>
            <a:r>
              <a:rPr lang="en-US" altLang="ru-RU" sz="2400" dirty="0" err="1">
                <a:solidFill>
                  <a:schemeClr val="accent1">
                    <a:lumMod val="75000"/>
                  </a:schemeClr>
                </a:solidFill>
              </a:rPr>
              <a:t>для</a:t>
            </a:r>
            <a:r>
              <a:rPr lang="en-US" altLang="ru-RU" sz="2400" dirty="0">
                <a:solidFill>
                  <a:schemeClr val="accent1">
                    <a:lumMod val="75000"/>
                  </a:schemeClr>
                </a:solidFill>
              </a:rPr>
              <a:t> </a:t>
            </a:r>
            <a:r>
              <a:rPr lang="en-US" altLang="ru-RU" sz="2400" dirty="0" err="1">
                <a:solidFill>
                  <a:schemeClr val="accent1">
                    <a:lumMod val="75000"/>
                  </a:schemeClr>
                </a:solidFill>
              </a:rPr>
              <a:t>перепродажи</a:t>
            </a:r>
            <a:r>
              <a:rPr lang="en-US" altLang="ru-RU" sz="2400" dirty="0">
                <a:solidFill>
                  <a:schemeClr val="accent1">
                    <a:lumMod val="75000"/>
                  </a:schemeClr>
                </a:solidFill>
              </a:rPr>
              <a:t>, </a:t>
            </a:r>
            <a:r>
              <a:rPr lang="en-US" altLang="ru-RU" sz="2400" dirty="0" err="1">
                <a:solidFill>
                  <a:schemeClr val="accent1">
                    <a:lumMod val="75000"/>
                  </a:schemeClr>
                </a:solidFill>
              </a:rPr>
              <a:t>когда</a:t>
            </a:r>
            <a:r>
              <a:rPr lang="en-US" altLang="ru-RU" sz="2400" dirty="0">
                <a:solidFill>
                  <a:schemeClr val="accent1">
                    <a:lumMod val="75000"/>
                  </a:schemeClr>
                </a:solidFill>
              </a:rPr>
              <a:t> </a:t>
            </a:r>
            <a:r>
              <a:rPr lang="en-US" altLang="ru-RU" sz="2400" dirty="0" err="1">
                <a:solidFill>
                  <a:schemeClr val="accent1">
                    <a:lumMod val="75000"/>
                  </a:schemeClr>
                </a:solidFill>
              </a:rPr>
              <a:t>покупатель</a:t>
            </a:r>
            <a:r>
              <a:rPr lang="en-US" altLang="ru-RU" sz="2400" dirty="0">
                <a:solidFill>
                  <a:schemeClr val="accent1">
                    <a:lumMod val="75000"/>
                  </a:schemeClr>
                </a:solidFill>
              </a:rPr>
              <a:t> </a:t>
            </a:r>
            <a:r>
              <a:rPr lang="en-US" altLang="ru-RU" sz="2400" dirty="0" err="1">
                <a:solidFill>
                  <a:schemeClr val="accent1">
                    <a:lumMod val="75000"/>
                  </a:schemeClr>
                </a:solidFill>
              </a:rPr>
              <a:t>не</a:t>
            </a:r>
            <a:r>
              <a:rPr lang="en-US" altLang="ru-RU" sz="2400" dirty="0">
                <a:solidFill>
                  <a:schemeClr val="accent1">
                    <a:lumMod val="75000"/>
                  </a:schemeClr>
                </a:solidFill>
              </a:rPr>
              <a:t> </a:t>
            </a:r>
            <a:r>
              <a:rPr lang="en-US" altLang="ru-RU" sz="2400" dirty="0" err="1">
                <a:solidFill>
                  <a:schemeClr val="accent1">
                    <a:lumMod val="75000"/>
                  </a:schemeClr>
                </a:solidFill>
              </a:rPr>
              <a:t>является</a:t>
            </a:r>
            <a:r>
              <a:rPr lang="en-US" altLang="ru-RU" sz="2400" dirty="0">
                <a:solidFill>
                  <a:schemeClr val="accent1">
                    <a:lumMod val="75000"/>
                  </a:schemeClr>
                </a:solidFill>
              </a:rPr>
              <a:t> </a:t>
            </a:r>
            <a:r>
              <a:rPr lang="en-US" altLang="ru-RU" sz="2400" dirty="0" err="1">
                <a:solidFill>
                  <a:schemeClr val="accent1">
                    <a:lumMod val="75000"/>
                  </a:schemeClr>
                </a:solidFill>
              </a:rPr>
              <a:t>их</a:t>
            </a:r>
            <a:r>
              <a:rPr lang="en-US" altLang="ru-RU" sz="2400" dirty="0">
                <a:solidFill>
                  <a:schemeClr val="accent1">
                    <a:lumMod val="75000"/>
                  </a:schemeClr>
                </a:solidFill>
              </a:rPr>
              <a:t> </a:t>
            </a:r>
            <a:r>
              <a:rPr lang="en-US" altLang="ru-RU" sz="2400" dirty="0" err="1">
                <a:solidFill>
                  <a:schemeClr val="accent1">
                    <a:lumMod val="75000"/>
                  </a:schemeClr>
                </a:solidFill>
              </a:rPr>
              <a:t>потребителем</a:t>
            </a:r>
            <a:r>
              <a:rPr lang="en-US" altLang="ru-RU" sz="2400" dirty="0">
                <a:solidFill>
                  <a:schemeClr val="accent1">
                    <a:lumMod val="75000"/>
                  </a:schemeClr>
                </a:solidFill>
              </a:rPr>
              <a:t>, </a:t>
            </a:r>
            <a:r>
              <a:rPr lang="en-US" altLang="ru-RU" sz="2400" dirty="0" err="1">
                <a:solidFill>
                  <a:schemeClr val="accent1">
                    <a:lumMod val="75000"/>
                  </a:schemeClr>
                </a:solidFill>
              </a:rPr>
              <a:t>однако</a:t>
            </a:r>
            <a:r>
              <a:rPr lang="en-US" altLang="ru-RU" sz="2400" dirty="0">
                <a:solidFill>
                  <a:schemeClr val="accent1">
                    <a:lumMod val="75000"/>
                  </a:schemeClr>
                </a:solidFill>
              </a:rPr>
              <a:t> </a:t>
            </a:r>
            <a:r>
              <a:rPr lang="en-US" altLang="ru-RU" sz="2400" dirty="0" err="1">
                <a:solidFill>
                  <a:schemeClr val="accent1">
                    <a:lumMod val="75000"/>
                  </a:schemeClr>
                </a:solidFill>
              </a:rPr>
              <a:t>контракт</a:t>
            </a:r>
            <a:r>
              <a:rPr lang="en-US" altLang="ru-RU" sz="2400" dirty="0">
                <a:solidFill>
                  <a:schemeClr val="accent1">
                    <a:lumMod val="75000"/>
                  </a:schemeClr>
                </a:solidFill>
              </a:rPr>
              <a:t> </a:t>
            </a:r>
            <a:r>
              <a:rPr lang="en-US" altLang="ru-RU" sz="2400" dirty="0" err="1">
                <a:solidFill>
                  <a:schemeClr val="accent1">
                    <a:lumMod val="75000"/>
                  </a:schemeClr>
                </a:solidFill>
              </a:rPr>
              <a:t>представляет</a:t>
            </a:r>
            <a:r>
              <a:rPr lang="en-US" altLang="ru-RU" sz="2400" dirty="0">
                <a:solidFill>
                  <a:schemeClr val="accent1">
                    <a:lumMod val="75000"/>
                  </a:schemeClr>
                </a:solidFill>
              </a:rPr>
              <a:t> </a:t>
            </a:r>
            <a:r>
              <a:rPr lang="en-US" altLang="ru-RU" sz="2400" dirty="0" err="1">
                <a:solidFill>
                  <a:schemeClr val="accent1">
                    <a:lumMod val="75000"/>
                  </a:schemeClr>
                </a:solidFill>
              </a:rPr>
              <a:t>собой</a:t>
            </a:r>
            <a:r>
              <a:rPr lang="en-US" altLang="ru-RU" sz="2400" dirty="0">
                <a:solidFill>
                  <a:schemeClr val="accent1">
                    <a:lumMod val="75000"/>
                  </a:schemeClr>
                </a:solidFill>
              </a:rPr>
              <a:t> </a:t>
            </a:r>
            <a:r>
              <a:rPr lang="en-US" altLang="ru-RU" sz="2400" dirty="0" err="1">
                <a:solidFill>
                  <a:schemeClr val="accent1">
                    <a:lumMod val="75000"/>
                  </a:schemeClr>
                </a:solidFill>
              </a:rPr>
              <a:t>независимую</a:t>
            </a:r>
            <a:r>
              <a:rPr lang="en-US" altLang="ru-RU" sz="2400" dirty="0">
                <a:solidFill>
                  <a:schemeClr val="accent1">
                    <a:lumMod val="75000"/>
                  </a:schemeClr>
                </a:solidFill>
              </a:rPr>
              <a:t> </a:t>
            </a:r>
            <a:r>
              <a:rPr lang="en-US" altLang="ru-RU" sz="2400" dirty="0" err="1">
                <a:solidFill>
                  <a:schemeClr val="accent1">
                    <a:lumMod val="75000"/>
                  </a:schemeClr>
                </a:solidFill>
              </a:rPr>
              <a:t>сделку</a:t>
            </a:r>
            <a:r>
              <a:rPr lang="en-US" altLang="ru-RU" sz="2400" dirty="0">
                <a:solidFill>
                  <a:schemeClr val="accent1">
                    <a:lumMod val="75000"/>
                  </a:schemeClr>
                </a:solidFill>
              </a:rPr>
              <a:t>, а </a:t>
            </a:r>
            <a:r>
              <a:rPr lang="en-US" altLang="ru-RU" sz="2400" dirty="0" err="1">
                <a:solidFill>
                  <a:schemeClr val="accent1">
                    <a:lumMod val="75000"/>
                  </a:schemeClr>
                </a:solidFill>
              </a:rPr>
              <a:t>не</a:t>
            </a:r>
            <a:r>
              <a:rPr lang="en-US" altLang="ru-RU" sz="2400" dirty="0">
                <a:solidFill>
                  <a:schemeClr val="accent1">
                    <a:lumMod val="75000"/>
                  </a:schemeClr>
                </a:solidFill>
              </a:rPr>
              <a:t> </a:t>
            </a:r>
            <a:r>
              <a:rPr lang="en-US" altLang="ru-RU" sz="2400" dirty="0" err="1">
                <a:solidFill>
                  <a:schemeClr val="accent1">
                    <a:lumMod val="75000"/>
                  </a:schemeClr>
                </a:solidFill>
              </a:rPr>
              <a:t>часть</a:t>
            </a:r>
            <a:r>
              <a:rPr lang="en-US" altLang="ru-RU" sz="2400" dirty="0">
                <a:solidFill>
                  <a:schemeClr val="accent1">
                    <a:lumMod val="75000"/>
                  </a:schemeClr>
                </a:solidFill>
              </a:rPr>
              <a:t> </a:t>
            </a:r>
            <a:r>
              <a:rPr lang="en-US" altLang="ru-RU" sz="2400" dirty="0" err="1">
                <a:solidFill>
                  <a:schemeClr val="accent1">
                    <a:lumMod val="75000"/>
                  </a:schemeClr>
                </a:solidFill>
              </a:rPr>
              <a:t>долгосрочного</a:t>
            </a:r>
            <a:r>
              <a:rPr lang="en-US" altLang="ru-RU" sz="2400" dirty="0">
                <a:solidFill>
                  <a:schemeClr val="accent1">
                    <a:lumMod val="75000"/>
                  </a:schemeClr>
                </a:solidFill>
              </a:rPr>
              <a:t> </a:t>
            </a:r>
            <a:r>
              <a:rPr lang="en-US" altLang="ru-RU" sz="2400" dirty="0" err="1">
                <a:solidFill>
                  <a:schemeClr val="accent1">
                    <a:lumMod val="75000"/>
                  </a:schemeClr>
                </a:solidFill>
              </a:rPr>
              <a:t>соглашения</a:t>
            </a:r>
            <a:r>
              <a:rPr lang="en-US" altLang="ru-RU" sz="2400" dirty="0">
                <a:solidFill>
                  <a:schemeClr val="accent1">
                    <a:lumMod val="75000"/>
                  </a:schemeClr>
                </a:solidFill>
              </a:rPr>
              <a:t> о </a:t>
            </a:r>
            <a:r>
              <a:rPr lang="en-US" altLang="ru-RU" sz="2400" dirty="0" err="1">
                <a:solidFill>
                  <a:schemeClr val="accent1">
                    <a:lumMod val="75000"/>
                  </a:schemeClr>
                </a:solidFill>
              </a:rPr>
              <a:t>поставках</a:t>
            </a:r>
            <a:r>
              <a:rPr lang="en-US" altLang="ru-RU" sz="2400" dirty="0">
                <a:solidFill>
                  <a:schemeClr val="accent1">
                    <a:lumMod val="75000"/>
                  </a:schemeClr>
                </a:solidFill>
              </a:rPr>
              <a:t>.</a:t>
            </a:r>
            <a:r>
              <a:rPr lang="ru-RU" altLang="ru-RU" sz="2400" dirty="0">
                <a:solidFill>
                  <a:schemeClr val="accent1">
                    <a:lumMod val="75000"/>
                  </a:schemeClr>
                </a:solidFill>
              </a:rPr>
              <a:t> </a:t>
            </a:r>
          </a:p>
          <a:p>
            <a:pPr>
              <a:buClr>
                <a:srgbClr val="FF0000"/>
              </a:buClr>
              <a:buFont typeface="Wingdings" panose="05000000000000000000" pitchFamily="2" charset="2"/>
              <a:buChar char="l"/>
            </a:pPr>
            <a:r>
              <a:rPr lang="ru-RU" altLang="ru-RU" sz="2400" dirty="0">
                <a:solidFill>
                  <a:schemeClr val="accent1">
                    <a:lumMod val="75000"/>
                  </a:schemeClr>
                </a:solidFill>
              </a:rPr>
              <a:t>Т</a:t>
            </a:r>
            <a:r>
              <a:rPr lang="en-US" altLang="ru-RU" sz="2400" dirty="0" err="1">
                <a:solidFill>
                  <a:schemeClr val="accent1">
                    <a:lumMod val="75000"/>
                  </a:schemeClr>
                </a:solidFill>
              </a:rPr>
              <a:t>иповой</a:t>
            </a:r>
            <a:r>
              <a:rPr lang="en-US" altLang="ru-RU" sz="2400" dirty="0">
                <a:solidFill>
                  <a:schemeClr val="accent1">
                    <a:lumMod val="75000"/>
                  </a:schemeClr>
                </a:solidFill>
              </a:rPr>
              <a:t> </a:t>
            </a:r>
            <a:r>
              <a:rPr lang="en-US" altLang="ru-RU" sz="2400" dirty="0" err="1">
                <a:solidFill>
                  <a:schemeClr val="accent1">
                    <a:lumMod val="75000"/>
                  </a:schemeClr>
                </a:solidFill>
              </a:rPr>
              <a:t>контракт</a:t>
            </a:r>
            <a:r>
              <a:rPr lang="en-US" altLang="ru-RU" sz="2400" dirty="0">
                <a:solidFill>
                  <a:schemeClr val="accent1">
                    <a:lumMod val="75000"/>
                  </a:schemeClr>
                </a:solidFill>
              </a:rPr>
              <a:t> </a:t>
            </a:r>
            <a:r>
              <a:rPr lang="en-US" altLang="ru-RU" sz="2400" dirty="0" err="1">
                <a:solidFill>
                  <a:schemeClr val="accent1">
                    <a:lumMod val="75000"/>
                  </a:schemeClr>
                </a:solidFill>
              </a:rPr>
              <a:t>ориентирован</a:t>
            </a:r>
            <a:r>
              <a:rPr lang="en-US" altLang="ru-RU" sz="2400" dirty="0">
                <a:solidFill>
                  <a:schemeClr val="accent1">
                    <a:lumMod val="75000"/>
                  </a:schemeClr>
                </a:solidFill>
              </a:rPr>
              <a:t> </a:t>
            </a:r>
            <a:r>
              <a:rPr lang="en-US" altLang="ru-RU" sz="2400" dirty="0" err="1">
                <a:solidFill>
                  <a:schemeClr val="accent1">
                    <a:lumMod val="75000"/>
                  </a:schemeClr>
                </a:solidFill>
              </a:rPr>
              <a:t>на</a:t>
            </a:r>
            <a:r>
              <a:rPr lang="en-US" altLang="ru-RU" sz="2400" dirty="0">
                <a:solidFill>
                  <a:schemeClr val="accent1">
                    <a:lumMod val="75000"/>
                  </a:schemeClr>
                </a:solidFill>
              </a:rPr>
              <a:t> </a:t>
            </a:r>
            <a:r>
              <a:rPr lang="en-US" altLang="ru-RU" sz="2400" dirty="0" err="1">
                <a:solidFill>
                  <a:schemeClr val="accent1">
                    <a:lumMod val="75000"/>
                  </a:schemeClr>
                </a:solidFill>
              </a:rPr>
              <a:t>покупателей</a:t>
            </a:r>
            <a:r>
              <a:rPr lang="en-US" altLang="ru-RU" sz="2400" dirty="0">
                <a:solidFill>
                  <a:schemeClr val="accent1">
                    <a:lumMod val="75000"/>
                  </a:schemeClr>
                </a:solidFill>
              </a:rPr>
              <a:t>, </a:t>
            </a:r>
            <a:r>
              <a:rPr lang="en-US" altLang="ru-RU" sz="2400" dirty="0" err="1">
                <a:solidFill>
                  <a:schemeClr val="accent1">
                    <a:lumMod val="75000"/>
                  </a:schemeClr>
                </a:solidFill>
              </a:rPr>
              <a:t>которые</a:t>
            </a:r>
            <a:r>
              <a:rPr lang="en-US" altLang="ru-RU" sz="2400" dirty="0">
                <a:solidFill>
                  <a:schemeClr val="accent1">
                    <a:lumMod val="75000"/>
                  </a:schemeClr>
                </a:solidFill>
              </a:rPr>
              <a:t> </a:t>
            </a:r>
            <a:r>
              <a:rPr lang="en-US" altLang="ru-RU" sz="2400" dirty="0" err="1">
                <a:solidFill>
                  <a:schemeClr val="accent1">
                    <a:lumMod val="75000"/>
                  </a:schemeClr>
                </a:solidFill>
              </a:rPr>
              <a:t>осуществляют</a:t>
            </a:r>
            <a:r>
              <a:rPr lang="en-US" altLang="ru-RU" sz="2400" dirty="0">
                <a:solidFill>
                  <a:schemeClr val="accent1">
                    <a:lumMod val="75000"/>
                  </a:schemeClr>
                </a:solidFill>
              </a:rPr>
              <a:t> </a:t>
            </a:r>
            <a:r>
              <a:rPr lang="en-US" altLang="ru-RU" sz="2400" dirty="0" err="1">
                <a:solidFill>
                  <a:schemeClr val="accent1">
                    <a:lumMod val="75000"/>
                  </a:schemeClr>
                </a:solidFill>
              </a:rPr>
              <a:t>перепродажу</a:t>
            </a:r>
            <a:r>
              <a:rPr lang="en-US" altLang="ru-RU" sz="2400" dirty="0">
                <a:solidFill>
                  <a:schemeClr val="accent1">
                    <a:lumMod val="75000"/>
                  </a:schemeClr>
                </a:solidFill>
              </a:rPr>
              <a:t> </a:t>
            </a:r>
            <a:r>
              <a:rPr lang="en-US" altLang="ru-RU" sz="2400" dirty="0" err="1">
                <a:solidFill>
                  <a:schemeClr val="accent1">
                    <a:lumMod val="75000"/>
                  </a:schemeClr>
                </a:solidFill>
              </a:rPr>
              <a:t>товаров</a:t>
            </a:r>
            <a:r>
              <a:rPr lang="en-US" altLang="ru-RU" sz="2400" dirty="0">
                <a:solidFill>
                  <a:schemeClr val="accent1">
                    <a:lumMod val="75000"/>
                  </a:schemeClr>
                </a:solidFill>
              </a:rPr>
              <a:t>, </a:t>
            </a:r>
            <a:r>
              <a:rPr lang="en-US" altLang="ru-RU" sz="2400" dirty="0" err="1">
                <a:solidFill>
                  <a:schemeClr val="accent1">
                    <a:lumMod val="75000"/>
                  </a:schemeClr>
                </a:solidFill>
              </a:rPr>
              <a:t>т.е</a:t>
            </a:r>
            <a:r>
              <a:rPr lang="en-US" altLang="ru-RU" sz="2400" dirty="0">
                <a:solidFill>
                  <a:schemeClr val="accent1">
                    <a:lumMod val="75000"/>
                  </a:schemeClr>
                </a:solidFill>
              </a:rPr>
              <a:t>. </a:t>
            </a:r>
            <a:r>
              <a:rPr lang="en-US" altLang="ru-RU" sz="2400" dirty="0" err="1">
                <a:solidFill>
                  <a:schemeClr val="accent1">
                    <a:lumMod val="75000"/>
                  </a:schemeClr>
                </a:solidFill>
              </a:rPr>
              <a:t>дистрибьюторов</a:t>
            </a:r>
            <a:r>
              <a:rPr lang="en-US" altLang="ru-RU" sz="2400" dirty="0">
                <a:solidFill>
                  <a:schemeClr val="accent1">
                    <a:lumMod val="75000"/>
                  </a:schemeClr>
                </a:solidFill>
              </a:rPr>
              <a:t>, </a:t>
            </a:r>
            <a:r>
              <a:rPr lang="en-US" altLang="ru-RU" sz="2400" dirty="0" err="1">
                <a:solidFill>
                  <a:schemeClr val="accent1">
                    <a:lumMod val="75000"/>
                  </a:schemeClr>
                </a:solidFill>
              </a:rPr>
              <a:t>импортеров</a:t>
            </a:r>
            <a:r>
              <a:rPr lang="en-US" altLang="ru-RU" sz="2400" dirty="0">
                <a:solidFill>
                  <a:schemeClr val="accent1">
                    <a:lumMod val="75000"/>
                  </a:schemeClr>
                </a:solidFill>
              </a:rPr>
              <a:t>, </a:t>
            </a:r>
            <a:r>
              <a:rPr lang="en-US" altLang="ru-RU" sz="2400" dirty="0" err="1">
                <a:solidFill>
                  <a:schemeClr val="accent1">
                    <a:lumMod val="75000"/>
                  </a:schemeClr>
                </a:solidFill>
              </a:rPr>
              <a:t>оптовых</a:t>
            </a:r>
            <a:r>
              <a:rPr lang="en-US" altLang="ru-RU" sz="2400" dirty="0">
                <a:solidFill>
                  <a:schemeClr val="accent1">
                    <a:lumMod val="75000"/>
                  </a:schemeClr>
                </a:solidFill>
              </a:rPr>
              <a:t> </a:t>
            </a:r>
            <a:r>
              <a:rPr lang="en-US" altLang="ru-RU" sz="2400" dirty="0" err="1">
                <a:solidFill>
                  <a:schemeClr val="accent1">
                    <a:lumMod val="75000"/>
                  </a:schemeClr>
                </a:solidFill>
              </a:rPr>
              <a:t>покупателей</a:t>
            </a:r>
            <a:r>
              <a:rPr lang="en-US" altLang="ru-RU" sz="2400" dirty="0">
                <a:solidFill>
                  <a:schemeClr val="accent1">
                    <a:lumMod val="75000"/>
                  </a:schemeClr>
                </a:solidFill>
              </a:rPr>
              <a:t> и </a:t>
            </a:r>
            <a:r>
              <a:rPr lang="en-US" altLang="ru-RU" sz="2400" dirty="0" err="1">
                <a:solidFill>
                  <a:schemeClr val="accent1">
                    <a:lumMod val="75000"/>
                  </a:schemeClr>
                </a:solidFill>
              </a:rPr>
              <a:t>т.д</a:t>
            </a:r>
            <a:r>
              <a:rPr lang="en-US" altLang="ru-RU" sz="2400" dirty="0">
                <a:solidFill>
                  <a:schemeClr val="accent1">
                    <a:lumMod val="75000"/>
                  </a:schemeClr>
                </a:solidFill>
              </a:rPr>
              <a:t>., а </a:t>
            </a:r>
            <a:r>
              <a:rPr lang="en-US" altLang="ru-RU" sz="2400" dirty="0" err="1">
                <a:solidFill>
                  <a:schemeClr val="accent1">
                    <a:lumMod val="75000"/>
                  </a:schemeClr>
                </a:solidFill>
              </a:rPr>
              <a:t>не</a:t>
            </a:r>
            <a:r>
              <a:rPr lang="en-US" altLang="ru-RU" sz="2400" dirty="0">
                <a:solidFill>
                  <a:schemeClr val="accent1">
                    <a:lumMod val="75000"/>
                  </a:schemeClr>
                </a:solidFill>
              </a:rPr>
              <a:t> </a:t>
            </a:r>
            <a:r>
              <a:rPr lang="en-US" altLang="ru-RU" sz="2400" dirty="0" err="1">
                <a:solidFill>
                  <a:schemeClr val="accent1">
                    <a:lumMod val="75000"/>
                  </a:schemeClr>
                </a:solidFill>
              </a:rPr>
              <a:t>на</a:t>
            </a:r>
            <a:r>
              <a:rPr lang="en-US" altLang="ru-RU" sz="2400" dirty="0">
                <a:solidFill>
                  <a:schemeClr val="accent1">
                    <a:lumMod val="75000"/>
                  </a:schemeClr>
                </a:solidFill>
              </a:rPr>
              <a:t> </a:t>
            </a:r>
            <a:r>
              <a:rPr lang="en-US" altLang="ru-RU" sz="2400" dirty="0" err="1">
                <a:solidFill>
                  <a:schemeClr val="accent1">
                    <a:lumMod val="75000"/>
                  </a:schemeClr>
                </a:solidFill>
              </a:rPr>
              <a:t>продажу</a:t>
            </a:r>
            <a:r>
              <a:rPr lang="en-US" altLang="ru-RU" sz="2400" dirty="0">
                <a:solidFill>
                  <a:schemeClr val="accent1">
                    <a:lumMod val="75000"/>
                  </a:schemeClr>
                </a:solidFill>
              </a:rPr>
              <a:t> </a:t>
            </a:r>
            <a:r>
              <a:rPr lang="en-US" altLang="ru-RU" sz="2400" dirty="0" err="1">
                <a:solidFill>
                  <a:schemeClr val="accent1">
                    <a:lumMod val="75000"/>
                  </a:schemeClr>
                </a:solidFill>
              </a:rPr>
              <a:t>товаров</a:t>
            </a:r>
            <a:r>
              <a:rPr lang="en-US" altLang="ru-RU" sz="2400" dirty="0">
                <a:solidFill>
                  <a:schemeClr val="accent1">
                    <a:lumMod val="75000"/>
                  </a:schemeClr>
                </a:solidFill>
              </a:rPr>
              <a:t> </a:t>
            </a:r>
            <a:r>
              <a:rPr lang="en-US" altLang="ru-RU" sz="2400" dirty="0" err="1">
                <a:solidFill>
                  <a:schemeClr val="accent1">
                    <a:lumMod val="75000"/>
                  </a:schemeClr>
                </a:solidFill>
              </a:rPr>
              <a:t>непосредственным</a:t>
            </a:r>
            <a:r>
              <a:rPr lang="en-US" altLang="ru-RU" sz="2400" dirty="0">
                <a:solidFill>
                  <a:schemeClr val="accent1">
                    <a:lumMod val="75000"/>
                  </a:schemeClr>
                </a:solidFill>
              </a:rPr>
              <a:t> </a:t>
            </a:r>
            <a:r>
              <a:rPr lang="en-US" altLang="ru-RU" sz="2400" dirty="0" err="1">
                <a:solidFill>
                  <a:schemeClr val="accent1">
                    <a:lumMod val="75000"/>
                  </a:schemeClr>
                </a:solidFill>
              </a:rPr>
              <a:t>потребителям</a:t>
            </a:r>
            <a:r>
              <a:rPr lang="en-US" altLang="ru-RU" sz="2400" dirty="0" smtClean="0">
                <a:solidFill>
                  <a:schemeClr val="accent1">
                    <a:lumMod val="75000"/>
                  </a:schemeClr>
                </a:solidFill>
              </a:rPr>
              <a:t>.</a:t>
            </a:r>
            <a:endParaRPr lang="ru-RU" altLang="ru-RU" sz="2400" dirty="0">
              <a:solidFill>
                <a:schemeClr val="accent1">
                  <a:lumMod val="75000"/>
                </a:schemeClr>
              </a:solidFill>
            </a:endParaRPr>
          </a:p>
          <a:p>
            <a:pPr>
              <a:buClr>
                <a:srgbClr val="FF0000"/>
              </a:buClr>
              <a:buFont typeface="Wingdings" panose="05000000000000000000" pitchFamily="2" charset="2"/>
              <a:buChar char="l"/>
            </a:pPr>
            <a:r>
              <a:rPr lang="ru-RU" altLang="ru-RU" sz="2400" dirty="0">
                <a:solidFill>
                  <a:schemeClr val="accent1">
                    <a:lumMod val="75000"/>
                  </a:schemeClr>
                </a:solidFill>
              </a:rPr>
              <a:t>Т</a:t>
            </a:r>
            <a:r>
              <a:rPr lang="en-US" altLang="ru-RU" sz="2400" dirty="0" err="1">
                <a:solidFill>
                  <a:schemeClr val="accent1">
                    <a:lumMod val="75000"/>
                  </a:schemeClr>
                </a:solidFill>
              </a:rPr>
              <a:t>иповой</a:t>
            </a:r>
            <a:r>
              <a:rPr lang="en-US" altLang="ru-RU" sz="2400" dirty="0">
                <a:solidFill>
                  <a:schemeClr val="accent1">
                    <a:lumMod val="75000"/>
                  </a:schemeClr>
                </a:solidFill>
              </a:rPr>
              <a:t> </a:t>
            </a:r>
            <a:r>
              <a:rPr lang="en-US" altLang="ru-RU" sz="2400" dirty="0" err="1">
                <a:solidFill>
                  <a:schemeClr val="accent1">
                    <a:lumMod val="75000"/>
                  </a:schemeClr>
                </a:solidFill>
              </a:rPr>
              <a:t>контракт</a:t>
            </a:r>
            <a:r>
              <a:rPr lang="en-US" altLang="ru-RU" sz="2400" dirty="0">
                <a:solidFill>
                  <a:schemeClr val="accent1">
                    <a:lumMod val="75000"/>
                  </a:schemeClr>
                </a:solidFill>
              </a:rPr>
              <a:t> </a:t>
            </a:r>
            <a:r>
              <a:rPr lang="en-US" altLang="ru-RU" sz="2400" dirty="0" err="1">
                <a:solidFill>
                  <a:schemeClr val="accent1">
                    <a:lumMod val="75000"/>
                  </a:schemeClr>
                </a:solidFill>
              </a:rPr>
              <a:t>предназначен</a:t>
            </a:r>
            <a:r>
              <a:rPr lang="en-US" altLang="ru-RU" sz="2400" dirty="0">
                <a:solidFill>
                  <a:schemeClr val="accent1">
                    <a:lumMod val="75000"/>
                  </a:schemeClr>
                </a:solidFill>
              </a:rPr>
              <a:t> </a:t>
            </a:r>
            <a:r>
              <a:rPr lang="en-US" altLang="ru-RU" sz="2400" dirty="0" err="1">
                <a:solidFill>
                  <a:schemeClr val="accent1">
                    <a:lumMod val="75000"/>
                  </a:schemeClr>
                </a:solidFill>
              </a:rPr>
              <a:t>для</a:t>
            </a:r>
            <a:r>
              <a:rPr lang="en-US" altLang="ru-RU" sz="2400" dirty="0">
                <a:solidFill>
                  <a:schemeClr val="accent1">
                    <a:lumMod val="75000"/>
                  </a:schemeClr>
                </a:solidFill>
              </a:rPr>
              <a:t> </a:t>
            </a:r>
            <a:r>
              <a:rPr lang="en-US" altLang="ru-RU" sz="2400" dirty="0" err="1">
                <a:solidFill>
                  <a:schemeClr val="accent1">
                    <a:lumMod val="75000"/>
                  </a:schemeClr>
                </a:solidFill>
              </a:rPr>
              <a:t>разовых</a:t>
            </a:r>
            <a:r>
              <a:rPr lang="en-US" altLang="ru-RU" sz="2400" dirty="0">
                <a:solidFill>
                  <a:schemeClr val="accent1">
                    <a:lumMod val="75000"/>
                  </a:schemeClr>
                </a:solidFill>
              </a:rPr>
              <a:t> </a:t>
            </a:r>
            <a:r>
              <a:rPr lang="en-US" altLang="ru-RU" sz="2400" dirty="0" err="1">
                <a:solidFill>
                  <a:schemeClr val="accent1">
                    <a:lumMod val="75000"/>
                  </a:schemeClr>
                </a:solidFill>
              </a:rPr>
              <a:t>сделок</a:t>
            </a:r>
            <a:r>
              <a:rPr lang="en-US" altLang="ru-RU" sz="2400" dirty="0">
                <a:solidFill>
                  <a:schemeClr val="accent1">
                    <a:lumMod val="75000"/>
                  </a:schemeClr>
                </a:solidFill>
              </a:rPr>
              <a:t> </a:t>
            </a:r>
            <a:r>
              <a:rPr lang="en-US" altLang="ru-RU" sz="2400" dirty="0" err="1">
                <a:solidFill>
                  <a:schemeClr val="accent1">
                    <a:lumMod val="75000"/>
                  </a:schemeClr>
                </a:solidFill>
              </a:rPr>
              <a:t>купли-продажи</a:t>
            </a:r>
            <a:r>
              <a:rPr lang="en-US" altLang="ru-RU" sz="2400" dirty="0">
                <a:solidFill>
                  <a:schemeClr val="accent1">
                    <a:lumMod val="75000"/>
                  </a:schemeClr>
                </a:solidFill>
              </a:rPr>
              <a:t>, а </a:t>
            </a:r>
            <a:r>
              <a:rPr lang="en-US" altLang="ru-RU" sz="2400" dirty="0" err="1">
                <a:solidFill>
                  <a:schemeClr val="accent1">
                    <a:lumMod val="75000"/>
                  </a:schemeClr>
                </a:solidFill>
              </a:rPr>
              <a:t>не</a:t>
            </a:r>
            <a:r>
              <a:rPr lang="en-US" altLang="ru-RU" sz="2400" dirty="0">
                <a:solidFill>
                  <a:schemeClr val="accent1">
                    <a:lumMod val="75000"/>
                  </a:schemeClr>
                </a:solidFill>
              </a:rPr>
              <a:t> </a:t>
            </a:r>
            <a:r>
              <a:rPr lang="en-US" altLang="ru-RU" sz="2400" dirty="0" err="1">
                <a:solidFill>
                  <a:schemeClr val="accent1">
                    <a:lumMod val="75000"/>
                  </a:schemeClr>
                </a:solidFill>
              </a:rPr>
              <a:t>для</a:t>
            </a:r>
            <a:r>
              <a:rPr lang="en-US" altLang="ru-RU" sz="2400" dirty="0">
                <a:solidFill>
                  <a:schemeClr val="accent1">
                    <a:lumMod val="75000"/>
                  </a:schemeClr>
                </a:solidFill>
              </a:rPr>
              <a:t> </a:t>
            </a:r>
            <a:r>
              <a:rPr lang="en-US" altLang="ru-RU" sz="2400" dirty="0" err="1">
                <a:solidFill>
                  <a:schemeClr val="accent1">
                    <a:lumMod val="75000"/>
                  </a:schemeClr>
                </a:solidFill>
              </a:rPr>
              <a:t>долгосрочных</a:t>
            </a:r>
            <a:r>
              <a:rPr lang="en-US" altLang="ru-RU" sz="2400" dirty="0">
                <a:solidFill>
                  <a:schemeClr val="accent1">
                    <a:lumMod val="75000"/>
                  </a:schemeClr>
                </a:solidFill>
              </a:rPr>
              <a:t> </a:t>
            </a:r>
            <a:r>
              <a:rPr lang="en-US" altLang="ru-RU" sz="2400" dirty="0" err="1">
                <a:solidFill>
                  <a:schemeClr val="accent1">
                    <a:lumMod val="75000"/>
                  </a:schemeClr>
                </a:solidFill>
              </a:rPr>
              <a:t>соглашений</a:t>
            </a:r>
            <a:r>
              <a:rPr lang="en-US" altLang="ru-RU" sz="2400" dirty="0">
                <a:solidFill>
                  <a:schemeClr val="accent1">
                    <a:lumMod val="75000"/>
                  </a:schemeClr>
                </a:solidFill>
              </a:rPr>
              <a:t> о </a:t>
            </a:r>
            <a:r>
              <a:rPr lang="en-US" altLang="ru-RU" sz="2400" dirty="0" err="1">
                <a:solidFill>
                  <a:schemeClr val="accent1">
                    <a:lumMod val="75000"/>
                  </a:schemeClr>
                </a:solidFill>
              </a:rPr>
              <a:t>поставках</a:t>
            </a:r>
            <a:r>
              <a:rPr lang="en-US" altLang="ru-RU" sz="2400" dirty="0">
                <a:solidFill>
                  <a:schemeClr val="accent1">
                    <a:lumMod val="75000"/>
                  </a:schemeClr>
                </a:solidFill>
              </a:rPr>
              <a:t>.</a:t>
            </a:r>
            <a:r>
              <a:rPr lang="ru-RU" altLang="ru-RU" sz="2400" dirty="0">
                <a:solidFill>
                  <a:schemeClr val="accent1">
                    <a:lumMod val="75000"/>
                  </a:schemeClr>
                </a:solidFill>
              </a:rPr>
              <a:t> </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1664229162"/>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043608" y="274638"/>
            <a:ext cx="7643192" cy="1143000"/>
          </a:xfrm>
        </p:spPr>
        <p:txBody>
          <a:bodyPr vert="horz" lIns="91440" tIns="45720" rIns="91440" bIns="45720" rtlCol="0" anchor="ctr">
            <a:normAutofit/>
          </a:bodyPr>
          <a:lstStyle/>
          <a:p>
            <a:pPr algn="l"/>
            <a:r>
              <a:rPr lang="en-US" altLang="ru-RU" b="1" dirty="0" err="1">
                <a:solidFill>
                  <a:schemeClr val="accent1">
                    <a:lumMod val="75000"/>
                  </a:schemeClr>
                </a:solidFill>
              </a:rPr>
              <a:t>Применимое</a:t>
            </a:r>
            <a:r>
              <a:rPr lang="en-US" altLang="ru-RU" b="1" dirty="0">
                <a:solidFill>
                  <a:schemeClr val="accent1">
                    <a:lumMod val="75000"/>
                  </a:schemeClr>
                </a:solidFill>
              </a:rPr>
              <a:t> </a:t>
            </a:r>
            <a:r>
              <a:rPr lang="en-US" altLang="ru-RU" b="1" dirty="0" err="1">
                <a:solidFill>
                  <a:schemeClr val="accent1">
                    <a:lumMod val="75000"/>
                  </a:schemeClr>
                </a:solidFill>
              </a:rPr>
              <a:t>право</a:t>
            </a:r>
            <a:r>
              <a:rPr lang="ru-RU" altLang="ru-RU" b="1" dirty="0">
                <a:solidFill>
                  <a:schemeClr val="accent1">
                    <a:lumMod val="75000"/>
                  </a:schemeClr>
                </a:solidFill>
              </a:rPr>
              <a:t> </a:t>
            </a:r>
          </a:p>
        </p:txBody>
      </p:sp>
      <p:sp>
        <p:nvSpPr>
          <p:cNvPr id="114691" name="Rectangle 3"/>
          <p:cNvSpPr>
            <a:spLocks noGrp="1" noChangeArrowheads="1"/>
          </p:cNvSpPr>
          <p:nvPr>
            <p:ph idx="1"/>
          </p:nvPr>
        </p:nvSpPr>
        <p:spPr>
          <a:xfrm>
            <a:off x="1115616" y="1600200"/>
            <a:ext cx="7571184" cy="5429200"/>
          </a:xfrm>
        </p:spPr>
        <p:txBody>
          <a:bodyPr vert="horz" lIns="91440" tIns="45720" rIns="91440" bIns="45720" rtlCol="0">
            <a:normAutofit fontScale="70000" lnSpcReduction="20000"/>
          </a:bodyPr>
          <a:lstStyle/>
          <a:p>
            <a:pPr>
              <a:buClr>
                <a:srgbClr val="FF0000"/>
              </a:buClr>
              <a:buFont typeface="Wingdings" panose="05000000000000000000" pitchFamily="2" charset="2"/>
              <a:buChar char="l"/>
            </a:pPr>
            <a:r>
              <a:rPr lang="en-US" altLang="ru-RU" sz="3400" dirty="0" err="1">
                <a:solidFill>
                  <a:schemeClr val="accent1">
                    <a:lumMod val="75000"/>
                  </a:schemeClr>
                </a:solidFill>
              </a:rPr>
              <a:t>Если</a:t>
            </a:r>
            <a:r>
              <a:rPr lang="en-US" altLang="ru-RU" sz="3400" dirty="0">
                <a:solidFill>
                  <a:schemeClr val="accent1">
                    <a:lumMod val="75000"/>
                  </a:schemeClr>
                </a:solidFill>
              </a:rPr>
              <a:t> </a:t>
            </a:r>
            <a:r>
              <a:rPr lang="en-US" altLang="ru-RU" sz="3400" dirty="0" err="1">
                <a:solidFill>
                  <a:schemeClr val="accent1">
                    <a:lumMod val="75000"/>
                  </a:schemeClr>
                </a:solidFill>
              </a:rPr>
              <a:t>сторонами</a:t>
            </a:r>
            <a:r>
              <a:rPr lang="en-US" altLang="ru-RU" sz="3400" dirty="0">
                <a:solidFill>
                  <a:schemeClr val="accent1">
                    <a:lumMod val="75000"/>
                  </a:schemeClr>
                </a:solidFill>
              </a:rPr>
              <a:t> </a:t>
            </a:r>
            <a:r>
              <a:rPr lang="en-US" altLang="ru-RU" sz="3400" dirty="0" err="1">
                <a:solidFill>
                  <a:schemeClr val="accent1">
                    <a:lumMod val="75000"/>
                  </a:schemeClr>
                </a:solidFill>
              </a:rPr>
              <a:t>не</a:t>
            </a:r>
            <a:r>
              <a:rPr lang="en-US" altLang="ru-RU" sz="3400" dirty="0">
                <a:solidFill>
                  <a:schemeClr val="accent1">
                    <a:lumMod val="75000"/>
                  </a:schemeClr>
                </a:solidFill>
              </a:rPr>
              <a:t> </a:t>
            </a:r>
            <a:r>
              <a:rPr lang="en-US" altLang="ru-RU" sz="3400" dirty="0" err="1">
                <a:solidFill>
                  <a:schemeClr val="accent1">
                    <a:lumMod val="75000"/>
                  </a:schemeClr>
                </a:solidFill>
              </a:rPr>
              <a:t>согласовано</a:t>
            </a:r>
            <a:r>
              <a:rPr lang="en-US" altLang="ru-RU" sz="3400" dirty="0">
                <a:solidFill>
                  <a:schemeClr val="accent1">
                    <a:lumMod val="75000"/>
                  </a:schemeClr>
                </a:solidFill>
              </a:rPr>
              <a:t> </a:t>
            </a:r>
            <a:r>
              <a:rPr lang="en-US" altLang="ru-RU" sz="3400" dirty="0" err="1">
                <a:solidFill>
                  <a:schemeClr val="accent1">
                    <a:lumMod val="75000"/>
                  </a:schemeClr>
                </a:solidFill>
              </a:rPr>
              <a:t>иное</a:t>
            </a:r>
            <a:r>
              <a:rPr lang="en-US" altLang="ru-RU" sz="3400" dirty="0">
                <a:solidFill>
                  <a:schemeClr val="accent1">
                    <a:lumMod val="75000"/>
                  </a:schemeClr>
                </a:solidFill>
              </a:rPr>
              <a:t>, </a:t>
            </a:r>
            <a:r>
              <a:rPr lang="en-US" altLang="ru-RU" sz="3400" dirty="0" err="1">
                <a:solidFill>
                  <a:schemeClr val="accent1">
                    <a:lumMod val="75000"/>
                  </a:schemeClr>
                </a:solidFill>
              </a:rPr>
              <a:t>типовой</a:t>
            </a:r>
            <a:r>
              <a:rPr lang="en-US" altLang="ru-RU" sz="3400" dirty="0">
                <a:solidFill>
                  <a:schemeClr val="accent1">
                    <a:lumMod val="75000"/>
                  </a:schemeClr>
                </a:solidFill>
              </a:rPr>
              <a:t> </a:t>
            </a:r>
            <a:r>
              <a:rPr lang="en-US" altLang="ru-RU" sz="3400" dirty="0" err="1">
                <a:solidFill>
                  <a:schemeClr val="accent1">
                    <a:lumMod val="75000"/>
                  </a:schemeClr>
                </a:solidFill>
              </a:rPr>
              <a:t>контракт</a:t>
            </a:r>
            <a:r>
              <a:rPr lang="en-US" altLang="ru-RU" sz="3400" dirty="0">
                <a:solidFill>
                  <a:schemeClr val="accent1">
                    <a:lumMod val="75000"/>
                  </a:schemeClr>
                </a:solidFill>
              </a:rPr>
              <a:t> </a:t>
            </a:r>
            <a:r>
              <a:rPr lang="en-US" altLang="ru-RU" sz="3400" dirty="0" err="1">
                <a:solidFill>
                  <a:schemeClr val="accent1">
                    <a:lumMod val="75000"/>
                  </a:schemeClr>
                </a:solidFill>
              </a:rPr>
              <a:t>рассчитан</a:t>
            </a:r>
            <a:r>
              <a:rPr lang="en-US" altLang="ru-RU" sz="3400" dirty="0">
                <a:solidFill>
                  <a:schemeClr val="accent1">
                    <a:lumMod val="75000"/>
                  </a:schemeClr>
                </a:solidFill>
              </a:rPr>
              <a:t> </a:t>
            </a:r>
            <a:r>
              <a:rPr lang="en-US" altLang="ru-RU" sz="3400" dirty="0" err="1">
                <a:solidFill>
                  <a:schemeClr val="accent1">
                    <a:lumMod val="75000"/>
                  </a:schemeClr>
                </a:solidFill>
              </a:rPr>
              <a:t>на</a:t>
            </a:r>
            <a:r>
              <a:rPr lang="en-US" altLang="ru-RU" sz="3400" dirty="0">
                <a:solidFill>
                  <a:schemeClr val="accent1">
                    <a:lumMod val="75000"/>
                  </a:schemeClr>
                </a:solidFill>
              </a:rPr>
              <a:t> </a:t>
            </a:r>
            <a:r>
              <a:rPr lang="en-US" altLang="ru-RU" sz="3400" dirty="0" err="1">
                <a:solidFill>
                  <a:schemeClr val="accent1">
                    <a:lumMod val="75000"/>
                  </a:schemeClr>
                </a:solidFill>
              </a:rPr>
              <a:t>сделки</a:t>
            </a:r>
            <a:r>
              <a:rPr lang="en-US" altLang="ru-RU" sz="3400" dirty="0">
                <a:solidFill>
                  <a:schemeClr val="accent1">
                    <a:lumMod val="75000"/>
                  </a:schemeClr>
                </a:solidFill>
              </a:rPr>
              <a:t>, </a:t>
            </a:r>
            <a:r>
              <a:rPr lang="en-US" altLang="ru-RU" sz="3400" dirty="0" err="1">
                <a:solidFill>
                  <a:schemeClr val="accent1">
                    <a:lumMod val="75000"/>
                  </a:schemeClr>
                </a:solidFill>
              </a:rPr>
              <a:t>подпадающие</a:t>
            </a:r>
            <a:r>
              <a:rPr lang="en-US" altLang="ru-RU" sz="3400" dirty="0">
                <a:solidFill>
                  <a:schemeClr val="accent1">
                    <a:lumMod val="75000"/>
                  </a:schemeClr>
                </a:solidFill>
              </a:rPr>
              <a:t> </a:t>
            </a:r>
            <a:r>
              <a:rPr lang="en-US" altLang="ru-RU" sz="3400" dirty="0" err="1">
                <a:solidFill>
                  <a:schemeClr val="accent1">
                    <a:lumMod val="75000"/>
                  </a:schemeClr>
                </a:solidFill>
              </a:rPr>
              <a:t>под</a:t>
            </a:r>
            <a:r>
              <a:rPr lang="en-US" altLang="ru-RU" sz="3400" dirty="0">
                <a:solidFill>
                  <a:schemeClr val="accent1">
                    <a:lumMod val="75000"/>
                  </a:schemeClr>
                </a:solidFill>
              </a:rPr>
              <a:t> </a:t>
            </a:r>
            <a:r>
              <a:rPr lang="en-US" altLang="ru-RU" sz="3400" dirty="0" err="1">
                <a:solidFill>
                  <a:schemeClr val="accent1">
                    <a:lumMod val="75000"/>
                  </a:schemeClr>
                </a:solidFill>
              </a:rPr>
              <a:t>регулирование</a:t>
            </a:r>
            <a:r>
              <a:rPr lang="en-US" altLang="ru-RU" sz="3400" dirty="0">
                <a:solidFill>
                  <a:schemeClr val="accent1">
                    <a:lumMod val="75000"/>
                  </a:schemeClr>
                </a:solidFill>
              </a:rPr>
              <a:t> </a:t>
            </a:r>
            <a:r>
              <a:rPr lang="en-US" altLang="ru-RU" sz="3400" dirty="0" err="1">
                <a:solidFill>
                  <a:schemeClr val="accent1">
                    <a:lumMod val="75000"/>
                  </a:schemeClr>
                </a:solidFill>
              </a:rPr>
              <a:t>Конвенции</a:t>
            </a:r>
            <a:r>
              <a:rPr lang="en-US" altLang="ru-RU" sz="3400" dirty="0">
                <a:solidFill>
                  <a:schemeClr val="accent1">
                    <a:lumMod val="75000"/>
                  </a:schemeClr>
                </a:solidFill>
              </a:rPr>
              <a:t> ООН о </a:t>
            </a:r>
            <a:r>
              <a:rPr lang="en-US" altLang="ru-RU" sz="3400" dirty="0" err="1">
                <a:solidFill>
                  <a:schemeClr val="accent1">
                    <a:lumMod val="75000"/>
                  </a:schemeClr>
                </a:solidFill>
              </a:rPr>
              <a:t>договорах</a:t>
            </a:r>
            <a:r>
              <a:rPr lang="en-US" altLang="ru-RU" sz="3400" dirty="0">
                <a:solidFill>
                  <a:schemeClr val="accent1">
                    <a:lumMod val="75000"/>
                  </a:schemeClr>
                </a:solidFill>
              </a:rPr>
              <a:t> </a:t>
            </a:r>
            <a:r>
              <a:rPr lang="en-US" altLang="ru-RU" sz="3400" dirty="0" err="1">
                <a:solidFill>
                  <a:schemeClr val="accent1">
                    <a:lumMod val="75000"/>
                  </a:schemeClr>
                </a:solidFill>
              </a:rPr>
              <a:t>международной</a:t>
            </a:r>
            <a:r>
              <a:rPr lang="en-US" altLang="ru-RU" sz="3400" dirty="0">
                <a:solidFill>
                  <a:schemeClr val="accent1">
                    <a:lumMod val="75000"/>
                  </a:schemeClr>
                </a:solidFill>
              </a:rPr>
              <a:t> </a:t>
            </a:r>
            <a:r>
              <a:rPr lang="en-US" altLang="ru-RU" sz="3400" dirty="0" err="1">
                <a:solidFill>
                  <a:schemeClr val="accent1">
                    <a:lumMod val="75000"/>
                  </a:schemeClr>
                </a:solidFill>
              </a:rPr>
              <a:t>купли-продажи</a:t>
            </a:r>
            <a:r>
              <a:rPr lang="en-US" altLang="ru-RU" sz="3400" dirty="0">
                <a:solidFill>
                  <a:schemeClr val="accent1">
                    <a:lumMod val="75000"/>
                  </a:schemeClr>
                </a:solidFill>
              </a:rPr>
              <a:t> </a:t>
            </a:r>
            <a:r>
              <a:rPr lang="en-US" altLang="ru-RU" sz="3400" dirty="0" err="1">
                <a:solidFill>
                  <a:schemeClr val="accent1">
                    <a:lumMod val="75000"/>
                  </a:schemeClr>
                </a:solidFill>
              </a:rPr>
              <a:t>товаров</a:t>
            </a:r>
            <a:r>
              <a:rPr lang="en-US" altLang="ru-RU" sz="3400" dirty="0">
                <a:solidFill>
                  <a:schemeClr val="accent1">
                    <a:lumMod val="75000"/>
                  </a:schemeClr>
                </a:solidFill>
              </a:rPr>
              <a:t>. </a:t>
            </a:r>
            <a:br>
              <a:rPr lang="en-US" altLang="ru-RU" sz="3400" dirty="0">
                <a:solidFill>
                  <a:schemeClr val="accent1">
                    <a:lumMod val="75000"/>
                  </a:schemeClr>
                </a:solidFill>
              </a:rPr>
            </a:br>
            <a:endParaRPr lang="ru-RU" altLang="ru-RU" sz="3400" dirty="0">
              <a:solidFill>
                <a:schemeClr val="accent1">
                  <a:lumMod val="75000"/>
                </a:schemeClr>
              </a:solidFill>
            </a:endParaRPr>
          </a:p>
          <a:p>
            <a:pPr>
              <a:buClr>
                <a:srgbClr val="FF0000"/>
              </a:buClr>
              <a:buFont typeface="Wingdings" panose="05000000000000000000" pitchFamily="2" charset="2"/>
              <a:buChar char="l"/>
            </a:pPr>
            <a:r>
              <a:rPr lang="ru-RU" altLang="ru-RU" sz="3400" dirty="0">
                <a:solidFill>
                  <a:schemeClr val="accent1">
                    <a:lumMod val="75000"/>
                  </a:schemeClr>
                </a:solidFill>
              </a:rPr>
              <a:t>Т</a:t>
            </a:r>
            <a:r>
              <a:rPr lang="en-US" altLang="ru-RU" sz="3400" dirty="0" err="1">
                <a:solidFill>
                  <a:schemeClr val="accent1">
                    <a:lumMod val="75000"/>
                  </a:schemeClr>
                </a:solidFill>
              </a:rPr>
              <a:t>иповой</a:t>
            </a:r>
            <a:r>
              <a:rPr lang="en-US" altLang="ru-RU" sz="3400" dirty="0">
                <a:solidFill>
                  <a:schemeClr val="accent1">
                    <a:lumMod val="75000"/>
                  </a:schemeClr>
                </a:solidFill>
              </a:rPr>
              <a:t> </a:t>
            </a:r>
            <a:r>
              <a:rPr lang="en-US" altLang="ru-RU" sz="3400" dirty="0" err="1">
                <a:solidFill>
                  <a:schemeClr val="accent1">
                    <a:lumMod val="75000"/>
                  </a:schemeClr>
                </a:solidFill>
              </a:rPr>
              <a:t>контракт</a:t>
            </a:r>
            <a:r>
              <a:rPr lang="en-US" altLang="ru-RU" sz="3400" dirty="0">
                <a:solidFill>
                  <a:schemeClr val="accent1">
                    <a:lumMod val="75000"/>
                  </a:schemeClr>
                </a:solidFill>
              </a:rPr>
              <a:t> </a:t>
            </a:r>
            <a:r>
              <a:rPr lang="en-US" altLang="ru-RU" sz="3400" dirty="0" err="1">
                <a:solidFill>
                  <a:schemeClr val="accent1">
                    <a:lumMod val="75000"/>
                  </a:schemeClr>
                </a:solidFill>
              </a:rPr>
              <a:t>составлен</a:t>
            </a:r>
            <a:r>
              <a:rPr lang="en-US" altLang="ru-RU" sz="3400" dirty="0">
                <a:solidFill>
                  <a:schemeClr val="accent1">
                    <a:lumMod val="75000"/>
                  </a:schemeClr>
                </a:solidFill>
              </a:rPr>
              <a:t> с </a:t>
            </a:r>
            <a:r>
              <a:rPr lang="en-US" altLang="ru-RU" sz="3400" dirty="0" err="1">
                <a:solidFill>
                  <a:schemeClr val="accent1">
                    <a:lumMod val="75000"/>
                  </a:schemeClr>
                </a:solidFill>
              </a:rPr>
              <a:t>учетом</a:t>
            </a:r>
            <a:r>
              <a:rPr lang="en-US" altLang="ru-RU" sz="3400" dirty="0">
                <a:solidFill>
                  <a:schemeClr val="accent1">
                    <a:lumMod val="75000"/>
                  </a:schemeClr>
                </a:solidFill>
              </a:rPr>
              <a:t> </a:t>
            </a:r>
            <a:r>
              <a:rPr lang="en-US" altLang="ru-RU" sz="3400" dirty="0" err="1">
                <a:solidFill>
                  <a:schemeClr val="accent1">
                    <a:lumMod val="75000"/>
                  </a:schemeClr>
                </a:solidFill>
              </a:rPr>
              <a:t>того</a:t>
            </a:r>
            <a:r>
              <a:rPr lang="en-US" altLang="ru-RU" sz="3400" dirty="0">
                <a:solidFill>
                  <a:schemeClr val="accent1">
                    <a:lumMod val="75000"/>
                  </a:schemeClr>
                </a:solidFill>
              </a:rPr>
              <a:t>, </a:t>
            </a:r>
            <a:r>
              <a:rPr lang="en-US" altLang="ru-RU" sz="3400" dirty="0" err="1">
                <a:solidFill>
                  <a:schemeClr val="accent1">
                    <a:lumMod val="75000"/>
                  </a:schemeClr>
                </a:solidFill>
              </a:rPr>
              <a:t>что</a:t>
            </a:r>
            <a:r>
              <a:rPr lang="en-US" altLang="ru-RU" sz="3400" dirty="0">
                <a:solidFill>
                  <a:schemeClr val="accent1">
                    <a:lumMod val="75000"/>
                  </a:schemeClr>
                </a:solidFill>
              </a:rPr>
              <a:t> </a:t>
            </a:r>
            <a:r>
              <a:rPr lang="en-US" altLang="ru-RU" sz="3400" dirty="0" err="1">
                <a:solidFill>
                  <a:schemeClr val="accent1">
                    <a:lumMod val="75000"/>
                  </a:schemeClr>
                </a:solidFill>
              </a:rPr>
              <a:t>права</a:t>
            </a:r>
            <a:r>
              <a:rPr lang="en-US" altLang="ru-RU" sz="3400" dirty="0">
                <a:solidFill>
                  <a:schemeClr val="accent1">
                    <a:lumMod val="75000"/>
                  </a:schemeClr>
                </a:solidFill>
              </a:rPr>
              <a:t> </a:t>
            </a:r>
            <a:r>
              <a:rPr lang="en-US" altLang="ru-RU" sz="3400" dirty="0" err="1">
                <a:solidFill>
                  <a:schemeClr val="accent1">
                    <a:lumMod val="75000"/>
                  </a:schemeClr>
                </a:solidFill>
              </a:rPr>
              <a:t>сторон</a:t>
            </a:r>
            <a:r>
              <a:rPr lang="en-US" altLang="ru-RU" sz="3400" dirty="0">
                <a:solidFill>
                  <a:schemeClr val="accent1">
                    <a:lumMod val="75000"/>
                  </a:schemeClr>
                </a:solidFill>
              </a:rPr>
              <a:t> </a:t>
            </a:r>
            <a:r>
              <a:rPr lang="en-US" altLang="ru-RU" sz="3400" dirty="0" err="1">
                <a:solidFill>
                  <a:schemeClr val="accent1">
                    <a:lumMod val="75000"/>
                  </a:schemeClr>
                </a:solidFill>
              </a:rPr>
              <a:t>регламентируются</a:t>
            </a:r>
            <a:r>
              <a:rPr lang="en-US" altLang="ru-RU" sz="3400" dirty="0">
                <a:solidFill>
                  <a:schemeClr val="accent1">
                    <a:lumMod val="75000"/>
                  </a:schemeClr>
                </a:solidFill>
              </a:rPr>
              <a:t> </a:t>
            </a:r>
            <a:r>
              <a:rPr lang="en-US" altLang="ru-RU" sz="3400" dirty="0" err="1">
                <a:solidFill>
                  <a:schemeClr val="accent1">
                    <a:lumMod val="75000"/>
                  </a:schemeClr>
                </a:solidFill>
              </a:rPr>
              <a:t>Венской</a:t>
            </a:r>
            <a:r>
              <a:rPr lang="en-US" altLang="ru-RU" sz="3400" dirty="0">
                <a:solidFill>
                  <a:schemeClr val="accent1">
                    <a:lumMod val="75000"/>
                  </a:schemeClr>
                </a:solidFill>
              </a:rPr>
              <a:t> </a:t>
            </a:r>
            <a:r>
              <a:rPr lang="en-US" altLang="ru-RU" sz="3400" dirty="0" err="1">
                <a:solidFill>
                  <a:schemeClr val="accent1">
                    <a:lumMod val="75000"/>
                  </a:schemeClr>
                </a:solidFill>
              </a:rPr>
              <a:t>конвенцией</a:t>
            </a:r>
            <a:r>
              <a:rPr lang="en-US" altLang="ru-RU" sz="3400" dirty="0">
                <a:solidFill>
                  <a:schemeClr val="accent1">
                    <a:lumMod val="75000"/>
                  </a:schemeClr>
                </a:solidFill>
              </a:rPr>
              <a:t>, а в </a:t>
            </a:r>
            <a:r>
              <a:rPr lang="en-US" altLang="ru-RU" sz="3400" dirty="0" err="1">
                <a:solidFill>
                  <a:schemeClr val="accent1">
                    <a:lumMod val="75000"/>
                  </a:schemeClr>
                </a:solidFill>
              </a:rPr>
              <a:t>том</a:t>
            </a:r>
            <a:r>
              <a:rPr lang="en-US" altLang="ru-RU" sz="3400" dirty="0">
                <a:solidFill>
                  <a:schemeClr val="accent1">
                    <a:lumMod val="75000"/>
                  </a:schemeClr>
                </a:solidFill>
              </a:rPr>
              <a:t>, </a:t>
            </a:r>
            <a:r>
              <a:rPr lang="en-US" altLang="ru-RU" sz="3400" dirty="0" err="1">
                <a:solidFill>
                  <a:schemeClr val="accent1">
                    <a:lumMod val="75000"/>
                  </a:schemeClr>
                </a:solidFill>
              </a:rPr>
              <a:t>что</a:t>
            </a:r>
            <a:r>
              <a:rPr lang="en-US" altLang="ru-RU" sz="3400" dirty="0">
                <a:solidFill>
                  <a:schemeClr val="accent1">
                    <a:lumMod val="75000"/>
                  </a:schemeClr>
                </a:solidFill>
              </a:rPr>
              <a:t> </a:t>
            </a:r>
            <a:r>
              <a:rPr lang="en-US" altLang="ru-RU" sz="3400" dirty="0" err="1">
                <a:solidFill>
                  <a:schemeClr val="accent1">
                    <a:lumMod val="75000"/>
                  </a:schemeClr>
                </a:solidFill>
              </a:rPr>
              <a:t>ею</a:t>
            </a:r>
            <a:r>
              <a:rPr lang="en-US" altLang="ru-RU" sz="3400" dirty="0">
                <a:solidFill>
                  <a:schemeClr val="accent1">
                    <a:lumMod val="75000"/>
                  </a:schemeClr>
                </a:solidFill>
              </a:rPr>
              <a:t> </a:t>
            </a:r>
            <a:r>
              <a:rPr lang="en-US" altLang="ru-RU" sz="3400" dirty="0" err="1">
                <a:solidFill>
                  <a:schemeClr val="accent1">
                    <a:lumMod val="75000"/>
                  </a:schemeClr>
                </a:solidFill>
              </a:rPr>
              <a:t>не</a:t>
            </a:r>
            <a:r>
              <a:rPr lang="en-US" altLang="ru-RU" sz="3400" dirty="0">
                <a:solidFill>
                  <a:schemeClr val="accent1">
                    <a:lumMod val="75000"/>
                  </a:schemeClr>
                </a:solidFill>
              </a:rPr>
              <a:t> </a:t>
            </a:r>
            <a:r>
              <a:rPr lang="en-US" altLang="ru-RU" sz="3400" dirty="0" err="1">
                <a:solidFill>
                  <a:schemeClr val="accent1">
                    <a:lumMod val="75000"/>
                  </a:schemeClr>
                </a:solidFill>
              </a:rPr>
              <a:t>предусмотрено</a:t>
            </a:r>
            <a:r>
              <a:rPr lang="en-US" altLang="ru-RU" sz="3400" dirty="0">
                <a:solidFill>
                  <a:schemeClr val="accent1">
                    <a:lumMod val="75000"/>
                  </a:schemeClr>
                </a:solidFill>
              </a:rPr>
              <a:t>, - - </a:t>
            </a:r>
            <a:r>
              <a:rPr lang="en-US" altLang="ru-RU" sz="3400" dirty="0" err="1">
                <a:solidFill>
                  <a:schemeClr val="accent1">
                    <a:lumMod val="75000"/>
                  </a:schemeClr>
                </a:solidFill>
              </a:rPr>
              <a:t>правом</a:t>
            </a:r>
            <a:r>
              <a:rPr lang="en-US" altLang="ru-RU" sz="3400" dirty="0">
                <a:solidFill>
                  <a:schemeClr val="accent1">
                    <a:lumMod val="75000"/>
                  </a:schemeClr>
                </a:solidFill>
              </a:rPr>
              <a:t> </a:t>
            </a:r>
            <a:r>
              <a:rPr lang="en-US" altLang="ru-RU" sz="3400" dirty="0" err="1">
                <a:solidFill>
                  <a:schemeClr val="accent1">
                    <a:lumMod val="75000"/>
                  </a:schemeClr>
                </a:solidFill>
              </a:rPr>
              <a:t>страны</a:t>
            </a:r>
            <a:r>
              <a:rPr lang="en-US" altLang="ru-RU" sz="3400" dirty="0">
                <a:solidFill>
                  <a:schemeClr val="accent1">
                    <a:lumMod val="75000"/>
                  </a:schemeClr>
                </a:solidFill>
              </a:rPr>
              <a:t>, в </a:t>
            </a:r>
            <a:r>
              <a:rPr lang="en-US" altLang="ru-RU" sz="3400" dirty="0" err="1">
                <a:solidFill>
                  <a:schemeClr val="accent1">
                    <a:lumMod val="75000"/>
                  </a:schemeClr>
                </a:solidFill>
              </a:rPr>
              <a:t>которой</a:t>
            </a:r>
            <a:r>
              <a:rPr lang="en-US" altLang="ru-RU" sz="3400" dirty="0">
                <a:solidFill>
                  <a:schemeClr val="accent1">
                    <a:lumMod val="75000"/>
                  </a:schemeClr>
                </a:solidFill>
              </a:rPr>
              <a:t> </a:t>
            </a:r>
            <a:r>
              <a:rPr lang="en-US" altLang="ru-RU" sz="3400" dirty="0" err="1">
                <a:solidFill>
                  <a:schemeClr val="accent1">
                    <a:lumMod val="75000"/>
                  </a:schemeClr>
                </a:solidFill>
              </a:rPr>
              <a:t>находится</a:t>
            </a:r>
            <a:r>
              <a:rPr lang="en-US" altLang="ru-RU" sz="3400" dirty="0">
                <a:solidFill>
                  <a:schemeClr val="accent1">
                    <a:lumMod val="75000"/>
                  </a:schemeClr>
                </a:solidFill>
              </a:rPr>
              <a:t> </a:t>
            </a:r>
            <a:r>
              <a:rPr lang="en-US" altLang="ru-RU" sz="3400" dirty="0" err="1">
                <a:solidFill>
                  <a:schemeClr val="accent1">
                    <a:lumMod val="75000"/>
                  </a:schemeClr>
                </a:solidFill>
              </a:rPr>
              <a:t>коммерческое</a:t>
            </a:r>
            <a:r>
              <a:rPr lang="en-US" altLang="ru-RU" sz="3400" dirty="0">
                <a:solidFill>
                  <a:schemeClr val="accent1">
                    <a:lumMod val="75000"/>
                  </a:schemeClr>
                </a:solidFill>
              </a:rPr>
              <a:t> </a:t>
            </a:r>
            <a:r>
              <a:rPr lang="en-US" altLang="ru-RU" sz="3400" dirty="0" err="1">
                <a:solidFill>
                  <a:schemeClr val="accent1">
                    <a:lumMod val="75000"/>
                  </a:schemeClr>
                </a:solidFill>
              </a:rPr>
              <a:t>предприятие</a:t>
            </a:r>
            <a:r>
              <a:rPr lang="en-US" altLang="ru-RU" sz="3400" dirty="0">
                <a:solidFill>
                  <a:schemeClr val="accent1">
                    <a:lumMod val="75000"/>
                  </a:schemeClr>
                </a:solidFill>
              </a:rPr>
              <a:t> </a:t>
            </a:r>
            <a:r>
              <a:rPr lang="en-US" altLang="ru-RU" sz="3400" dirty="0" err="1">
                <a:solidFill>
                  <a:schemeClr val="accent1">
                    <a:lumMod val="75000"/>
                  </a:schemeClr>
                </a:solidFill>
              </a:rPr>
              <a:t>продавца</a:t>
            </a:r>
            <a:r>
              <a:rPr lang="en-US" altLang="ru-RU" sz="3400" dirty="0">
                <a:solidFill>
                  <a:schemeClr val="accent1">
                    <a:lumMod val="75000"/>
                  </a:schemeClr>
                </a:solidFill>
              </a:rPr>
              <a:t>. </a:t>
            </a:r>
            <a:r>
              <a:rPr lang="en-US" altLang="ru-RU" sz="3400" dirty="0" err="1">
                <a:solidFill>
                  <a:schemeClr val="accent1">
                    <a:lumMod val="75000"/>
                  </a:schemeClr>
                </a:solidFill>
              </a:rPr>
              <a:t>Поэтому</a:t>
            </a:r>
            <a:r>
              <a:rPr lang="en-US" altLang="ru-RU" sz="3400" dirty="0">
                <a:solidFill>
                  <a:schemeClr val="accent1">
                    <a:lumMod val="75000"/>
                  </a:schemeClr>
                </a:solidFill>
              </a:rPr>
              <a:t> </a:t>
            </a:r>
            <a:r>
              <a:rPr lang="en-US" altLang="ru-RU" sz="3400" dirty="0" err="1">
                <a:solidFill>
                  <a:schemeClr val="accent1">
                    <a:lumMod val="75000"/>
                  </a:schemeClr>
                </a:solidFill>
              </a:rPr>
              <a:t>сторонам</a:t>
            </a:r>
            <a:r>
              <a:rPr lang="en-US" altLang="ru-RU" sz="3400" dirty="0">
                <a:solidFill>
                  <a:schemeClr val="accent1">
                    <a:lumMod val="75000"/>
                  </a:schemeClr>
                </a:solidFill>
              </a:rPr>
              <a:t> </a:t>
            </a:r>
            <a:r>
              <a:rPr lang="en-US" altLang="ru-RU" sz="3400" dirty="0" err="1">
                <a:solidFill>
                  <a:schemeClr val="accent1">
                    <a:lumMod val="75000"/>
                  </a:schemeClr>
                </a:solidFill>
              </a:rPr>
              <a:t>нет</a:t>
            </a:r>
            <a:r>
              <a:rPr lang="en-US" altLang="ru-RU" sz="3400" dirty="0">
                <a:solidFill>
                  <a:schemeClr val="accent1">
                    <a:lumMod val="75000"/>
                  </a:schemeClr>
                </a:solidFill>
              </a:rPr>
              <a:t> </a:t>
            </a:r>
            <a:r>
              <a:rPr lang="en-US" altLang="ru-RU" sz="3400" dirty="0" err="1">
                <a:solidFill>
                  <a:schemeClr val="accent1">
                    <a:lumMod val="75000"/>
                  </a:schemeClr>
                </a:solidFill>
              </a:rPr>
              <a:t>необходимости</a:t>
            </a:r>
            <a:r>
              <a:rPr lang="en-US" altLang="ru-RU" sz="3400" dirty="0">
                <a:solidFill>
                  <a:schemeClr val="accent1">
                    <a:lumMod val="75000"/>
                  </a:schemeClr>
                </a:solidFill>
              </a:rPr>
              <a:t> в </a:t>
            </a:r>
            <a:r>
              <a:rPr lang="en-US" altLang="ru-RU" sz="3400" dirty="0" err="1">
                <a:solidFill>
                  <a:schemeClr val="accent1">
                    <a:lumMod val="75000"/>
                  </a:schemeClr>
                </a:solidFill>
              </a:rPr>
              <a:t>выборе</a:t>
            </a:r>
            <a:r>
              <a:rPr lang="en-US" altLang="ru-RU" sz="3400" dirty="0">
                <a:solidFill>
                  <a:schemeClr val="accent1">
                    <a:lumMod val="75000"/>
                  </a:schemeClr>
                </a:solidFill>
              </a:rPr>
              <a:t> </a:t>
            </a:r>
            <a:r>
              <a:rPr lang="en-US" altLang="ru-RU" sz="3400" dirty="0" err="1">
                <a:solidFill>
                  <a:schemeClr val="accent1">
                    <a:lumMod val="75000"/>
                  </a:schemeClr>
                </a:solidFill>
              </a:rPr>
              <a:t>применимого</a:t>
            </a:r>
            <a:r>
              <a:rPr lang="en-US" altLang="ru-RU" sz="3400" dirty="0">
                <a:solidFill>
                  <a:schemeClr val="accent1">
                    <a:lumMod val="75000"/>
                  </a:schemeClr>
                </a:solidFill>
              </a:rPr>
              <a:t> к </a:t>
            </a:r>
            <a:r>
              <a:rPr lang="en-US" altLang="ru-RU" sz="3400" dirty="0" err="1">
                <a:solidFill>
                  <a:schemeClr val="accent1">
                    <a:lumMod val="75000"/>
                  </a:schemeClr>
                </a:solidFill>
              </a:rPr>
              <a:t>их</a:t>
            </a:r>
            <a:r>
              <a:rPr lang="en-US" altLang="ru-RU" sz="3400" dirty="0">
                <a:solidFill>
                  <a:schemeClr val="accent1">
                    <a:lumMod val="75000"/>
                  </a:schemeClr>
                </a:solidFill>
              </a:rPr>
              <a:t> </a:t>
            </a:r>
            <a:r>
              <a:rPr lang="en-US" altLang="ru-RU" sz="3400" dirty="0" err="1">
                <a:solidFill>
                  <a:schemeClr val="accent1">
                    <a:lumMod val="75000"/>
                  </a:schemeClr>
                </a:solidFill>
              </a:rPr>
              <a:t>контракту</a:t>
            </a:r>
            <a:r>
              <a:rPr lang="en-US" altLang="ru-RU" sz="3400" dirty="0">
                <a:solidFill>
                  <a:schemeClr val="accent1">
                    <a:lumMod val="75000"/>
                  </a:schemeClr>
                </a:solidFill>
              </a:rPr>
              <a:t> </a:t>
            </a:r>
            <a:r>
              <a:rPr lang="en-US" altLang="ru-RU" sz="3400" dirty="0" err="1">
                <a:solidFill>
                  <a:schemeClr val="accent1">
                    <a:lumMod val="75000"/>
                  </a:schemeClr>
                </a:solidFill>
              </a:rPr>
              <a:t>права</a:t>
            </a:r>
            <a:r>
              <a:rPr lang="en-US" altLang="ru-RU" sz="3400" dirty="0">
                <a:solidFill>
                  <a:schemeClr val="accent1">
                    <a:lumMod val="75000"/>
                  </a:schemeClr>
                </a:solidFill>
              </a:rPr>
              <a:t>. </a:t>
            </a:r>
            <a:r>
              <a:rPr lang="en-US" altLang="ru-RU" sz="3400" dirty="0" err="1">
                <a:solidFill>
                  <a:schemeClr val="accent1">
                    <a:lumMod val="75000"/>
                  </a:schemeClr>
                </a:solidFill>
              </a:rPr>
              <a:t>Хотя</a:t>
            </a:r>
            <a:r>
              <a:rPr lang="en-US" altLang="ru-RU" sz="3400" dirty="0">
                <a:solidFill>
                  <a:schemeClr val="accent1">
                    <a:lumMod val="75000"/>
                  </a:schemeClr>
                </a:solidFill>
              </a:rPr>
              <a:t> </a:t>
            </a:r>
            <a:r>
              <a:rPr lang="en-US" altLang="ru-RU" sz="3400" dirty="0" err="1">
                <a:solidFill>
                  <a:schemeClr val="accent1">
                    <a:lumMod val="75000"/>
                  </a:schemeClr>
                </a:solidFill>
              </a:rPr>
              <a:t>Венская</a:t>
            </a:r>
            <a:r>
              <a:rPr lang="en-US" altLang="ru-RU" sz="3400" dirty="0">
                <a:solidFill>
                  <a:schemeClr val="accent1">
                    <a:lumMod val="75000"/>
                  </a:schemeClr>
                </a:solidFill>
              </a:rPr>
              <a:t> </a:t>
            </a:r>
            <a:r>
              <a:rPr lang="en-US" altLang="ru-RU" sz="3400" dirty="0" err="1">
                <a:solidFill>
                  <a:schemeClr val="accent1">
                    <a:lumMod val="75000"/>
                  </a:schemeClr>
                </a:solidFill>
              </a:rPr>
              <a:t>конвенция</a:t>
            </a:r>
            <a:r>
              <a:rPr lang="en-US" altLang="ru-RU" sz="3400" dirty="0">
                <a:solidFill>
                  <a:schemeClr val="accent1">
                    <a:lumMod val="75000"/>
                  </a:schemeClr>
                </a:solidFill>
              </a:rPr>
              <a:t> 1980 г. </a:t>
            </a:r>
            <a:r>
              <a:rPr lang="en-US" altLang="ru-RU" sz="3400" dirty="0" err="1">
                <a:solidFill>
                  <a:schemeClr val="accent1">
                    <a:lumMod val="75000"/>
                  </a:schemeClr>
                </a:solidFill>
              </a:rPr>
              <a:t>не</a:t>
            </a:r>
            <a:r>
              <a:rPr lang="en-US" altLang="ru-RU" sz="3400" dirty="0">
                <a:solidFill>
                  <a:schemeClr val="accent1">
                    <a:lumMod val="75000"/>
                  </a:schemeClr>
                </a:solidFill>
              </a:rPr>
              <a:t> </a:t>
            </a:r>
            <a:r>
              <a:rPr lang="en-US" altLang="ru-RU" sz="3400" dirty="0" err="1">
                <a:solidFill>
                  <a:schemeClr val="accent1">
                    <a:lumMod val="75000"/>
                  </a:schemeClr>
                </a:solidFill>
              </a:rPr>
              <a:t>охватывает</a:t>
            </a:r>
            <a:r>
              <a:rPr lang="en-US" altLang="ru-RU" sz="3400" dirty="0">
                <a:solidFill>
                  <a:schemeClr val="accent1">
                    <a:lumMod val="75000"/>
                  </a:schemeClr>
                </a:solidFill>
              </a:rPr>
              <a:t> </a:t>
            </a:r>
            <a:r>
              <a:rPr lang="en-US" altLang="ru-RU" sz="3400" dirty="0" err="1">
                <a:solidFill>
                  <a:schemeClr val="accent1">
                    <a:lumMod val="75000"/>
                  </a:schemeClr>
                </a:solidFill>
              </a:rPr>
              <a:t>все</a:t>
            </a:r>
            <a:r>
              <a:rPr lang="en-US" altLang="ru-RU" sz="3400" dirty="0">
                <a:solidFill>
                  <a:schemeClr val="accent1">
                    <a:lumMod val="75000"/>
                  </a:schemeClr>
                </a:solidFill>
              </a:rPr>
              <a:t> </a:t>
            </a:r>
            <a:r>
              <a:rPr lang="en-US" altLang="ru-RU" sz="3400" dirty="0" err="1">
                <a:solidFill>
                  <a:schemeClr val="accent1">
                    <a:lumMod val="75000"/>
                  </a:schemeClr>
                </a:solidFill>
              </a:rPr>
              <a:t>аспекты</a:t>
            </a:r>
            <a:r>
              <a:rPr lang="en-US" altLang="ru-RU" sz="3400" dirty="0">
                <a:solidFill>
                  <a:schemeClr val="accent1">
                    <a:lumMod val="75000"/>
                  </a:schemeClr>
                </a:solidFill>
              </a:rPr>
              <a:t> </a:t>
            </a:r>
            <a:r>
              <a:rPr lang="en-US" altLang="ru-RU" sz="3400" dirty="0" err="1">
                <a:solidFill>
                  <a:schemeClr val="accent1">
                    <a:lumMod val="75000"/>
                  </a:schemeClr>
                </a:solidFill>
              </a:rPr>
              <a:t>договора</a:t>
            </a:r>
            <a:r>
              <a:rPr lang="en-US" altLang="ru-RU" sz="3400" dirty="0">
                <a:solidFill>
                  <a:schemeClr val="accent1">
                    <a:lumMod val="75000"/>
                  </a:schemeClr>
                </a:solidFill>
              </a:rPr>
              <a:t> </a:t>
            </a:r>
            <a:r>
              <a:rPr lang="en-US" altLang="ru-RU" sz="3400" dirty="0" err="1">
                <a:solidFill>
                  <a:schemeClr val="accent1">
                    <a:lumMod val="75000"/>
                  </a:schemeClr>
                </a:solidFill>
              </a:rPr>
              <a:t>купли-продажи</a:t>
            </a:r>
            <a:r>
              <a:rPr lang="en-US" altLang="ru-RU" sz="3400" dirty="0">
                <a:solidFill>
                  <a:schemeClr val="accent1">
                    <a:lumMod val="75000"/>
                  </a:schemeClr>
                </a:solidFill>
              </a:rPr>
              <a:t>, </a:t>
            </a:r>
            <a:r>
              <a:rPr lang="en-US" altLang="ru-RU" sz="3400" dirty="0" err="1">
                <a:solidFill>
                  <a:schemeClr val="accent1">
                    <a:lumMod val="75000"/>
                  </a:schemeClr>
                </a:solidFill>
              </a:rPr>
              <a:t>она</a:t>
            </a:r>
            <a:r>
              <a:rPr lang="en-US" altLang="ru-RU" sz="3400" dirty="0">
                <a:solidFill>
                  <a:schemeClr val="accent1">
                    <a:lumMod val="75000"/>
                  </a:schemeClr>
                </a:solidFill>
              </a:rPr>
              <a:t> </a:t>
            </a:r>
            <a:r>
              <a:rPr lang="en-US" altLang="ru-RU" sz="3400" dirty="0" err="1">
                <a:solidFill>
                  <a:schemeClr val="accent1">
                    <a:lumMod val="75000"/>
                  </a:schemeClr>
                </a:solidFill>
              </a:rPr>
              <a:t>способствует</a:t>
            </a:r>
            <a:r>
              <a:rPr lang="en-US" altLang="ru-RU" sz="3400" dirty="0">
                <a:solidFill>
                  <a:schemeClr val="accent1">
                    <a:lumMod val="75000"/>
                  </a:schemeClr>
                </a:solidFill>
              </a:rPr>
              <a:t> </a:t>
            </a:r>
            <a:r>
              <a:rPr lang="en-US" altLang="ru-RU" sz="3400" dirty="0" err="1">
                <a:solidFill>
                  <a:schemeClr val="accent1">
                    <a:lumMod val="75000"/>
                  </a:schemeClr>
                </a:solidFill>
              </a:rPr>
              <a:t>достижению</a:t>
            </a:r>
            <a:r>
              <a:rPr lang="en-US" altLang="ru-RU" sz="3400" dirty="0">
                <a:solidFill>
                  <a:schemeClr val="accent1">
                    <a:lumMod val="75000"/>
                  </a:schemeClr>
                </a:solidFill>
              </a:rPr>
              <a:t> </a:t>
            </a:r>
            <a:r>
              <a:rPr lang="en-US" altLang="ru-RU" sz="3400" dirty="0" err="1">
                <a:solidFill>
                  <a:schemeClr val="accent1">
                    <a:lumMod val="75000"/>
                  </a:schemeClr>
                </a:solidFill>
              </a:rPr>
              <a:t>единообразия</a:t>
            </a:r>
            <a:r>
              <a:rPr lang="en-US" altLang="ru-RU" sz="3400" dirty="0">
                <a:solidFill>
                  <a:schemeClr val="accent1">
                    <a:lumMod val="75000"/>
                  </a:schemeClr>
                </a:solidFill>
              </a:rPr>
              <a:t> и </a:t>
            </a:r>
            <a:r>
              <a:rPr lang="en-US" altLang="ru-RU" sz="3400" dirty="0" err="1">
                <a:solidFill>
                  <a:schemeClr val="accent1">
                    <a:lumMod val="75000"/>
                  </a:schemeClr>
                </a:solidFill>
              </a:rPr>
              <a:t>последовательности</a:t>
            </a:r>
            <a:r>
              <a:rPr lang="en-US" altLang="ru-RU" sz="3400" dirty="0">
                <a:solidFill>
                  <a:schemeClr val="accent1">
                    <a:lumMod val="75000"/>
                  </a:schemeClr>
                </a:solidFill>
              </a:rPr>
              <a:t>. </a:t>
            </a:r>
            <a:r>
              <a:rPr lang="en-US" altLang="ru-RU" dirty="0">
                <a:solidFill>
                  <a:schemeClr val="accent1">
                    <a:lumMod val="75000"/>
                  </a:schemeClr>
                </a:solidFill>
              </a:rPr>
              <a:t/>
            </a:r>
            <a:br>
              <a:rPr lang="en-US" altLang="ru-RU" dirty="0">
                <a:solidFill>
                  <a:schemeClr val="accent1">
                    <a:lumMod val="75000"/>
                  </a:schemeClr>
                </a:solidFill>
              </a:rPr>
            </a:br>
            <a:endParaRPr lang="ru-RU" altLang="ru-RU" dirty="0">
              <a:solidFill>
                <a:schemeClr val="accent1">
                  <a:lumMod val="75000"/>
                </a:schemeClr>
              </a:solidFill>
            </a:endParaRP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220553120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971922" y="278820"/>
            <a:ext cx="7848550" cy="720502"/>
          </a:xfrm>
        </p:spPr>
        <p:txBody>
          <a:bodyPr vert="horz" lIns="91440" tIns="45720" rIns="91440" bIns="45720" rtlCol="0">
            <a:noAutofit/>
          </a:bodyPr>
          <a:lstStyle/>
          <a:p>
            <a:pPr algn="l">
              <a:spcBef>
                <a:spcPct val="20000"/>
              </a:spcBef>
              <a:buClr>
                <a:srgbClr val="FF0000"/>
              </a:buClr>
            </a:pPr>
            <a:r>
              <a:rPr lang="ru-RU" altLang="ru-RU" b="1" dirty="0" smtClean="0">
                <a:solidFill>
                  <a:schemeClr val="accent1">
                    <a:lumMod val="75000"/>
                  </a:schemeClr>
                </a:solidFill>
                <a:latin typeface="+mn-lt"/>
                <a:ea typeface="+mn-ea"/>
                <a:cs typeface="+mn-cs"/>
              </a:rPr>
              <a:t>Внешнеторговый контракт </a:t>
            </a:r>
            <a:endParaRPr lang="ru-RU" altLang="ru-RU" b="1" dirty="0">
              <a:solidFill>
                <a:schemeClr val="accent1">
                  <a:lumMod val="75000"/>
                </a:schemeClr>
              </a:solidFill>
              <a:latin typeface="+mn-lt"/>
              <a:ea typeface="+mn-ea"/>
              <a:cs typeface="+mn-cs"/>
            </a:endParaRPr>
          </a:p>
        </p:txBody>
      </p:sp>
      <p:pic>
        <p:nvPicPr>
          <p:cNvPr id="3"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
        <p:nvSpPr>
          <p:cNvPr id="2" name="Прямоугольник 1"/>
          <p:cNvSpPr/>
          <p:nvPr/>
        </p:nvSpPr>
        <p:spPr>
          <a:xfrm>
            <a:off x="1259632" y="1628800"/>
            <a:ext cx="7560840" cy="4031873"/>
          </a:xfrm>
          <a:prstGeom prst="rect">
            <a:avLst/>
          </a:prstGeom>
        </p:spPr>
        <p:txBody>
          <a:bodyPr wrap="square">
            <a:spAutoFit/>
          </a:bodyPr>
          <a:lstStyle/>
          <a:p>
            <a:pPr marL="457200" indent="-457200">
              <a:buClr>
                <a:srgbClr val="FF0000"/>
              </a:buClr>
              <a:buFont typeface="Wingdings" panose="05000000000000000000" pitchFamily="2" charset="2"/>
              <a:buChar char="l"/>
            </a:pPr>
            <a:r>
              <a:rPr lang="ru-RU" sz="3200" dirty="0" smtClean="0">
                <a:solidFill>
                  <a:schemeClr val="accent1">
                    <a:lumMod val="75000"/>
                  </a:schemeClr>
                </a:solidFill>
              </a:rPr>
              <a:t>соглашение, в котором одной из сторон (контрагентов) является иностранное юридическое лицо и посредством которого устанавливаются определённые права и обязанности в области экспортно-импортных операций по обмену товарами, услугами, лицензиями, технологиями</a:t>
            </a:r>
            <a:endParaRPr lang="ru-RU" sz="3200" dirty="0">
              <a:solidFill>
                <a:schemeClr val="accent1">
                  <a:lumMod val="75000"/>
                </a:schemeClr>
              </a:solidFill>
            </a:endParaRPr>
          </a:p>
        </p:txBody>
      </p:sp>
    </p:spTree>
    <p:extLst>
      <p:ext uri="{BB962C8B-B14F-4D97-AF65-F5344CB8AC3E}">
        <p14:creationId xmlns:p14="http://schemas.microsoft.com/office/powerpoint/2010/main" val="125438451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971600" y="188913"/>
            <a:ext cx="7715200" cy="1008062"/>
          </a:xfrm>
        </p:spPr>
        <p:txBody>
          <a:bodyPr>
            <a:normAutofit/>
          </a:bodyPr>
          <a:lstStyle/>
          <a:p>
            <a:pPr algn="l"/>
            <a:r>
              <a:rPr lang="ru-RU" altLang="ru-RU" sz="4000" b="1" dirty="0" smtClean="0">
                <a:solidFill>
                  <a:schemeClr val="accent1">
                    <a:lumMod val="75000"/>
                  </a:schemeClr>
                </a:solidFill>
              </a:rPr>
              <a:t>Структура контракта:</a:t>
            </a:r>
          </a:p>
        </p:txBody>
      </p:sp>
      <p:sp>
        <p:nvSpPr>
          <p:cNvPr id="116739" name="Rectangle 3"/>
          <p:cNvSpPr>
            <a:spLocks noGrp="1" noChangeArrowheads="1"/>
          </p:cNvSpPr>
          <p:nvPr>
            <p:ph idx="1"/>
          </p:nvPr>
        </p:nvSpPr>
        <p:spPr>
          <a:xfrm>
            <a:off x="971600" y="1196975"/>
            <a:ext cx="7715200" cy="5472113"/>
          </a:xfrm>
        </p:spPr>
        <p:txBody>
          <a:bodyPr vert="horz" lIns="91440" tIns="45720" rIns="91440" bIns="45720" rtlCol="0">
            <a:normAutofit fontScale="92500" lnSpcReduction="10000"/>
          </a:bodyPr>
          <a:lstStyle/>
          <a:p>
            <a:pPr>
              <a:buClr>
                <a:srgbClr val="FF0000"/>
              </a:buClr>
              <a:buFont typeface="Wingdings" panose="05000000000000000000" pitchFamily="2" charset="2"/>
              <a:buChar char="l"/>
            </a:pPr>
            <a:r>
              <a:rPr lang="ru-RU" altLang="ru-RU" dirty="0">
                <a:solidFill>
                  <a:schemeClr val="accent1">
                    <a:lumMod val="75000"/>
                  </a:schemeClr>
                </a:solidFill>
              </a:rPr>
              <a:t>предмет договора</a:t>
            </a:r>
          </a:p>
          <a:p>
            <a:pPr>
              <a:buClr>
                <a:srgbClr val="FF0000"/>
              </a:buClr>
              <a:buFont typeface="Wingdings" panose="05000000000000000000" pitchFamily="2" charset="2"/>
              <a:buChar char="l"/>
            </a:pPr>
            <a:r>
              <a:rPr lang="ru-RU" altLang="ru-RU" dirty="0">
                <a:solidFill>
                  <a:schemeClr val="accent1">
                    <a:lumMod val="75000"/>
                  </a:schemeClr>
                </a:solidFill>
              </a:rPr>
              <a:t>цена и общая сумма контракта</a:t>
            </a:r>
          </a:p>
          <a:p>
            <a:pPr>
              <a:buClr>
                <a:srgbClr val="FF0000"/>
              </a:buClr>
              <a:buFont typeface="Wingdings" panose="05000000000000000000" pitchFamily="2" charset="2"/>
              <a:buChar char="l"/>
            </a:pPr>
            <a:r>
              <a:rPr lang="ru-RU" altLang="ru-RU" dirty="0">
                <a:solidFill>
                  <a:schemeClr val="accent1">
                    <a:lumMod val="75000"/>
                  </a:schemeClr>
                </a:solidFill>
              </a:rPr>
              <a:t>сроки поставки товаров</a:t>
            </a:r>
          </a:p>
          <a:p>
            <a:pPr>
              <a:buClr>
                <a:srgbClr val="FF0000"/>
              </a:buClr>
              <a:buFont typeface="Wingdings" panose="05000000000000000000" pitchFamily="2" charset="2"/>
              <a:buChar char="l"/>
            </a:pPr>
            <a:r>
              <a:rPr lang="ru-RU" altLang="ru-RU" dirty="0">
                <a:solidFill>
                  <a:schemeClr val="accent1">
                    <a:lumMod val="75000"/>
                  </a:schemeClr>
                </a:solidFill>
              </a:rPr>
              <a:t>условия платежей</a:t>
            </a:r>
          </a:p>
          <a:p>
            <a:pPr>
              <a:buClr>
                <a:srgbClr val="FF0000"/>
              </a:buClr>
              <a:buFont typeface="Wingdings" panose="05000000000000000000" pitchFamily="2" charset="2"/>
              <a:buChar char="l"/>
            </a:pPr>
            <a:r>
              <a:rPr lang="ru-RU" altLang="ru-RU" dirty="0">
                <a:solidFill>
                  <a:schemeClr val="accent1">
                    <a:lumMod val="75000"/>
                  </a:schemeClr>
                </a:solidFill>
              </a:rPr>
              <a:t>упаковка и маркировка товаров</a:t>
            </a:r>
          </a:p>
          <a:p>
            <a:pPr>
              <a:buClr>
                <a:srgbClr val="FF0000"/>
              </a:buClr>
              <a:buFont typeface="Wingdings" panose="05000000000000000000" pitchFamily="2" charset="2"/>
              <a:buChar char="l"/>
            </a:pPr>
            <a:r>
              <a:rPr lang="ru-RU" altLang="ru-RU" dirty="0">
                <a:solidFill>
                  <a:schemeClr val="accent1">
                    <a:lumMod val="75000"/>
                  </a:schemeClr>
                </a:solidFill>
              </a:rPr>
              <a:t>гарантии продавца</a:t>
            </a:r>
          </a:p>
          <a:p>
            <a:pPr>
              <a:buClr>
                <a:srgbClr val="FF0000"/>
              </a:buClr>
              <a:buFont typeface="Wingdings" panose="05000000000000000000" pitchFamily="2" charset="2"/>
              <a:buChar char="l"/>
            </a:pPr>
            <a:r>
              <a:rPr lang="ru-RU" altLang="ru-RU" dirty="0">
                <a:solidFill>
                  <a:schemeClr val="accent1">
                    <a:lumMod val="75000"/>
                  </a:schemeClr>
                </a:solidFill>
              </a:rPr>
              <a:t>штрафные санкции и возмещение страхования</a:t>
            </a:r>
          </a:p>
          <a:p>
            <a:pPr>
              <a:buClr>
                <a:srgbClr val="FF0000"/>
              </a:buClr>
              <a:buFont typeface="Wingdings" panose="05000000000000000000" pitchFamily="2" charset="2"/>
              <a:buChar char="l"/>
            </a:pPr>
            <a:r>
              <a:rPr lang="ru-RU" altLang="ru-RU" dirty="0">
                <a:solidFill>
                  <a:schemeClr val="accent1">
                    <a:lumMod val="75000"/>
                  </a:schemeClr>
                </a:solidFill>
              </a:rPr>
              <a:t>обстоятельства непреодолимой силы</a:t>
            </a:r>
          </a:p>
          <a:p>
            <a:pPr marL="0" indent="0">
              <a:buClr>
                <a:srgbClr val="FF0000"/>
              </a:buClr>
              <a:buNone/>
            </a:pPr>
            <a:r>
              <a:rPr lang="ru-RU" altLang="ru-RU" dirty="0">
                <a:solidFill>
                  <a:schemeClr val="accent1">
                    <a:lumMod val="75000"/>
                  </a:schemeClr>
                </a:solidFill>
              </a:rPr>
              <a:t>   (форс-мажорные)</a:t>
            </a:r>
          </a:p>
          <a:p>
            <a:pPr>
              <a:buClr>
                <a:srgbClr val="FF0000"/>
              </a:buClr>
              <a:buFont typeface="Wingdings" panose="05000000000000000000" pitchFamily="2" charset="2"/>
              <a:buChar char="l"/>
            </a:pPr>
            <a:r>
              <a:rPr lang="ru-RU" altLang="ru-RU" dirty="0">
                <a:solidFill>
                  <a:schemeClr val="accent1">
                    <a:lumMod val="75000"/>
                  </a:schemeClr>
                </a:solidFill>
              </a:rPr>
              <a:t>арбитраж</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163551237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ctrTitle"/>
          </p:nvPr>
        </p:nvSpPr>
        <p:spPr>
          <a:xfrm>
            <a:off x="971600" y="0"/>
            <a:ext cx="7486600" cy="1196975"/>
          </a:xfrm>
        </p:spPr>
        <p:txBody>
          <a:bodyPr/>
          <a:lstStyle/>
          <a:p>
            <a:pPr algn="l"/>
            <a:r>
              <a:rPr lang="ru-RU" altLang="ru-RU" sz="3600" b="1" dirty="0" smtClean="0">
                <a:solidFill>
                  <a:schemeClr val="accent1">
                    <a:lumMod val="75000"/>
                  </a:schemeClr>
                </a:solidFill>
              </a:rPr>
              <a:t>1. Предмет договора</a:t>
            </a:r>
          </a:p>
        </p:txBody>
      </p:sp>
      <p:sp>
        <p:nvSpPr>
          <p:cNvPr id="132099" name="Rectangle 3"/>
          <p:cNvSpPr>
            <a:spLocks noGrp="1" noChangeArrowheads="1"/>
          </p:cNvSpPr>
          <p:nvPr>
            <p:ph type="subTitle" idx="1"/>
          </p:nvPr>
        </p:nvSpPr>
        <p:spPr>
          <a:xfrm>
            <a:off x="971600" y="1412875"/>
            <a:ext cx="7632650" cy="5040313"/>
          </a:xfrm>
        </p:spPr>
        <p:txBody>
          <a:bodyPr vert="horz" lIns="91440" tIns="45720" rIns="91440" bIns="45720" rtlCol="0">
            <a:normAutofit fontScale="92500" lnSpcReduction="10000"/>
          </a:bodyPr>
          <a:lstStyle/>
          <a:p>
            <a:pPr marL="342900" indent="-342900" algn="l">
              <a:buClr>
                <a:srgbClr val="FF0000"/>
              </a:buClr>
              <a:buFont typeface="Wingdings" panose="05000000000000000000" pitchFamily="2" charset="2"/>
              <a:buChar char="l"/>
            </a:pPr>
            <a:r>
              <a:rPr lang="ru-RU" b="1" dirty="0">
                <a:solidFill>
                  <a:schemeClr val="accent1">
                    <a:lumMod val="75000"/>
                  </a:schemeClr>
                </a:solidFill>
              </a:rPr>
              <a:t> </a:t>
            </a:r>
            <a:r>
              <a:rPr lang="ru-RU" dirty="0" smtClean="0">
                <a:solidFill>
                  <a:schemeClr val="accent1">
                    <a:lumMod val="75000"/>
                  </a:schemeClr>
                </a:solidFill>
              </a:rPr>
              <a:t>Предмет </a:t>
            </a:r>
            <a:r>
              <a:rPr lang="ru-RU" dirty="0">
                <a:solidFill>
                  <a:schemeClr val="accent1">
                    <a:lumMod val="75000"/>
                  </a:schemeClr>
                </a:solidFill>
              </a:rPr>
              <a:t>договора определяет в краткой форме вид внешнеторговой сделки </a:t>
            </a:r>
            <a:r>
              <a:rPr lang="ru-RU" dirty="0" smtClean="0">
                <a:solidFill>
                  <a:schemeClr val="accent1">
                    <a:lumMod val="75000"/>
                  </a:schemeClr>
                </a:solidFill>
              </a:rPr>
              <a:t/>
            </a:r>
            <a:br>
              <a:rPr lang="ru-RU" dirty="0" smtClean="0">
                <a:solidFill>
                  <a:schemeClr val="accent1">
                    <a:lumMod val="75000"/>
                  </a:schemeClr>
                </a:solidFill>
              </a:rPr>
            </a:br>
            <a:r>
              <a:rPr lang="ru-RU" dirty="0" smtClean="0">
                <a:solidFill>
                  <a:schemeClr val="accent1">
                    <a:lumMod val="75000"/>
                  </a:schemeClr>
                </a:solidFill>
              </a:rPr>
              <a:t>(</a:t>
            </a:r>
            <a:r>
              <a:rPr lang="ru-RU" dirty="0">
                <a:solidFill>
                  <a:schemeClr val="accent1">
                    <a:lumMod val="75000"/>
                  </a:schemeClr>
                </a:solidFill>
              </a:rPr>
              <a:t>купли-продажи, подряда, аренды и т.п.).</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a:t>
            </a:r>
            <a:r>
              <a:rPr lang="ru-RU" dirty="0" smtClean="0">
                <a:solidFill>
                  <a:schemeClr val="accent1">
                    <a:lumMod val="75000"/>
                  </a:schemeClr>
                </a:solidFill>
              </a:rPr>
              <a:t>В </a:t>
            </a:r>
            <a:r>
              <a:rPr lang="ru-RU" dirty="0">
                <a:solidFill>
                  <a:schemeClr val="accent1">
                    <a:lumMod val="75000"/>
                  </a:schemeClr>
                </a:solidFill>
              </a:rPr>
              <a:t>этом же разделе указывается количество товара в метрической системе мер.</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a:t>
            </a:r>
            <a:r>
              <a:rPr lang="ru-RU" dirty="0" smtClean="0">
                <a:solidFill>
                  <a:schemeClr val="accent1">
                    <a:lumMod val="75000"/>
                  </a:schemeClr>
                </a:solidFill>
              </a:rPr>
              <a:t>Если </a:t>
            </a:r>
            <a:r>
              <a:rPr lang="ru-RU" dirty="0">
                <a:solidFill>
                  <a:schemeClr val="accent1">
                    <a:lumMod val="75000"/>
                  </a:schemeClr>
                </a:solidFill>
              </a:rPr>
              <a:t>предметом договора являются машины и оборудование, то контракты могут включать технические условия, условия испытаний и приёмки и другие.</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231861355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ctrTitle"/>
          </p:nvPr>
        </p:nvSpPr>
        <p:spPr>
          <a:xfrm>
            <a:off x="971600" y="0"/>
            <a:ext cx="7992888" cy="1196975"/>
          </a:xfrm>
        </p:spPr>
        <p:txBody>
          <a:bodyPr vert="horz" lIns="91440" tIns="45720" rIns="91440" bIns="45720" rtlCol="0" anchor="ctr">
            <a:normAutofit fontScale="90000"/>
          </a:bodyPr>
          <a:lstStyle/>
          <a:p>
            <a:pPr algn="l"/>
            <a:r>
              <a:rPr lang="ru-RU" altLang="ru-RU" b="1" dirty="0">
                <a:solidFill>
                  <a:schemeClr val="accent1">
                    <a:lumMod val="75000"/>
                  </a:schemeClr>
                </a:solidFill>
              </a:rPr>
              <a:t>2. Цена и общая сумма контракта</a:t>
            </a:r>
          </a:p>
        </p:txBody>
      </p:sp>
      <p:sp>
        <p:nvSpPr>
          <p:cNvPr id="133123" name="Rectangle 3"/>
          <p:cNvSpPr>
            <a:spLocks noGrp="1" noChangeArrowheads="1"/>
          </p:cNvSpPr>
          <p:nvPr>
            <p:ph type="subTitle" idx="1"/>
          </p:nvPr>
        </p:nvSpPr>
        <p:spPr>
          <a:xfrm>
            <a:off x="1043608" y="1700213"/>
            <a:ext cx="7489205" cy="4465637"/>
          </a:xfrm>
        </p:spPr>
        <p:txBody>
          <a:bodyPr vert="horz" lIns="91440" tIns="45720" rIns="91440" bIns="45720" rtlCol="0">
            <a:normAutofit lnSpcReduction="10000"/>
          </a:bodyPr>
          <a:lstStyle/>
          <a:p>
            <a:pPr algn="l">
              <a:buClr>
                <a:srgbClr val="FF0000"/>
              </a:buClr>
            </a:pPr>
            <a:r>
              <a:rPr lang="ru-RU" b="1" dirty="0">
                <a:solidFill>
                  <a:schemeClr val="accent1">
                    <a:lumMod val="75000"/>
                  </a:schemeClr>
                </a:solidFill>
              </a:rPr>
              <a:t>При установлении цены товара в контракте определяются:</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уровень цены</a:t>
            </a:r>
          </a:p>
          <a:p>
            <a:pPr marL="342900" indent="-342900" algn="l">
              <a:buClr>
                <a:srgbClr val="FF0000"/>
              </a:buClr>
              <a:buFont typeface="Wingdings" panose="05000000000000000000" pitchFamily="2" charset="2"/>
              <a:buChar char="l"/>
            </a:pPr>
            <a:r>
              <a:rPr lang="ru-RU" dirty="0">
                <a:solidFill>
                  <a:schemeClr val="accent1">
                    <a:lumMod val="75000"/>
                  </a:schemeClr>
                </a:solidFill>
              </a:rPr>
              <a:t> базис цены</a:t>
            </a:r>
          </a:p>
          <a:p>
            <a:pPr marL="342900" indent="-342900" algn="l">
              <a:buClr>
                <a:srgbClr val="FF0000"/>
              </a:buClr>
              <a:buFont typeface="Wingdings" panose="05000000000000000000" pitchFamily="2" charset="2"/>
              <a:buChar char="l"/>
            </a:pPr>
            <a:r>
              <a:rPr lang="ru-RU" dirty="0">
                <a:solidFill>
                  <a:schemeClr val="accent1">
                    <a:lumMod val="75000"/>
                  </a:schemeClr>
                </a:solidFill>
              </a:rPr>
              <a:t> валюта цены</a:t>
            </a:r>
          </a:p>
          <a:p>
            <a:pPr marL="342900" indent="-342900" algn="l">
              <a:buClr>
                <a:srgbClr val="FF0000"/>
              </a:buClr>
              <a:buFont typeface="Wingdings" panose="05000000000000000000" pitchFamily="2" charset="2"/>
              <a:buChar char="l"/>
            </a:pPr>
            <a:r>
              <a:rPr lang="ru-RU" dirty="0">
                <a:solidFill>
                  <a:schemeClr val="accent1">
                    <a:lumMod val="75000"/>
                  </a:schemeClr>
                </a:solidFill>
              </a:rPr>
              <a:t> валютные оговорки</a:t>
            </a:r>
          </a:p>
          <a:p>
            <a:pPr marL="342900" indent="-342900" algn="l">
              <a:buClr>
                <a:srgbClr val="FF0000"/>
              </a:buClr>
              <a:buFont typeface="Wingdings" panose="05000000000000000000" pitchFamily="2" charset="2"/>
              <a:buChar char="l"/>
            </a:pPr>
            <a:r>
              <a:rPr lang="ru-RU" dirty="0">
                <a:solidFill>
                  <a:schemeClr val="accent1">
                    <a:lumMod val="75000"/>
                  </a:schemeClr>
                </a:solidFill>
              </a:rPr>
              <a:t> способ фиксации цены</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294828354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ctrTitle"/>
          </p:nvPr>
        </p:nvSpPr>
        <p:spPr>
          <a:xfrm>
            <a:off x="1259632" y="1"/>
            <a:ext cx="7198568" cy="1124744"/>
          </a:xfrm>
        </p:spPr>
        <p:txBody>
          <a:bodyPr vert="horz" lIns="91440" tIns="45720" rIns="91440" bIns="45720" rtlCol="0" anchor="ctr">
            <a:normAutofit/>
          </a:bodyPr>
          <a:lstStyle/>
          <a:p>
            <a:pPr algn="l"/>
            <a:r>
              <a:rPr lang="ru-RU" altLang="ru-RU" b="1" dirty="0" smtClean="0">
                <a:solidFill>
                  <a:schemeClr val="accent1">
                    <a:lumMod val="75000"/>
                  </a:schemeClr>
                </a:solidFill>
              </a:rPr>
              <a:t>А</a:t>
            </a:r>
            <a:r>
              <a:rPr lang="en-US" altLang="ru-RU" b="1" dirty="0" smtClean="0">
                <a:solidFill>
                  <a:schemeClr val="accent1">
                    <a:lumMod val="75000"/>
                  </a:schemeClr>
                </a:solidFill>
              </a:rPr>
              <a:t>)</a:t>
            </a:r>
            <a:r>
              <a:rPr lang="ru-RU" altLang="ru-RU" b="1" dirty="0" smtClean="0">
                <a:solidFill>
                  <a:schemeClr val="accent1">
                    <a:lumMod val="75000"/>
                  </a:schemeClr>
                </a:solidFill>
              </a:rPr>
              <a:t> </a:t>
            </a:r>
            <a:r>
              <a:rPr lang="ru-RU" altLang="ru-RU" b="1" dirty="0">
                <a:solidFill>
                  <a:schemeClr val="accent1">
                    <a:lumMod val="75000"/>
                  </a:schemeClr>
                </a:solidFill>
              </a:rPr>
              <a:t>Уровень цены</a:t>
            </a:r>
          </a:p>
        </p:txBody>
      </p:sp>
      <p:sp>
        <p:nvSpPr>
          <p:cNvPr id="134147" name="Rectangle 3"/>
          <p:cNvSpPr>
            <a:spLocks noGrp="1" noChangeArrowheads="1"/>
          </p:cNvSpPr>
          <p:nvPr>
            <p:ph type="subTitle" idx="1"/>
          </p:nvPr>
        </p:nvSpPr>
        <p:spPr>
          <a:xfrm>
            <a:off x="1331640" y="1772816"/>
            <a:ext cx="7201173" cy="3744937"/>
          </a:xfrm>
        </p:spPr>
        <p:txBody>
          <a:bodyPr vert="horz" lIns="91440" tIns="45720" rIns="91440" bIns="45720" rtlCol="0">
            <a:normAutofit/>
          </a:bodyPr>
          <a:lstStyle/>
          <a:p>
            <a:pPr marL="342900" indent="-342900" algn="l">
              <a:buClr>
                <a:srgbClr val="FF0000"/>
              </a:buClr>
              <a:buFont typeface="Wingdings" panose="05000000000000000000" pitchFamily="2" charset="2"/>
              <a:buChar char="l"/>
            </a:pPr>
            <a:r>
              <a:rPr lang="ru-RU" b="1" dirty="0">
                <a:solidFill>
                  <a:schemeClr val="accent1">
                    <a:lumMod val="75000"/>
                  </a:schemeClr>
                </a:solidFill>
              </a:rPr>
              <a:t> </a:t>
            </a:r>
            <a:r>
              <a:rPr lang="ru-RU" dirty="0">
                <a:solidFill>
                  <a:schemeClr val="accent1">
                    <a:lumMod val="75000"/>
                  </a:schemeClr>
                </a:solidFill>
              </a:rPr>
              <a:t>определяется на основе изучения публикуемых уровней цен в специальных и периодически издаваемых бюллетенях, либо на основе котировок товарных бирж </a:t>
            </a:r>
            <a:r>
              <a:rPr lang="ru-RU" dirty="0" smtClean="0">
                <a:solidFill>
                  <a:schemeClr val="accent1">
                    <a:lumMod val="75000"/>
                  </a:schemeClr>
                </a:solidFill>
              </a:rPr>
              <a:t/>
            </a:r>
            <a:br>
              <a:rPr lang="ru-RU" dirty="0" smtClean="0">
                <a:solidFill>
                  <a:schemeClr val="accent1">
                    <a:lumMod val="75000"/>
                  </a:schemeClr>
                </a:solidFill>
              </a:rPr>
            </a:br>
            <a:r>
              <a:rPr lang="ru-RU" dirty="0" smtClean="0">
                <a:solidFill>
                  <a:schemeClr val="accent1">
                    <a:lumMod val="75000"/>
                  </a:schemeClr>
                </a:solidFill>
              </a:rPr>
              <a:t>по </a:t>
            </a:r>
            <a:r>
              <a:rPr lang="ru-RU" dirty="0">
                <a:solidFill>
                  <a:schemeClr val="accent1">
                    <a:lumMod val="75000"/>
                  </a:schemeClr>
                </a:solidFill>
              </a:rPr>
              <a:t>биржевым товарам)</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312565480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ctrTitle"/>
          </p:nvPr>
        </p:nvSpPr>
        <p:spPr>
          <a:xfrm>
            <a:off x="1331640" y="260351"/>
            <a:ext cx="7126560" cy="936402"/>
          </a:xfrm>
        </p:spPr>
        <p:txBody>
          <a:bodyPr vert="horz" lIns="91440" tIns="45720" rIns="91440" bIns="45720" rtlCol="0" anchor="ctr">
            <a:normAutofit/>
          </a:bodyPr>
          <a:lstStyle/>
          <a:p>
            <a:pPr algn="l"/>
            <a:r>
              <a:rPr lang="ru-RU" altLang="ru-RU" b="1" dirty="0" smtClean="0">
                <a:solidFill>
                  <a:schemeClr val="accent1">
                    <a:lumMod val="75000"/>
                  </a:schemeClr>
                </a:solidFill>
              </a:rPr>
              <a:t>Б) </a:t>
            </a:r>
            <a:r>
              <a:rPr lang="ru-RU" altLang="ru-RU" b="1" dirty="0">
                <a:solidFill>
                  <a:schemeClr val="accent1">
                    <a:lumMod val="75000"/>
                  </a:schemeClr>
                </a:solidFill>
              </a:rPr>
              <a:t>Базис цены</a:t>
            </a:r>
          </a:p>
        </p:txBody>
      </p:sp>
      <p:sp>
        <p:nvSpPr>
          <p:cNvPr id="135171" name="Rectangle 3"/>
          <p:cNvSpPr>
            <a:spLocks noGrp="1" noChangeArrowheads="1"/>
          </p:cNvSpPr>
          <p:nvPr>
            <p:ph type="subTitle" idx="1"/>
          </p:nvPr>
        </p:nvSpPr>
        <p:spPr>
          <a:xfrm>
            <a:off x="1331640" y="1772816"/>
            <a:ext cx="7128148" cy="2736825"/>
          </a:xfrm>
        </p:spPr>
        <p:txBody>
          <a:bodyPr vert="horz" lIns="91440" tIns="45720" rIns="91440" bIns="45720" rtlCol="0">
            <a:normAutofit/>
          </a:bodyPr>
          <a:lstStyle/>
          <a:p>
            <a:pPr marL="342900" indent="-342900" algn="l">
              <a:buClr>
                <a:srgbClr val="FF0000"/>
              </a:buClr>
              <a:buFont typeface="Wingdings" panose="05000000000000000000" pitchFamily="2" charset="2"/>
              <a:buChar char="l"/>
            </a:pPr>
            <a:r>
              <a:rPr lang="ru-RU" dirty="0">
                <a:solidFill>
                  <a:schemeClr val="accent1">
                    <a:lumMod val="75000"/>
                  </a:schemeClr>
                </a:solidFill>
              </a:rPr>
              <a:t> устанавливает составляющие, входящие в цену: транспортные, трудовые, страховые, складские расходы, определяемые условиями поставки</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245081175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ctrTitle"/>
          </p:nvPr>
        </p:nvSpPr>
        <p:spPr>
          <a:xfrm>
            <a:off x="1115616" y="1"/>
            <a:ext cx="7342584" cy="1052736"/>
          </a:xfrm>
        </p:spPr>
        <p:txBody>
          <a:bodyPr vert="horz" lIns="91440" tIns="45720" rIns="91440" bIns="45720" rtlCol="0" anchor="ctr">
            <a:normAutofit/>
          </a:bodyPr>
          <a:lstStyle/>
          <a:p>
            <a:pPr algn="l"/>
            <a:r>
              <a:rPr lang="ru-RU" altLang="ru-RU" b="1" dirty="0" smtClean="0">
                <a:solidFill>
                  <a:schemeClr val="accent1">
                    <a:lumMod val="75000"/>
                  </a:schemeClr>
                </a:solidFill>
              </a:rPr>
              <a:t>В) </a:t>
            </a:r>
            <a:r>
              <a:rPr lang="ru-RU" altLang="ru-RU" b="1" dirty="0">
                <a:solidFill>
                  <a:schemeClr val="accent1">
                    <a:lumMod val="75000"/>
                  </a:schemeClr>
                </a:solidFill>
              </a:rPr>
              <a:t>Валюта цены</a:t>
            </a:r>
          </a:p>
        </p:txBody>
      </p:sp>
      <p:sp>
        <p:nvSpPr>
          <p:cNvPr id="136195" name="Rectangle 3"/>
          <p:cNvSpPr>
            <a:spLocks noGrp="1" noChangeArrowheads="1"/>
          </p:cNvSpPr>
          <p:nvPr>
            <p:ph type="subTitle" idx="1"/>
          </p:nvPr>
        </p:nvSpPr>
        <p:spPr>
          <a:xfrm>
            <a:off x="1115616" y="1412776"/>
            <a:ext cx="7344172" cy="4924425"/>
          </a:xfrm>
        </p:spPr>
        <p:txBody>
          <a:bodyPr vert="horz" lIns="91440" tIns="45720" rIns="91440" bIns="45720" rtlCol="0">
            <a:normAutofit lnSpcReduction="10000"/>
          </a:bodyPr>
          <a:lstStyle/>
          <a:p>
            <a:pPr marL="342900" indent="-342900" algn="l">
              <a:buClr>
                <a:srgbClr val="FF0000"/>
              </a:buClr>
              <a:buFont typeface="Wingdings" panose="05000000000000000000" pitchFamily="2" charset="2"/>
              <a:buChar char="l"/>
            </a:pPr>
            <a:r>
              <a:rPr lang="ru-RU" b="1" dirty="0">
                <a:solidFill>
                  <a:schemeClr val="accent1">
                    <a:lumMod val="75000"/>
                  </a:schemeClr>
                </a:solidFill>
              </a:rPr>
              <a:t> </a:t>
            </a:r>
            <a:r>
              <a:rPr lang="ru-RU" dirty="0" smtClean="0">
                <a:solidFill>
                  <a:schemeClr val="accent1">
                    <a:lumMod val="75000"/>
                  </a:schemeClr>
                </a:solidFill>
              </a:rPr>
              <a:t>Является </a:t>
            </a:r>
            <a:r>
              <a:rPr lang="ru-RU" dirty="0">
                <a:solidFill>
                  <a:schemeClr val="accent1">
                    <a:lumMod val="75000"/>
                  </a:schemeClr>
                </a:solidFill>
              </a:rPr>
              <a:t>валютой сделки</a:t>
            </a:r>
          </a:p>
          <a:p>
            <a:pPr marL="342900" indent="-342900" algn="l">
              <a:buClr>
                <a:srgbClr val="FF0000"/>
              </a:buClr>
              <a:buFont typeface="Wingdings" panose="05000000000000000000" pitchFamily="2" charset="2"/>
              <a:buChar char="l"/>
            </a:pPr>
            <a:r>
              <a:rPr lang="ru-RU" dirty="0">
                <a:solidFill>
                  <a:schemeClr val="accent1">
                    <a:lumMod val="75000"/>
                  </a:schemeClr>
                </a:solidFill>
              </a:rPr>
              <a:t> </a:t>
            </a:r>
            <a:r>
              <a:rPr lang="ru-RU" dirty="0" smtClean="0">
                <a:solidFill>
                  <a:schemeClr val="accent1">
                    <a:lumMod val="75000"/>
                  </a:schemeClr>
                </a:solidFill>
              </a:rPr>
              <a:t>Могут </a:t>
            </a:r>
            <a:r>
              <a:rPr lang="ru-RU" dirty="0">
                <a:solidFill>
                  <a:schemeClr val="accent1">
                    <a:lumMod val="75000"/>
                  </a:schemeClr>
                </a:solidFill>
              </a:rPr>
              <a:t>использоваться валюта одной из стран-контрагентов, валюта третьей страны, международные валютные единицы</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algn="l">
              <a:buClr>
                <a:srgbClr val="FF0000"/>
              </a:buClr>
            </a:pPr>
            <a:r>
              <a:rPr lang="ru-RU" b="1" dirty="0" smtClean="0">
                <a:solidFill>
                  <a:schemeClr val="accent1">
                    <a:lumMod val="75000"/>
                  </a:schemeClr>
                </a:solidFill>
              </a:rPr>
              <a:t>Экспортер</a:t>
            </a:r>
            <a:r>
              <a:rPr lang="ru-RU" dirty="0" smtClean="0">
                <a:solidFill>
                  <a:schemeClr val="accent1">
                    <a:lumMod val="75000"/>
                  </a:schemeClr>
                </a:solidFill>
              </a:rPr>
              <a:t> стремится </a:t>
            </a:r>
            <a:r>
              <a:rPr lang="ru-RU" dirty="0">
                <a:solidFill>
                  <a:schemeClr val="accent1">
                    <a:lumMod val="75000"/>
                  </a:schemeClr>
                </a:solidFill>
              </a:rPr>
              <a:t>использовать валюту со стабильным курсом</a:t>
            </a:r>
          </a:p>
          <a:p>
            <a:pPr algn="l">
              <a:buClr>
                <a:srgbClr val="FF0000"/>
              </a:buClr>
            </a:pPr>
            <a:r>
              <a:rPr lang="ru-RU" b="1" dirty="0" smtClean="0">
                <a:solidFill>
                  <a:schemeClr val="accent1">
                    <a:lumMod val="75000"/>
                  </a:schemeClr>
                </a:solidFill>
              </a:rPr>
              <a:t>Импортер</a:t>
            </a:r>
            <a:r>
              <a:rPr lang="ru-RU" dirty="0" smtClean="0">
                <a:solidFill>
                  <a:schemeClr val="accent1">
                    <a:lumMod val="75000"/>
                  </a:schemeClr>
                </a:solidFill>
              </a:rPr>
              <a:t> </a:t>
            </a:r>
            <a:r>
              <a:rPr lang="ru-RU" dirty="0">
                <a:solidFill>
                  <a:schemeClr val="accent1">
                    <a:lumMod val="75000"/>
                  </a:schemeClr>
                </a:solidFill>
              </a:rPr>
              <a:t>стремиться использовать обесценивающуюся валюту </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33975465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ctrTitle"/>
          </p:nvPr>
        </p:nvSpPr>
        <p:spPr>
          <a:xfrm>
            <a:off x="1043608" y="0"/>
            <a:ext cx="7414592" cy="836613"/>
          </a:xfrm>
        </p:spPr>
        <p:txBody>
          <a:bodyPr vert="horz" lIns="91440" tIns="45720" rIns="91440" bIns="45720" rtlCol="0" anchor="ctr">
            <a:normAutofit/>
          </a:bodyPr>
          <a:lstStyle/>
          <a:p>
            <a:pPr algn="l"/>
            <a:r>
              <a:rPr lang="ru-RU" altLang="ru-RU" b="1" dirty="0" smtClean="0">
                <a:solidFill>
                  <a:schemeClr val="accent1">
                    <a:lumMod val="75000"/>
                  </a:schemeClr>
                </a:solidFill>
              </a:rPr>
              <a:t>Г) </a:t>
            </a:r>
            <a:r>
              <a:rPr lang="ru-RU" altLang="ru-RU" b="1" dirty="0">
                <a:solidFill>
                  <a:schemeClr val="accent1">
                    <a:lumMod val="75000"/>
                  </a:schemeClr>
                </a:solidFill>
              </a:rPr>
              <a:t>Валютные оговорки</a:t>
            </a:r>
          </a:p>
        </p:txBody>
      </p:sp>
      <p:sp>
        <p:nvSpPr>
          <p:cNvPr id="137219" name="Rectangle 3"/>
          <p:cNvSpPr>
            <a:spLocks noGrp="1" noChangeArrowheads="1"/>
          </p:cNvSpPr>
          <p:nvPr>
            <p:ph type="subTitle" idx="1"/>
          </p:nvPr>
        </p:nvSpPr>
        <p:spPr>
          <a:xfrm>
            <a:off x="1115616" y="981075"/>
            <a:ext cx="7777559" cy="6048325"/>
          </a:xfrm>
        </p:spPr>
        <p:txBody>
          <a:bodyPr vert="horz" lIns="91440" tIns="45720" rIns="91440" bIns="45720" rtlCol="0">
            <a:normAutofit fontScale="85000" lnSpcReduction="10000"/>
          </a:bodyPr>
          <a:lstStyle/>
          <a:p>
            <a:pPr algn="l">
              <a:buClr>
                <a:srgbClr val="FF0000"/>
              </a:buClr>
            </a:pPr>
            <a:r>
              <a:rPr lang="ru-RU" dirty="0" smtClean="0">
                <a:solidFill>
                  <a:schemeClr val="accent1">
                    <a:lumMod val="75000"/>
                  </a:schemeClr>
                </a:solidFill>
              </a:rPr>
              <a:t>Предусматривают </a:t>
            </a:r>
            <a:r>
              <a:rPr lang="ru-RU" dirty="0">
                <a:solidFill>
                  <a:schemeClr val="accent1">
                    <a:lumMod val="75000"/>
                  </a:schemeClr>
                </a:solidFill>
              </a:rPr>
              <a:t>меры, связанные с изменением курсов валют.</a:t>
            </a:r>
          </a:p>
          <a:p>
            <a:pPr algn="l">
              <a:buClr>
                <a:srgbClr val="FF0000"/>
              </a:buClr>
            </a:pPr>
            <a:r>
              <a:rPr lang="ru-RU" b="1" dirty="0" smtClean="0">
                <a:solidFill>
                  <a:schemeClr val="accent1">
                    <a:lumMod val="75000"/>
                  </a:schemeClr>
                </a:solidFill>
              </a:rPr>
              <a:t>В </a:t>
            </a:r>
            <a:r>
              <a:rPr lang="ru-RU" b="1" dirty="0">
                <a:solidFill>
                  <a:schemeClr val="accent1">
                    <a:lumMod val="75000"/>
                  </a:schemeClr>
                </a:solidFill>
              </a:rPr>
              <a:t>качестве валютных оговорок могут быть использованы следующие условия:</a:t>
            </a:r>
          </a:p>
          <a:p>
            <a:pPr marL="342900" indent="-342900" algn="l">
              <a:buClr>
                <a:srgbClr val="FF0000"/>
              </a:buClr>
              <a:buFont typeface="Wingdings" panose="05000000000000000000" pitchFamily="2" charset="2"/>
              <a:buChar char="l"/>
            </a:pPr>
            <a:r>
              <a:rPr lang="ru-RU" dirty="0" smtClean="0">
                <a:solidFill>
                  <a:schemeClr val="accent1">
                    <a:lumMod val="75000"/>
                  </a:schemeClr>
                </a:solidFill>
              </a:rPr>
              <a:t>Привязка </a:t>
            </a:r>
            <a:r>
              <a:rPr lang="ru-RU" dirty="0">
                <a:solidFill>
                  <a:schemeClr val="accent1">
                    <a:lumMod val="75000"/>
                  </a:schemeClr>
                </a:solidFill>
              </a:rPr>
              <a:t>курса валюты к другой валюте (СКВ)</a:t>
            </a:r>
          </a:p>
          <a:p>
            <a:pPr marL="342900" indent="-342900" algn="l">
              <a:buClr>
                <a:srgbClr val="FF0000"/>
              </a:buClr>
              <a:buFont typeface="Wingdings" panose="05000000000000000000" pitchFamily="2" charset="2"/>
              <a:buChar char="l"/>
            </a:pPr>
            <a:r>
              <a:rPr lang="ru-RU" dirty="0" smtClean="0">
                <a:solidFill>
                  <a:schemeClr val="accent1">
                    <a:lumMod val="75000"/>
                  </a:schemeClr>
                </a:solidFill>
              </a:rPr>
              <a:t>Привязка </a:t>
            </a:r>
            <a:r>
              <a:rPr lang="ru-RU" dirty="0">
                <a:solidFill>
                  <a:schemeClr val="accent1">
                    <a:lumMod val="75000"/>
                  </a:schemeClr>
                </a:solidFill>
              </a:rPr>
              <a:t>курса валюты к курсам международной </a:t>
            </a:r>
            <a:r>
              <a:rPr lang="ru-RU" dirty="0" smtClean="0">
                <a:solidFill>
                  <a:schemeClr val="accent1">
                    <a:lumMod val="75000"/>
                  </a:schemeClr>
                </a:solidFill>
              </a:rPr>
              <a:t>  валютной </a:t>
            </a:r>
            <a:r>
              <a:rPr lang="ru-RU" dirty="0">
                <a:solidFill>
                  <a:schemeClr val="accent1">
                    <a:lumMod val="75000"/>
                  </a:schemeClr>
                </a:solidFill>
              </a:rPr>
              <a:t>единицы СДР (специальные права заимствования) или европейской единицы</a:t>
            </a:r>
          </a:p>
          <a:p>
            <a:pPr marL="342900" indent="-342900" algn="l">
              <a:buClr>
                <a:srgbClr val="FF0000"/>
              </a:buClr>
              <a:buFont typeface="Wingdings" panose="05000000000000000000" pitchFamily="2" charset="2"/>
              <a:buChar char="l"/>
            </a:pPr>
            <a:r>
              <a:rPr lang="ru-RU" dirty="0" smtClean="0">
                <a:solidFill>
                  <a:schemeClr val="accent1">
                    <a:lumMod val="75000"/>
                  </a:schemeClr>
                </a:solidFill>
              </a:rPr>
              <a:t>Привязка </a:t>
            </a:r>
            <a:r>
              <a:rPr lang="ru-RU" dirty="0">
                <a:solidFill>
                  <a:schemeClr val="accent1">
                    <a:lumMod val="75000"/>
                  </a:schemeClr>
                </a:solidFill>
              </a:rPr>
              <a:t>курса валюты к среднеарифметической величине курсов наиболее устойчивых валют</a:t>
            </a:r>
          </a:p>
          <a:p>
            <a:pPr algn="l">
              <a:buClr>
                <a:srgbClr val="FF0000"/>
              </a:buClr>
            </a:pPr>
            <a:r>
              <a:rPr lang="ru-RU" dirty="0" smtClean="0">
                <a:solidFill>
                  <a:schemeClr val="accent1">
                    <a:lumMod val="75000"/>
                  </a:schemeClr>
                </a:solidFill>
              </a:rPr>
              <a:t>Валютные </a:t>
            </a:r>
            <a:r>
              <a:rPr lang="ru-RU" dirty="0">
                <a:solidFill>
                  <a:schemeClr val="accent1">
                    <a:lumMod val="75000"/>
                  </a:schemeClr>
                </a:solidFill>
              </a:rPr>
              <a:t>оговорки в условия контракта не включаются при платежах наличными и при применении валют со стабильными курсами</a:t>
            </a:r>
            <a:r>
              <a:rPr lang="ru-RU" b="1" dirty="0">
                <a:solidFill>
                  <a:schemeClr val="accent1">
                    <a:lumMod val="75000"/>
                  </a:schemeClr>
                </a:solidFill>
              </a:rPr>
              <a:t>.</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125702630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ctrTitle"/>
          </p:nvPr>
        </p:nvSpPr>
        <p:spPr>
          <a:xfrm>
            <a:off x="1115616" y="0"/>
            <a:ext cx="7342584" cy="981075"/>
          </a:xfrm>
        </p:spPr>
        <p:txBody>
          <a:bodyPr vert="horz" lIns="91440" tIns="45720" rIns="91440" bIns="45720" rtlCol="0" anchor="ctr">
            <a:normAutofit/>
          </a:bodyPr>
          <a:lstStyle/>
          <a:p>
            <a:pPr algn="l"/>
            <a:r>
              <a:rPr lang="ru-RU" altLang="ru-RU" b="1" dirty="0" smtClean="0">
                <a:solidFill>
                  <a:schemeClr val="accent1">
                    <a:lumMod val="75000"/>
                  </a:schemeClr>
                </a:solidFill>
              </a:rPr>
              <a:t>Д) </a:t>
            </a:r>
            <a:r>
              <a:rPr lang="ru-RU" altLang="ru-RU" b="1" dirty="0">
                <a:solidFill>
                  <a:schemeClr val="accent1">
                    <a:lumMod val="75000"/>
                  </a:schemeClr>
                </a:solidFill>
              </a:rPr>
              <a:t>Способ фиксации цены</a:t>
            </a:r>
          </a:p>
        </p:txBody>
      </p:sp>
      <p:sp>
        <p:nvSpPr>
          <p:cNvPr id="138243" name="Rectangle 3"/>
          <p:cNvSpPr>
            <a:spLocks noGrp="1" noChangeArrowheads="1"/>
          </p:cNvSpPr>
          <p:nvPr>
            <p:ph type="subTitle" idx="1"/>
          </p:nvPr>
        </p:nvSpPr>
        <p:spPr>
          <a:xfrm>
            <a:off x="1115616" y="1341438"/>
            <a:ext cx="7417197" cy="5256212"/>
          </a:xfrm>
        </p:spPr>
        <p:txBody>
          <a:bodyPr vert="horz" lIns="91440" tIns="45720" rIns="91440" bIns="45720" rtlCol="0">
            <a:normAutofit fontScale="85000" lnSpcReduction="20000"/>
          </a:bodyPr>
          <a:lstStyle/>
          <a:p>
            <a:pPr algn="l">
              <a:buClr>
                <a:srgbClr val="FF0000"/>
              </a:buClr>
            </a:pPr>
            <a:r>
              <a:rPr lang="ru-RU" dirty="0" smtClean="0">
                <a:solidFill>
                  <a:schemeClr val="accent1">
                    <a:lumMod val="75000"/>
                  </a:schemeClr>
                </a:solidFill>
              </a:rPr>
              <a:t>Выбирается </a:t>
            </a:r>
            <a:r>
              <a:rPr lang="ru-RU" dirty="0">
                <a:solidFill>
                  <a:schemeClr val="accent1">
                    <a:lumMod val="75000"/>
                  </a:schemeClr>
                </a:solidFill>
              </a:rPr>
              <a:t>в зависимости от длительности выполнения контракта.</a:t>
            </a:r>
          </a:p>
          <a:p>
            <a:pPr algn="l">
              <a:buClr>
                <a:srgbClr val="FF0000"/>
              </a:buClr>
            </a:pPr>
            <a:endParaRPr lang="ru-RU" dirty="0">
              <a:solidFill>
                <a:schemeClr val="accent1">
                  <a:lumMod val="75000"/>
                </a:schemeClr>
              </a:solidFill>
            </a:endParaRPr>
          </a:p>
          <a:p>
            <a:pPr algn="l">
              <a:buClr>
                <a:srgbClr val="FF0000"/>
              </a:buClr>
            </a:pPr>
            <a:r>
              <a:rPr lang="ru-RU" dirty="0" smtClean="0">
                <a:solidFill>
                  <a:schemeClr val="accent1">
                    <a:lumMod val="75000"/>
                  </a:schemeClr>
                </a:solidFill>
              </a:rPr>
              <a:t>Цена </a:t>
            </a:r>
            <a:r>
              <a:rPr lang="ru-RU" dirty="0">
                <a:solidFill>
                  <a:schemeClr val="accent1">
                    <a:lumMod val="75000"/>
                  </a:schemeClr>
                </a:solidFill>
              </a:rPr>
              <a:t>товара может быть зафиксирована либо в момент подписания, либо на протяжении срока действия контракта, либо к моменту его исполнения.</a:t>
            </a:r>
          </a:p>
          <a:p>
            <a:pPr marL="342900" indent="-342900" algn="l">
              <a:buClr>
                <a:srgbClr val="FF0000"/>
              </a:buClr>
              <a:buFont typeface="Wingdings" panose="05000000000000000000" pitchFamily="2" charset="2"/>
              <a:buChar char="l"/>
            </a:pPr>
            <a:endParaRPr lang="ru-RU" b="1" dirty="0">
              <a:solidFill>
                <a:schemeClr val="accent1">
                  <a:lumMod val="75000"/>
                </a:schemeClr>
              </a:solidFill>
            </a:endParaRPr>
          </a:p>
          <a:p>
            <a:pPr algn="l">
              <a:buClr>
                <a:srgbClr val="FF0000"/>
              </a:buClr>
            </a:pPr>
            <a:r>
              <a:rPr lang="ru-RU" b="1" dirty="0" smtClean="0">
                <a:solidFill>
                  <a:schemeClr val="accent1">
                    <a:lumMod val="75000"/>
                  </a:schemeClr>
                </a:solidFill>
              </a:rPr>
              <a:t>В </a:t>
            </a:r>
            <a:r>
              <a:rPr lang="ru-RU" b="1" dirty="0">
                <a:solidFill>
                  <a:schemeClr val="accent1">
                    <a:lumMod val="75000"/>
                  </a:schemeClr>
                </a:solidFill>
              </a:rPr>
              <a:t>соответствии с этим различают:</a:t>
            </a:r>
          </a:p>
          <a:p>
            <a:pPr marL="342900" indent="-342900" algn="l">
              <a:buClr>
                <a:srgbClr val="FF0000"/>
              </a:buClr>
              <a:buFont typeface="Wingdings" panose="05000000000000000000" pitchFamily="2" charset="2"/>
              <a:buChar char="l"/>
            </a:pPr>
            <a:r>
              <a:rPr lang="ru-RU" dirty="0">
                <a:solidFill>
                  <a:schemeClr val="accent1">
                    <a:lumMod val="75000"/>
                  </a:schemeClr>
                </a:solidFill>
              </a:rPr>
              <a:t> твёрдую цену</a:t>
            </a:r>
          </a:p>
          <a:p>
            <a:pPr marL="342900" indent="-342900" algn="l">
              <a:buClr>
                <a:srgbClr val="FF0000"/>
              </a:buClr>
              <a:buFont typeface="Wingdings" panose="05000000000000000000" pitchFamily="2" charset="2"/>
              <a:buChar char="l"/>
            </a:pPr>
            <a:r>
              <a:rPr lang="ru-RU" dirty="0">
                <a:solidFill>
                  <a:schemeClr val="accent1">
                    <a:lumMod val="75000"/>
                  </a:schemeClr>
                </a:solidFill>
              </a:rPr>
              <a:t> подвижную</a:t>
            </a:r>
          </a:p>
          <a:p>
            <a:pPr marL="342900" indent="-342900" algn="l">
              <a:buClr>
                <a:srgbClr val="FF0000"/>
              </a:buClr>
              <a:buFont typeface="Wingdings" panose="05000000000000000000" pitchFamily="2" charset="2"/>
              <a:buChar char="l"/>
            </a:pPr>
            <a:r>
              <a:rPr lang="ru-RU" dirty="0">
                <a:solidFill>
                  <a:schemeClr val="accent1">
                    <a:lumMod val="75000"/>
                  </a:schemeClr>
                </a:solidFill>
              </a:rPr>
              <a:t> «онкольную» (</a:t>
            </a:r>
            <a:r>
              <a:rPr lang="en-US" dirty="0">
                <a:solidFill>
                  <a:schemeClr val="accent1">
                    <a:lumMod val="75000"/>
                  </a:schemeClr>
                </a:solidFill>
              </a:rPr>
              <a:t>on call)</a:t>
            </a:r>
          </a:p>
          <a:p>
            <a:pPr marL="342900" indent="-342900" algn="l">
              <a:buClr>
                <a:srgbClr val="FF0000"/>
              </a:buClr>
              <a:buFont typeface="Wingdings" panose="05000000000000000000" pitchFamily="2" charset="2"/>
              <a:buChar char="l"/>
            </a:pPr>
            <a:r>
              <a:rPr lang="en-US" dirty="0">
                <a:solidFill>
                  <a:schemeClr val="accent1">
                    <a:lumMod val="75000"/>
                  </a:schemeClr>
                </a:solidFill>
              </a:rPr>
              <a:t> </a:t>
            </a:r>
            <a:r>
              <a:rPr lang="ru-RU" dirty="0">
                <a:solidFill>
                  <a:schemeClr val="accent1">
                    <a:lumMod val="75000"/>
                  </a:schemeClr>
                </a:solidFill>
              </a:rPr>
              <a:t>скользящую</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396765704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8164"/>
            <a:ext cx="7571184" cy="1143000"/>
          </a:xfrm>
        </p:spPr>
        <p:txBody>
          <a:bodyPr>
            <a:normAutofit/>
          </a:bodyPr>
          <a:lstStyle/>
          <a:p>
            <a:pPr algn="l"/>
            <a:r>
              <a:rPr lang="ru-RU" sz="4000" b="1" dirty="0" smtClean="0">
                <a:solidFill>
                  <a:schemeClr val="accent1">
                    <a:lumMod val="75000"/>
                  </a:schemeClr>
                </a:solidFill>
              </a:rPr>
              <a:t>Твёрдая цена</a:t>
            </a:r>
            <a:endParaRPr lang="ru-RU" sz="4000" dirty="0"/>
          </a:p>
        </p:txBody>
      </p:sp>
      <p:sp>
        <p:nvSpPr>
          <p:cNvPr id="140290" name="Rectangle 2"/>
          <p:cNvSpPr>
            <a:spLocks noGrp="1" noChangeArrowheads="1"/>
          </p:cNvSpPr>
          <p:nvPr>
            <p:ph type="subTitle" idx="4294967295"/>
          </p:nvPr>
        </p:nvSpPr>
        <p:spPr>
          <a:xfrm>
            <a:off x="894331" y="2034010"/>
            <a:ext cx="8244408" cy="4823990"/>
          </a:xfrm>
        </p:spPr>
        <p:txBody>
          <a:bodyPr vert="horz" lIns="91440" tIns="45720" rIns="91440" bIns="45720" rtlCol="0">
            <a:noAutofit/>
          </a:bodyPr>
          <a:lstStyle/>
          <a:p>
            <a:pPr marL="342900" indent="-342900" algn="l">
              <a:lnSpc>
                <a:spcPct val="110000"/>
              </a:lnSpc>
              <a:buClr>
                <a:srgbClr val="FF0000"/>
              </a:buClr>
              <a:buFont typeface="Wingdings" panose="05000000000000000000" pitchFamily="2" charset="2"/>
              <a:buChar char="l"/>
            </a:pPr>
            <a:r>
              <a:rPr lang="ru-RU" sz="2400" dirty="0" smtClean="0">
                <a:solidFill>
                  <a:schemeClr val="accent1">
                    <a:lumMod val="75000"/>
                  </a:schemeClr>
                </a:solidFill>
              </a:rPr>
              <a:t>Подвижная цена – зафиксирована в момент подписания контракта, может быть пересмотрена к моменту поставки товара; изменение составляет  2-5%.</a:t>
            </a:r>
          </a:p>
          <a:p>
            <a:pPr marL="342900" indent="-342900" algn="l">
              <a:lnSpc>
                <a:spcPct val="110000"/>
              </a:lnSpc>
              <a:buClr>
                <a:srgbClr val="FF0000"/>
              </a:buClr>
              <a:buFont typeface="Wingdings" panose="05000000000000000000" pitchFamily="2" charset="2"/>
              <a:buChar char="l"/>
            </a:pPr>
            <a:r>
              <a:rPr lang="ru-RU" sz="2400" dirty="0" smtClean="0">
                <a:solidFill>
                  <a:schemeClr val="accent1">
                    <a:lumMod val="75000"/>
                  </a:schemeClr>
                </a:solidFill>
              </a:rPr>
              <a:t>Онкольная цена (цена с последующей фиксацией) – устанавливается в ходе исполнения контракта накануне или в день поставки.</a:t>
            </a:r>
          </a:p>
          <a:p>
            <a:pPr marL="342900" indent="-342900" algn="l">
              <a:lnSpc>
                <a:spcPct val="110000"/>
              </a:lnSpc>
              <a:buClr>
                <a:srgbClr val="FF0000"/>
              </a:buClr>
              <a:buFont typeface="Wingdings" panose="05000000000000000000" pitchFamily="2" charset="2"/>
              <a:buChar char="l"/>
            </a:pPr>
            <a:r>
              <a:rPr lang="ru-RU" sz="2400" dirty="0" smtClean="0">
                <a:solidFill>
                  <a:schemeClr val="accent1">
                    <a:lumMod val="75000"/>
                  </a:schemeClr>
                </a:solidFill>
              </a:rPr>
              <a:t>Скользящая цена – не фиксируется, а определяется в течение действия контракта по общему согласию сторон. Имеет 2 составляющие: базовая – утверждается в момент подписания; переменная – устанавливается в период совершения договора.</a:t>
            </a:r>
            <a:endParaRPr lang="ru-RU" sz="2400" dirty="0">
              <a:solidFill>
                <a:schemeClr val="accent1">
                  <a:lumMod val="75000"/>
                </a:schemeClr>
              </a:solidFill>
            </a:endParaRPr>
          </a:p>
        </p:txBody>
      </p:sp>
      <p:pic>
        <p:nvPicPr>
          <p:cNvPr id="3"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
        <p:nvSpPr>
          <p:cNvPr id="4" name="Прямоугольник 3"/>
          <p:cNvSpPr/>
          <p:nvPr/>
        </p:nvSpPr>
        <p:spPr>
          <a:xfrm>
            <a:off x="899592" y="998977"/>
            <a:ext cx="7884368" cy="1107996"/>
          </a:xfrm>
          <a:prstGeom prst="rect">
            <a:avLst/>
          </a:prstGeom>
        </p:spPr>
        <p:txBody>
          <a:bodyPr wrap="square">
            <a:spAutoFit/>
          </a:bodyPr>
          <a:lstStyle/>
          <a:p>
            <a:r>
              <a:rPr lang="ru-RU" sz="2400" b="1" dirty="0" smtClean="0">
                <a:solidFill>
                  <a:schemeClr val="accent1">
                    <a:lumMod val="75000"/>
                  </a:schemeClr>
                </a:solidFill>
              </a:rPr>
              <a:t>устанавливается в момент подписания контракта и не подлежит изменению в течение срока его действия</a:t>
            </a:r>
            <a:r>
              <a:rPr lang="ru-RU" b="1" dirty="0" smtClean="0">
                <a:solidFill>
                  <a:schemeClr val="accent1">
                    <a:lumMod val="75000"/>
                  </a:schemeClr>
                </a:solidFill>
              </a:rPr>
              <a:t/>
            </a:r>
            <a:br>
              <a:rPr lang="ru-RU" b="1" dirty="0" smtClean="0">
                <a:solidFill>
                  <a:schemeClr val="accent1">
                    <a:lumMod val="75000"/>
                  </a:schemeClr>
                </a:solidFill>
              </a:rPr>
            </a:br>
            <a:endParaRPr lang="ru-RU" dirty="0"/>
          </a:p>
        </p:txBody>
      </p:sp>
    </p:spTree>
    <p:extLst>
      <p:ext uri="{BB962C8B-B14F-4D97-AF65-F5344CB8AC3E}">
        <p14:creationId xmlns:p14="http://schemas.microsoft.com/office/powerpoint/2010/main" val="109561220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971600" y="188913"/>
            <a:ext cx="7486600" cy="792162"/>
          </a:xfrm>
        </p:spPr>
        <p:txBody>
          <a:bodyPr vert="horz" lIns="91440" tIns="45720" rIns="91440" bIns="45720" rtlCol="0" anchor="ctr">
            <a:normAutofit/>
          </a:bodyPr>
          <a:lstStyle/>
          <a:p>
            <a:pPr algn="l"/>
            <a:r>
              <a:rPr lang="ru-RU" altLang="ru-RU" b="1" dirty="0">
                <a:solidFill>
                  <a:schemeClr val="accent1">
                    <a:lumMod val="75000"/>
                  </a:schemeClr>
                </a:solidFill>
              </a:rPr>
              <a:t>3. Базисные условия поставок</a:t>
            </a:r>
          </a:p>
        </p:txBody>
      </p:sp>
      <p:sp>
        <p:nvSpPr>
          <p:cNvPr id="141315" name="Rectangle 3"/>
          <p:cNvSpPr>
            <a:spLocks noGrp="1" noChangeArrowheads="1"/>
          </p:cNvSpPr>
          <p:nvPr>
            <p:ph type="subTitle" idx="1"/>
          </p:nvPr>
        </p:nvSpPr>
        <p:spPr>
          <a:xfrm>
            <a:off x="1043607" y="1412875"/>
            <a:ext cx="7849567" cy="4824413"/>
          </a:xfrm>
        </p:spPr>
        <p:txBody>
          <a:bodyPr vert="horz" lIns="91440" tIns="45720" rIns="91440" bIns="45720" rtlCol="0">
            <a:normAutofit fontScale="85000" lnSpcReduction="20000"/>
          </a:bodyPr>
          <a:lstStyle/>
          <a:p>
            <a:pPr marL="342900" indent="-342900" algn="l">
              <a:buClr>
                <a:srgbClr val="FF0000"/>
              </a:buClr>
              <a:buFont typeface="Wingdings" panose="05000000000000000000" pitchFamily="2" charset="2"/>
              <a:buChar char="l"/>
            </a:pPr>
            <a:r>
              <a:rPr lang="ru-RU" dirty="0">
                <a:solidFill>
                  <a:schemeClr val="accent1">
                    <a:lumMod val="75000"/>
                  </a:schemeClr>
                </a:solidFill>
              </a:rPr>
              <a:t>   Под базисными условиями поставок понимаются наиболее часто встречающиеся условия обмена товарами и соответствующие этим условиям обязанности сторон осуществлять определённые действия.</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Международная торговая палата выпустила сборник толкований сложившихся базисных условий «ИНКОТЕРМС».</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В «ИНКОТЕРМС» дано толкование 13 базисных условий.</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312384046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1115616" y="188913"/>
            <a:ext cx="7342584" cy="792162"/>
          </a:xfrm>
        </p:spPr>
        <p:txBody>
          <a:bodyPr>
            <a:normAutofit/>
          </a:bodyPr>
          <a:lstStyle/>
          <a:p>
            <a:pPr algn="l"/>
            <a:r>
              <a:rPr lang="ru-RU" altLang="ru-RU" sz="4000" b="1" dirty="0" smtClean="0">
                <a:solidFill>
                  <a:schemeClr val="accent1">
                    <a:lumMod val="75000"/>
                  </a:schemeClr>
                </a:solidFill>
              </a:rPr>
              <a:t>4. Условия платежей</a:t>
            </a:r>
          </a:p>
        </p:txBody>
      </p:sp>
      <p:sp>
        <p:nvSpPr>
          <p:cNvPr id="142339" name="Rectangle 3"/>
          <p:cNvSpPr>
            <a:spLocks noGrp="1" noChangeArrowheads="1"/>
          </p:cNvSpPr>
          <p:nvPr>
            <p:ph type="subTitle" idx="1"/>
          </p:nvPr>
        </p:nvSpPr>
        <p:spPr>
          <a:xfrm>
            <a:off x="1187623" y="1412875"/>
            <a:ext cx="7705551" cy="4895850"/>
          </a:xfrm>
        </p:spPr>
        <p:txBody>
          <a:bodyPr vert="horz" lIns="91440" tIns="45720" rIns="91440" bIns="45720" rtlCol="0">
            <a:normAutofit fontScale="92500" lnSpcReduction="10000"/>
          </a:bodyPr>
          <a:lstStyle/>
          <a:p>
            <a:pPr algn="l">
              <a:buClr>
                <a:srgbClr val="FF0000"/>
              </a:buClr>
            </a:pPr>
            <a:r>
              <a:rPr lang="ru-RU" dirty="0" smtClean="0">
                <a:solidFill>
                  <a:schemeClr val="accent1">
                    <a:lumMod val="75000"/>
                  </a:schemeClr>
                </a:solidFill>
              </a:rPr>
              <a:t>В </a:t>
            </a:r>
            <a:r>
              <a:rPr lang="ru-RU" dirty="0">
                <a:solidFill>
                  <a:schemeClr val="accent1">
                    <a:lumMod val="75000"/>
                  </a:schemeClr>
                </a:solidFill>
              </a:rPr>
              <a:t>этом разделе раскрывается способ и порядок расчётов и гарантии выполнения обязательств.</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algn="l">
              <a:buClr>
                <a:srgbClr val="FF0000"/>
              </a:buClr>
            </a:pPr>
            <a:r>
              <a:rPr lang="ru-RU" b="1" dirty="0" smtClean="0">
                <a:solidFill>
                  <a:schemeClr val="accent1">
                    <a:lumMod val="75000"/>
                  </a:schemeClr>
                </a:solidFill>
              </a:rPr>
              <a:t>Расчёты </a:t>
            </a:r>
            <a:r>
              <a:rPr lang="ru-RU" b="1" dirty="0">
                <a:solidFill>
                  <a:schemeClr val="accent1">
                    <a:lumMod val="75000"/>
                  </a:schemeClr>
                </a:solidFill>
              </a:rPr>
              <a:t>чаще всего осуществляются по</a:t>
            </a:r>
            <a:r>
              <a:rPr lang="ru-RU" b="1" dirty="0" smtClean="0">
                <a:solidFill>
                  <a:schemeClr val="accent1">
                    <a:lumMod val="75000"/>
                  </a:schemeClr>
                </a:solidFill>
              </a:rPr>
              <a:t>:</a:t>
            </a: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чекам</a:t>
            </a:r>
          </a:p>
          <a:p>
            <a:pPr marL="342900" indent="-342900" algn="l">
              <a:buClr>
                <a:srgbClr val="FF0000"/>
              </a:buClr>
              <a:buFont typeface="Wingdings" panose="05000000000000000000" pitchFamily="2" charset="2"/>
              <a:buChar char="l"/>
            </a:pPr>
            <a:r>
              <a:rPr lang="ru-RU" dirty="0">
                <a:solidFill>
                  <a:schemeClr val="accent1">
                    <a:lumMod val="75000"/>
                  </a:schemeClr>
                </a:solidFill>
              </a:rPr>
              <a:t> открытому счёту</a:t>
            </a:r>
          </a:p>
          <a:p>
            <a:pPr marL="342900" indent="-342900" algn="l">
              <a:buClr>
                <a:srgbClr val="FF0000"/>
              </a:buClr>
              <a:buFont typeface="Wingdings" panose="05000000000000000000" pitchFamily="2" charset="2"/>
              <a:buChar char="l"/>
            </a:pPr>
            <a:r>
              <a:rPr lang="ru-RU" dirty="0">
                <a:solidFill>
                  <a:schemeClr val="accent1">
                    <a:lumMod val="75000"/>
                  </a:schemeClr>
                </a:solidFill>
              </a:rPr>
              <a:t> переводами</a:t>
            </a:r>
          </a:p>
          <a:p>
            <a:pPr marL="342900" indent="-342900" algn="l">
              <a:buClr>
                <a:srgbClr val="FF0000"/>
              </a:buClr>
              <a:buFont typeface="Wingdings" panose="05000000000000000000" pitchFamily="2" charset="2"/>
              <a:buChar char="l"/>
            </a:pPr>
            <a:r>
              <a:rPr lang="ru-RU" dirty="0">
                <a:solidFill>
                  <a:schemeClr val="accent1">
                    <a:lumMod val="75000"/>
                  </a:schemeClr>
                </a:solidFill>
              </a:rPr>
              <a:t> аккредитивами</a:t>
            </a:r>
          </a:p>
          <a:p>
            <a:pPr marL="342900" indent="-342900" algn="l">
              <a:buClr>
                <a:srgbClr val="FF0000"/>
              </a:buClr>
              <a:buFont typeface="Wingdings" panose="05000000000000000000" pitchFamily="2" charset="2"/>
              <a:buChar char="l"/>
            </a:pPr>
            <a:r>
              <a:rPr lang="ru-RU" dirty="0">
                <a:solidFill>
                  <a:schemeClr val="accent1">
                    <a:lumMod val="75000"/>
                  </a:schemeClr>
                </a:solidFill>
              </a:rPr>
              <a:t> инкассо</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285738676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1187624" y="188913"/>
            <a:ext cx="7270576" cy="792162"/>
          </a:xfrm>
        </p:spPr>
        <p:txBody>
          <a:bodyPr>
            <a:normAutofit/>
          </a:bodyPr>
          <a:lstStyle/>
          <a:p>
            <a:pPr algn="l"/>
            <a:r>
              <a:rPr lang="ru-RU" altLang="ru-RU" sz="4000" b="1" dirty="0" smtClean="0">
                <a:solidFill>
                  <a:schemeClr val="accent1">
                    <a:lumMod val="75000"/>
                  </a:schemeClr>
                </a:solidFill>
              </a:rPr>
              <a:t>5. Гарантии экспортёров</a:t>
            </a:r>
          </a:p>
        </p:txBody>
      </p:sp>
      <p:sp>
        <p:nvSpPr>
          <p:cNvPr id="143363" name="Rectangle 3"/>
          <p:cNvSpPr>
            <a:spLocks noGrp="1" noChangeArrowheads="1"/>
          </p:cNvSpPr>
          <p:nvPr>
            <p:ph type="subTitle" idx="1"/>
          </p:nvPr>
        </p:nvSpPr>
        <p:spPr>
          <a:xfrm>
            <a:off x="1259631" y="1484313"/>
            <a:ext cx="7633543" cy="4824412"/>
          </a:xfrm>
        </p:spPr>
        <p:txBody>
          <a:bodyPr vert="horz" lIns="91440" tIns="45720" rIns="91440" bIns="45720" rtlCol="0">
            <a:normAutofit fontScale="92500" lnSpcReduction="20000"/>
          </a:bodyPr>
          <a:lstStyle/>
          <a:p>
            <a:pPr marL="342900" indent="-342900" algn="l">
              <a:buClr>
                <a:srgbClr val="FF0000"/>
              </a:buClr>
              <a:buFont typeface="Wingdings" panose="05000000000000000000" pitchFamily="2" charset="2"/>
              <a:buChar char="l"/>
            </a:pPr>
            <a:r>
              <a:rPr lang="ru-RU" b="1" dirty="0">
                <a:solidFill>
                  <a:schemeClr val="accent1">
                    <a:lumMod val="75000"/>
                  </a:schemeClr>
                </a:solidFill>
              </a:rPr>
              <a:t>   </a:t>
            </a:r>
            <a:r>
              <a:rPr lang="ru-RU" dirty="0">
                <a:solidFill>
                  <a:schemeClr val="accent1">
                    <a:lumMod val="75000"/>
                  </a:schemeClr>
                </a:solidFill>
              </a:rPr>
              <a:t>Большинство контрактов содержат коммерческие гарантии качества, которые являются обязательствами продавца поставить покупателю товар, обладающий в течение установленного (гарантийного) срока определёнными свойствами.</a:t>
            </a:r>
          </a:p>
          <a:p>
            <a:pPr marL="342900" indent="-342900" algn="l">
              <a:buClr>
                <a:srgbClr val="FF0000"/>
              </a:buClr>
              <a:buFont typeface="Wingdings" panose="05000000000000000000" pitchFamily="2" charset="2"/>
              <a:buChar char="l"/>
            </a:pPr>
            <a:endParaRPr lang="ru-RU"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В случае несоответствия товара техническим требованиям контракта покупатель имеет право в течение гарантийного срока предъявить продавцу претензии по качеству.</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58526363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1043608" y="0"/>
            <a:ext cx="8100392" cy="1125538"/>
          </a:xfrm>
        </p:spPr>
        <p:txBody>
          <a:bodyPr vert="horz" lIns="91440" tIns="45720" rIns="91440" bIns="45720" rtlCol="0" anchor="ctr">
            <a:normAutofit fontScale="90000"/>
          </a:bodyPr>
          <a:lstStyle/>
          <a:p>
            <a:pPr algn="l"/>
            <a:r>
              <a:rPr lang="ru-RU" altLang="ru-RU" b="1" dirty="0">
                <a:solidFill>
                  <a:schemeClr val="accent1">
                    <a:lumMod val="75000"/>
                  </a:schemeClr>
                </a:solidFill>
              </a:rPr>
              <a:t>6. </a:t>
            </a:r>
            <a:r>
              <a:rPr lang="ru-RU" altLang="ru-RU" sz="4000" b="1" dirty="0">
                <a:solidFill>
                  <a:schemeClr val="accent1">
                    <a:lumMod val="75000"/>
                  </a:schemeClr>
                </a:solidFill>
              </a:rPr>
              <a:t>Сроки поставки товара и санкции за просрочки в выполнении обязательств</a:t>
            </a:r>
          </a:p>
        </p:txBody>
      </p:sp>
      <p:sp>
        <p:nvSpPr>
          <p:cNvPr id="144387" name="Rectangle 3"/>
          <p:cNvSpPr>
            <a:spLocks noGrp="1" noChangeArrowheads="1"/>
          </p:cNvSpPr>
          <p:nvPr>
            <p:ph type="subTitle" idx="1"/>
          </p:nvPr>
        </p:nvSpPr>
        <p:spPr>
          <a:xfrm>
            <a:off x="899592" y="1268760"/>
            <a:ext cx="7992889" cy="5328493"/>
          </a:xfrm>
        </p:spPr>
        <p:txBody>
          <a:bodyPr vert="horz" lIns="91440" tIns="45720" rIns="91440" bIns="45720" rtlCol="0">
            <a:noAutofit/>
          </a:bodyPr>
          <a:lstStyle/>
          <a:p>
            <a:pPr marL="342900" indent="-342900" algn="l">
              <a:spcBef>
                <a:spcPts val="0"/>
              </a:spcBef>
              <a:buClr>
                <a:srgbClr val="FF0000"/>
              </a:buClr>
              <a:buFont typeface="Wingdings" panose="05000000000000000000" pitchFamily="2" charset="2"/>
              <a:buChar char="l"/>
            </a:pPr>
            <a:r>
              <a:rPr lang="ru-RU" sz="2700" dirty="0" smtClean="0">
                <a:solidFill>
                  <a:schemeClr val="accent1">
                    <a:lumMod val="75000"/>
                  </a:schemeClr>
                </a:solidFill>
              </a:rPr>
              <a:t>В контрактах должны быть указаны конкретные календарные даты доставки товаров продавцами в оговоренные географические пункты.</a:t>
            </a:r>
          </a:p>
          <a:p>
            <a:pPr marL="342900" indent="-342900" algn="l">
              <a:spcBef>
                <a:spcPts val="0"/>
              </a:spcBef>
              <a:buClr>
                <a:srgbClr val="FF0000"/>
              </a:buClr>
              <a:buFont typeface="Wingdings" panose="05000000000000000000" pitchFamily="2" charset="2"/>
              <a:buChar char="l"/>
            </a:pPr>
            <a:r>
              <a:rPr lang="ru-RU" sz="2700" dirty="0" smtClean="0">
                <a:solidFill>
                  <a:schemeClr val="accent1">
                    <a:lumMod val="75000"/>
                  </a:schemeClr>
                </a:solidFill>
              </a:rPr>
              <a:t>Допускается указание в контрактах сроков поставки без фиксации календарных дат или периодов.</a:t>
            </a:r>
          </a:p>
          <a:p>
            <a:pPr marL="342900" indent="-342900" algn="l">
              <a:spcBef>
                <a:spcPts val="0"/>
              </a:spcBef>
              <a:buClr>
                <a:srgbClr val="FF0000"/>
              </a:buClr>
              <a:buFont typeface="Wingdings" panose="05000000000000000000" pitchFamily="2" charset="2"/>
              <a:buChar char="l"/>
            </a:pPr>
            <a:r>
              <a:rPr lang="ru-RU" sz="2700" dirty="0" smtClean="0">
                <a:solidFill>
                  <a:schemeClr val="accent1">
                    <a:lumMod val="75000"/>
                  </a:schemeClr>
                </a:solidFill>
              </a:rPr>
              <a:t>Контракты предусматривают взыскание с экспортёров штрафов за несвоевременную поставку – обычно в размерах, прогрессирующих от длительности просрочек. Максимальная величина штрафов обычно ограничивается 8-10% от стоимости не поставленных в срок товаров.</a:t>
            </a:r>
            <a:endParaRPr lang="ru-RU" sz="2700" dirty="0">
              <a:solidFill>
                <a:schemeClr val="accent1">
                  <a:lumMod val="75000"/>
                </a:schemeClr>
              </a:solidFill>
            </a:endParaRP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73397750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ctrTitle"/>
          </p:nvPr>
        </p:nvSpPr>
        <p:spPr>
          <a:xfrm>
            <a:off x="899592" y="175531"/>
            <a:ext cx="7993583" cy="792162"/>
          </a:xfrm>
        </p:spPr>
        <p:txBody>
          <a:bodyPr vert="horz" lIns="91440" tIns="45720" rIns="91440" bIns="45720" rtlCol="0" anchor="ctr">
            <a:normAutofit fontScale="90000"/>
          </a:bodyPr>
          <a:lstStyle/>
          <a:p>
            <a:pPr algn="l"/>
            <a:r>
              <a:rPr lang="ru-RU" altLang="ru-RU" b="1" dirty="0">
                <a:solidFill>
                  <a:schemeClr val="accent1">
                    <a:lumMod val="75000"/>
                  </a:schemeClr>
                </a:solidFill>
              </a:rPr>
              <a:t>7. Обстоятельства непреодолимой силы</a:t>
            </a:r>
          </a:p>
        </p:txBody>
      </p:sp>
      <p:sp>
        <p:nvSpPr>
          <p:cNvPr id="145411" name="Rectangle 3"/>
          <p:cNvSpPr>
            <a:spLocks noGrp="1" noChangeArrowheads="1"/>
          </p:cNvSpPr>
          <p:nvPr>
            <p:ph type="subTitle" idx="1"/>
          </p:nvPr>
        </p:nvSpPr>
        <p:spPr>
          <a:xfrm>
            <a:off x="827583" y="1484313"/>
            <a:ext cx="8065591" cy="4824412"/>
          </a:xfrm>
        </p:spPr>
        <p:txBody>
          <a:bodyPr vert="horz" lIns="91440" tIns="45720" rIns="91440" bIns="45720" rtlCol="0">
            <a:normAutofit fontScale="92500" lnSpcReduction="20000"/>
          </a:bodyPr>
          <a:lstStyle/>
          <a:p>
            <a:pPr algn="l">
              <a:buClr>
                <a:srgbClr val="FF0000"/>
              </a:buClr>
            </a:pPr>
            <a:r>
              <a:rPr lang="ru-RU" dirty="0" smtClean="0">
                <a:solidFill>
                  <a:schemeClr val="accent1">
                    <a:lumMod val="75000"/>
                  </a:schemeClr>
                </a:solidFill>
              </a:rPr>
              <a:t>О </a:t>
            </a:r>
            <a:r>
              <a:rPr lang="ru-RU" dirty="0">
                <a:solidFill>
                  <a:schemeClr val="accent1">
                    <a:lumMod val="75000"/>
                  </a:schemeClr>
                </a:solidFill>
              </a:rPr>
              <a:t>наступлении ОНС необходимо информировать контрагента в течение 10-30 дней и передавать ему соответствующие подтверждающие документы.</a:t>
            </a:r>
          </a:p>
          <a:p>
            <a:pPr algn="l">
              <a:buClr>
                <a:srgbClr val="FF0000"/>
              </a:buClr>
            </a:pPr>
            <a:endParaRPr lang="ru-RU" dirty="0">
              <a:solidFill>
                <a:schemeClr val="accent1">
                  <a:lumMod val="75000"/>
                </a:schemeClr>
              </a:solidFill>
            </a:endParaRPr>
          </a:p>
          <a:p>
            <a:pPr algn="l">
              <a:buClr>
                <a:srgbClr val="FF0000"/>
              </a:buClr>
            </a:pPr>
            <a:r>
              <a:rPr lang="ru-RU" dirty="0" smtClean="0">
                <a:solidFill>
                  <a:schemeClr val="accent1">
                    <a:lumMod val="75000"/>
                  </a:schemeClr>
                </a:solidFill>
              </a:rPr>
              <a:t>В </a:t>
            </a:r>
            <a:r>
              <a:rPr lang="ru-RU" dirty="0">
                <a:solidFill>
                  <a:schemeClr val="accent1">
                    <a:lumMod val="75000"/>
                  </a:schemeClr>
                </a:solidFill>
              </a:rPr>
              <a:t>контрактах  устанавливаются предельные сроки действия ОНС, после которых стороны имеют право расторгнуть контракт. При этом всегда  оговаривается, что ни одна сторона не вправе потребовать от другой стороны возмещения убытков, даже авансов, выплаченных импортёром.</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349441190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899592" y="188913"/>
            <a:ext cx="7558608" cy="792162"/>
          </a:xfrm>
        </p:spPr>
        <p:txBody>
          <a:bodyPr vert="horz" lIns="91440" tIns="45720" rIns="91440" bIns="45720" rtlCol="0" anchor="ctr">
            <a:normAutofit/>
          </a:bodyPr>
          <a:lstStyle/>
          <a:p>
            <a:pPr algn="l"/>
            <a:r>
              <a:rPr lang="ru-RU" altLang="ru-RU" b="1">
                <a:solidFill>
                  <a:schemeClr val="accent1">
                    <a:lumMod val="75000"/>
                  </a:schemeClr>
                </a:solidFill>
              </a:rPr>
              <a:t>8. Другие условия</a:t>
            </a:r>
          </a:p>
        </p:txBody>
      </p:sp>
      <p:sp>
        <p:nvSpPr>
          <p:cNvPr id="146435" name="Rectangle 3"/>
          <p:cNvSpPr>
            <a:spLocks noGrp="1" noChangeArrowheads="1"/>
          </p:cNvSpPr>
          <p:nvPr>
            <p:ph type="subTitle" idx="1"/>
          </p:nvPr>
        </p:nvSpPr>
        <p:spPr>
          <a:xfrm>
            <a:off x="899591" y="1268413"/>
            <a:ext cx="7993583" cy="5329237"/>
          </a:xfrm>
        </p:spPr>
        <p:txBody>
          <a:bodyPr vert="horz" lIns="91440" tIns="45720" rIns="91440" bIns="45720" rtlCol="0">
            <a:normAutofit fontScale="92500" lnSpcReduction="20000"/>
          </a:bodyPr>
          <a:lstStyle/>
          <a:p>
            <a:pPr algn="l">
              <a:buClr>
                <a:srgbClr val="FF0000"/>
              </a:buClr>
            </a:pPr>
            <a:r>
              <a:rPr lang="ru-RU" b="1" dirty="0" smtClean="0">
                <a:solidFill>
                  <a:schemeClr val="accent1">
                    <a:lumMod val="75000"/>
                  </a:schemeClr>
                </a:solidFill>
              </a:rPr>
              <a:t>Контракты </a:t>
            </a:r>
            <a:r>
              <a:rPr lang="ru-RU" b="1" dirty="0">
                <a:solidFill>
                  <a:schemeClr val="accent1">
                    <a:lumMod val="75000"/>
                  </a:schemeClr>
                </a:solidFill>
              </a:rPr>
              <a:t>могут содержать и ряд других, уточняющих взаимные права и обязательства, условий:</a:t>
            </a:r>
          </a:p>
          <a:p>
            <a:pPr marL="342900" indent="-342900" algn="l">
              <a:buClr>
                <a:srgbClr val="FF0000"/>
              </a:buClr>
              <a:buFont typeface="Wingdings" panose="05000000000000000000" pitchFamily="2" charset="2"/>
              <a:buChar char="l"/>
            </a:pPr>
            <a:endParaRPr lang="ru-RU" b="1" dirty="0">
              <a:solidFill>
                <a:schemeClr val="accent1">
                  <a:lumMod val="75000"/>
                </a:schemeClr>
              </a:solidFill>
            </a:endParaRPr>
          </a:p>
          <a:p>
            <a:pPr marL="342900" indent="-342900" algn="l">
              <a:buClr>
                <a:srgbClr val="FF0000"/>
              </a:buClr>
              <a:buFont typeface="Wingdings" panose="05000000000000000000" pitchFamily="2" charset="2"/>
              <a:buChar char="l"/>
            </a:pPr>
            <a:r>
              <a:rPr lang="ru-RU" dirty="0">
                <a:solidFill>
                  <a:schemeClr val="accent1">
                    <a:lumMod val="75000"/>
                  </a:schemeClr>
                </a:solidFill>
              </a:rPr>
              <a:t> спец. порядок отгрузки товара</a:t>
            </a:r>
          </a:p>
          <a:p>
            <a:pPr marL="342900" indent="-342900" algn="l">
              <a:buClr>
                <a:srgbClr val="FF0000"/>
              </a:buClr>
              <a:buFont typeface="Wingdings" panose="05000000000000000000" pitchFamily="2" charset="2"/>
              <a:buChar char="l"/>
            </a:pPr>
            <a:r>
              <a:rPr lang="ru-RU" dirty="0">
                <a:solidFill>
                  <a:schemeClr val="accent1">
                    <a:lumMod val="75000"/>
                  </a:schemeClr>
                </a:solidFill>
              </a:rPr>
              <a:t> спец. условия испытаний</a:t>
            </a:r>
          </a:p>
          <a:p>
            <a:pPr marL="342900" indent="-342900" algn="l">
              <a:buClr>
                <a:srgbClr val="FF0000"/>
              </a:buClr>
              <a:buFont typeface="Wingdings" panose="05000000000000000000" pitchFamily="2" charset="2"/>
              <a:buChar char="l"/>
            </a:pPr>
            <a:r>
              <a:rPr lang="ru-RU" dirty="0">
                <a:solidFill>
                  <a:schemeClr val="accent1">
                    <a:lumMod val="75000"/>
                  </a:schemeClr>
                </a:solidFill>
              </a:rPr>
              <a:t> спец. требования к оформлению документации</a:t>
            </a:r>
          </a:p>
          <a:p>
            <a:pPr marL="342900" indent="-342900" algn="l">
              <a:buClr>
                <a:srgbClr val="FF0000"/>
              </a:buClr>
              <a:buFont typeface="Wingdings" panose="05000000000000000000" pitchFamily="2" charset="2"/>
              <a:buChar char="l"/>
            </a:pPr>
            <a:r>
              <a:rPr lang="ru-RU" dirty="0">
                <a:solidFill>
                  <a:schemeClr val="accent1">
                    <a:lumMod val="75000"/>
                  </a:schemeClr>
                </a:solidFill>
              </a:rPr>
              <a:t> порядок получения ввозных и вывозных лицензий</a:t>
            </a:r>
          </a:p>
          <a:p>
            <a:pPr marL="342900" indent="-342900" algn="l">
              <a:buClr>
                <a:srgbClr val="FF0000"/>
              </a:buClr>
              <a:buFont typeface="Wingdings" panose="05000000000000000000" pitchFamily="2" charset="2"/>
              <a:buChar char="l"/>
            </a:pPr>
            <a:r>
              <a:rPr lang="ru-RU" dirty="0">
                <a:solidFill>
                  <a:schemeClr val="accent1">
                    <a:lumMod val="75000"/>
                  </a:schemeClr>
                </a:solidFill>
              </a:rPr>
              <a:t> порядок оплаты сборов, налогов и пошлин</a:t>
            </a:r>
          </a:p>
          <a:p>
            <a:pPr marL="342900" indent="-342900" algn="l">
              <a:buClr>
                <a:srgbClr val="FF0000"/>
              </a:buClr>
              <a:buFont typeface="Wingdings" panose="05000000000000000000" pitchFamily="2" charset="2"/>
              <a:buChar char="l"/>
            </a:pPr>
            <a:r>
              <a:rPr lang="ru-RU" dirty="0">
                <a:solidFill>
                  <a:schemeClr val="accent1">
                    <a:lumMod val="75000"/>
                  </a:schemeClr>
                </a:solidFill>
              </a:rPr>
              <a:t> условия временного ввоза</a:t>
            </a:r>
          </a:p>
        </p:txBody>
      </p:sp>
      <p:pic>
        <p:nvPicPr>
          <p:cNvPr id="4" name="Picture 8" descr="man"/>
          <p:cNvPicPr>
            <a:picLocks noChangeAspect="1" noChangeArrowheads="1"/>
          </p:cNvPicPr>
          <p:nvPr/>
        </p:nvPicPr>
        <p:blipFill>
          <a:blip r:embed="rId3"/>
          <a:srcRect/>
          <a:stretch>
            <a:fillRect/>
          </a:stretch>
        </p:blipFill>
        <p:spPr bwMode="auto">
          <a:xfrm>
            <a:off x="227846" y="136151"/>
            <a:ext cx="457831" cy="831542"/>
          </a:xfrm>
          <a:prstGeom prst="rect">
            <a:avLst/>
          </a:prstGeom>
          <a:noFill/>
          <a:ln w="9525">
            <a:noFill/>
            <a:miter lim="800000"/>
            <a:headEnd/>
            <a:tailEnd/>
          </a:ln>
          <a:effectLst>
            <a:outerShdw dist="45791" dir="7421404" algn="ctr" rotWithShape="0">
              <a:srgbClr val="003399">
                <a:alpha val="50000"/>
              </a:srgbClr>
            </a:outerShdw>
          </a:effectLst>
        </p:spPr>
      </p:pic>
    </p:spTree>
    <p:extLst>
      <p:ext uri="{BB962C8B-B14F-4D97-AF65-F5344CB8AC3E}">
        <p14:creationId xmlns:p14="http://schemas.microsoft.com/office/powerpoint/2010/main" val="3596669962"/>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GENSWF_OUTPUT_FILE_NAME" val="04"/>
  <p:tag name="ISPRING_RESOURCE_PATHS_HASH_2" val="914f831ed14015b65279b998f8f6c648872b69"/>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TotalTime>
  <Words>921</Words>
  <Application>Microsoft Office PowerPoint</Application>
  <PresentationFormat>Экран (4:3)</PresentationFormat>
  <Paragraphs>128</Paragraphs>
  <Slides>20</Slides>
  <Notes>20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Типовая сделка международной купли-продажи товаров и порядок ее оформления </vt:lpstr>
      <vt:lpstr>Общая характеристика</vt:lpstr>
      <vt:lpstr>Сфера применения </vt:lpstr>
      <vt:lpstr>Применимое право </vt:lpstr>
      <vt:lpstr>Внешнеторговый контракт </vt:lpstr>
      <vt:lpstr>Структура контракта:</vt:lpstr>
      <vt:lpstr>1. Предмет договора</vt:lpstr>
      <vt:lpstr>2. Цена и общая сумма контракта</vt:lpstr>
      <vt:lpstr>А) Уровень цены</vt:lpstr>
      <vt:lpstr>Б) Базис цены</vt:lpstr>
      <vt:lpstr>В) Валюта цены</vt:lpstr>
      <vt:lpstr>Г) Валютные оговорки</vt:lpstr>
      <vt:lpstr>Д) Способ фиксации цены</vt:lpstr>
      <vt:lpstr>Твёрдая цена</vt:lpstr>
      <vt:lpstr>3. Базисные условия поставок</vt:lpstr>
      <vt:lpstr>4. Условия платежей</vt:lpstr>
      <vt:lpstr>5. Гарантии экспортёров</vt:lpstr>
      <vt:lpstr>6. Сроки поставки товара и санкции за просрочки в выполнении обязательств</vt:lpstr>
      <vt:lpstr>7. Обстоятельства непреодолимой силы</vt:lpstr>
      <vt:lpstr>8. Другие условия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Типовая сделка международной купли-продажи товаров и порядок ее оформления</dc:title>
  <dc:creator>client</dc:creator>
  <cp:lastModifiedBy>ИЗДО-Дирекция</cp:lastModifiedBy>
  <cp:revision>16</cp:revision>
  <dcterms:created xsi:type="dcterms:W3CDTF">2014-11-23T07:46:39Z</dcterms:created>
  <dcterms:modified xsi:type="dcterms:W3CDTF">2014-11-24T01:56:41Z</dcterms:modified>
</cp:coreProperties>
</file>