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313" r:id="rId3"/>
    <p:sldId id="314" r:id="rId4"/>
    <p:sldId id="316" r:id="rId5"/>
    <p:sldId id="317" r:id="rId6"/>
    <p:sldId id="318" r:id="rId7"/>
    <p:sldId id="319" r:id="rId8"/>
    <p:sldId id="320" r:id="rId9"/>
    <p:sldId id="321" r:id="rId10"/>
    <p:sldId id="323" r:id="rId11"/>
    <p:sldId id="324" r:id="rId12"/>
    <p:sldId id="325" r:id="rId13"/>
    <p:sldId id="326" r:id="rId14"/>
    <p:sldId id="328" r:id="rId15"/>
    <p:sldId id="330" r:id="rId16"/>
    <p:sldId id="285" r:id="rId17"/>
    <p:sldId id="311" r:id="rId18"/>
    <p:sldId id="312" r:id="rId19"/>
    <p:sldId id="332" r:id="rId20"/>
    <p:sldId id="322" r:id="rId21"/>
    <p:sldId id="327" r:id="rId22"/>
    <p:sldId id="33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6"/>
    <p:penClr>
      <a:srgbClr val="FF0000"/>
    </p:penClr>
  </p:showPr>
  <p:clrMru>
    <a:srgbClr val="000000"/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126977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C8224-3043-47EA-B5FC-68AF49C93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6A062-59CC-4607-8009-63E438E1B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83136-D8B6-42E1-A766-D99F70F6E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A3DC1-24D9-4C03-9140-DEE10FC8B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E0ADD-1FC2-431F-A8ED-78D777B5E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2A034-F238-458E-88B3-8BCA8662A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F68DD-D169-4740-827C-A208A78A0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1D561-EB6C-4ED4-AC76-6FEC55226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0B56F-DEDC-4388-85A6-611C6300A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6F6DC-2A8F-4CBF-AC12-973FA306E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75450-2EE1-41BC-B3EF-18B1B0E9B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A60DAAD7-C1C6-478E-98C9-01CA6BB26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4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2049463"/>
            <a:ext cx="5888038" cy="1800225"/>
          </a:xfrm>
        </p:spPr>
        <p:txBody>
          <a:bodyPr/>
          <a:lstStyle/>
          <a:p>
            <a:pPr eaLnBrk="1" hangingPunct="1"/>
            <a:r>
              <a:rPr lang="ru-RU" sz="2800" smtClean="0"/>
              <a:t>Тема 5.</a:t>
            </a:r>
            <a:br>
              <a:rPr lang="ru-RU" sz="2800" smtClean="0"/>
            </a:br>
            <a:r>
              <a:rPr lang="ru-RU" sz="2800" smtClean="0"/>
              <a:t>Россия в </a:t>
            </a:r>
            <a:r>
              <a:rPr lang="en-US" sz="2800" smtClean="0"/>
              <a:t>XVI – XVII </a:t>
            </a:r>
            <a:r>
              <a:rPr lang="ru-RU" sz="2800" smtClean="0"/>
              <a:t>вв. </a:t>
            </a:r>
            <a:br>
              <a:rPr lang="ru-RU" sz="2800" smtClean="0"/>
            </a:br>
            <a:r>
              <a:rPr lang="ru-RU" sz="2800" smtClean="0"/>
              <a:t>в контексте развития европейской цивилизации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 первой трети </a:t>
            </a:r>
            <a:r>
              <a:rPr lang="en-US" smtClean="0"/>
              <a:t>XVI</a:t>
            </a:r>
            <a:r>
              <a:rPr lang="ru-RU" smtClean="0"/>
              <a:t> в.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23558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Основная цель – воссоединение земель Киевской Руси в составе России.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Присоединение к России Черниговской, Северской и Смоленской земель в результате войн с Великим княжеством Литовским.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 середине </a:t>
            </a:r>
            <a:r>
              <a:rPr lang="en-US" smtClean="0"/>
              <a:t>XVI</a:t>
            </a:r>
            <a:r>
              <a:rPr lang="ru-RU" smtClean="0"/>
              <a:t> в.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28670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Борьба с Казанским и Астраханским ханствами. 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Покорение Казанского (</a:t>
            </a:r>
            <a:r>
              <a:rPr lang="ru-RU" b="1" smtClean="0"/>
              <a:t>1552</a:t>
            </a:r>
            <a:r>
              <a:rPr lang="ru-RU" smtClean="0"/>
              <a:t>) и Астраханского ханств (</a:t>
            </a:r>
            <a:r>
              <a:rPr lang="ru-RU" b="1" smtClean="0"/>
              <a:t>1556</a:t>
            </a:r>
            <a:r>
              <a:rPr lang="ru-RU" smtClean="0"/>
              <a:t>), укрепление южных рубежей России (</a:t>
            </a:r>
            <a:r>
              <a:rPr lang="ru-RU" smtClean="0">
                <a:hlinkClick r:id="rId2" action="ppaction://hlinksldjump"/>
              </a:rPr>
              <a:t>карта</a:t>
            </a:r>
            <a:r>
              <a:rPr lang="ru-RU" smtClean="0"/>
              <a:t>).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ru-RU" smtClean="0"/>
              <a:t>	Это позволило осваивать плодородные земли Поволжья, контролировать волжский торговый путь, усилить влияние России на Северном Кавказе.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Ливонская война (1558 – 1583)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8163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Цель</a:t>
            </a:r>
            <a:r>
              <a:rPr lang="ru-RU" smtClean="0"/>
              <a:t> – борьба за выход к Балтийскому морю.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Повод</a:t>
            </a:r>
            <a:r>
              <a:rPr lang="ru-RU" smtClean="0"/>
              <a:t> – неуплата Ливонским орденом «юрьевской дани».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Причины поражения России</a:t>
            </a:r>
            <a:r>
              <a:rPr lang="ru-RU" smtClean="0"/>
              <a:t> в Ливонской войне: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внутренний кризис вследствие опричнины;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просчёты во внешней политике, приведшие к тому, что России пришлось вести войну против объеди-нённых сил Литвы, Польши и Швеции.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Ливонская война (1558 – 1583)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32321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Ям-Запольского перемирия</a:t>
            </a:r>
            <a:r>
              <a:rPr lang="ru-RU" smtClean="0"/>
              <a:t> </a:t>
            </a:r>
            <a:r>
              <a:rPr lang="ru-RU" b="1" smtClean="0"/>
              <a:t>1582 г.</a:t>
            </a:r>
            <a:r>
              <a:rPr lang="ru-RU" smtClean="0"/>
              <a:t> с Речью Посполитой Россия вернула себе занятые поляками и литовцами города, отказавшись взамен от Полоцка и Ливонии.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Плюсского перемирия</a:t>
            </a:r>
            <a:r>
              <a:rPr lang="ru-RU" smtClean="0"/>
              <a:t> </a:t>
            </a:r>
            <a:r>
              <a:rPr lang="ru-RU" b="1" smtClean="0"/>
              <a:t>1583 г.</a:t>
            </a:r>
            <a:r>
              <a:rPr lang="ru-RU" smtClean="0"/>
              <a:t> со Шве-цией Россия уступила Швеции города Ивангород, Ям, Копорье и Корелу, но сохранила устье Невы.</a:t>
            </a:r>
          </a:p>
        </p:txBody>
      </p:sp>
      <p:sp>
        <p:nvSpPr>
          <p:cNvPr id="97283" name="Text Box 4"/>
          <p:cNvSpPr txBox="1">
            <a:spLocks noChangeArrowheads="1"/>
          </p:cNvSpPr>
          <p:nvPr/>
        </p:nvSpPr>
        <p:spPr bwMode="auto">
          <a:xfrm>
            <a:off x="3924300" y="4508500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(</a:t>
            </a:r>
            <a:r>
              <a:rPr lang="ru-RU" sz="2400">
                <a:hlinkClick r:id="rId2" action="ppaction://hlinksldjump"/>
              </a:rPr>
              <a:t>карта</a:t>
            </a:r>
            <a:r>
              <a:rPr lang="ru-RU" sz="240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 конце </a:t>
            </a:r>
            <a:r>
              <a:rPr lang="en-US" smtClean="0"/>
              <a:t>XVI</a:t>
            </a:r>
            <a:r>
              <a:rPr lang="ru-RU" smtClean="0"/>
              <a:t> в.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4005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Удалось избежать новой войны с Речью Посполитой, продлив перемирие.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Тявзинского договора</a:t>
            </a:r>
            <a:r>
              <a:rPr lang="ru-RU" smtClean="0"/>
              <a:t> </a:t>
            </a:r>
            <a:r>
              <a:rPr lang="ru-RU" b="1" smtClean="0"/>
              <a:t>1595 г.</a:t>
            </a:r>
            <a:r>
              <a:rPr lang="ru-RU" smtClean="0"/>
              <a:t> в резуль-тате войны со Швецией были возвращены земли побережья Финского залива (с городами Ивангород, Ям, Копорье и Корела).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Завершилось присоединение Западной Сибири.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Начало присоединению Сибири к России было поло-жено в </a:t>
            </a:r>
            <a:r>
              <a:rPr lang="ru-RU" b="1" smtClean="0"/>
              <a:t>1581 г.</a:t>
            </a:r>
            <a:r>
              <a:rPr lang="ru-RU" smtClean="0"/>
              <a:t> походом атамана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Ермака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карта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Были укреплены южные рубежи государства.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Внешнеполитические последствия</a:t>
            </a:r>
            <a:br>
              <a:rPr lang="ru-RU" smtClean="0"/>
            </a:br>
            <a:r>
              <a:rPr lang="ru-RU" smtClean="0"/>
              <a:t>Смуты и интервенции начала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6703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Столбовского мира</a:t>
            </a:r>
            <a:r>
              <a:rPr lang="ru-RU" smtClean="0"/>
              <a:t> </a:t>
            </a:r>
            <a:r>
              <a:rPr lang="ru-RU" b="1" smtClean="0"/>
              <a:t>1617 г.</a:t>
            </a:r>
            <a:r>
              <a:rPr lang="ru-RU" smtClean="0"/>
              <a:t> Россия вернула себе земли, занятые шведами в Смутное время, за исключением Ижорской земли (с городами Ивангород, Ям, Копорье, Орешек) и части Карель-ской земли (с городом Корела).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Деулинского перемирия</a:t>
            </a:r>
            <a:r>
              <a:rPr lang="ru-RU" smtClean="0"/>
              <a:t> </a:t>
            </a:r>
            <a:r>
              <a:rPr lang="ru-RU" b="1" smtClean="0"/>
              <a:t>1618 г.</a:t>
            </a:r>
            <a:r>
              <a:rPr lang="ru-RU" smtClean="0"/>
              <a:t> Россия уступила Речи Посполитой Смоленскую, Чернигов-скую и Северскую земли. </a:t>
            </a:r>
          </a:p>
        </p:txBody>
      </p:sp>
      <p:sp>
        <p:nvSpPr>
          <p:cNvPr id="99331" name="Text Box 4"/>
          <p:cNvSpPr txBox="1">
            <a:spLocks noChangeArrowheads="1"/>
          </p:cNvSpPr>
          <p:nvPr/>
        </p:nvSpPr>
        <p:spPr bwMode="auto">
          <a:xfrm>
            <a:off x="3995738" y="5419725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(</a:t>
            </a:r>
            <a:r>
              <a:rPr lang="ru-RU" sz="2400">
                <a:hlinkClick r:id="rId2" action="ppaction://hlinksldjump"/>
              </a:rPr>
              <a:t>карта</a:t>
            </a:r>
            <a:r>
              <a:rPr lang="ru-RU" sz="240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во второй трети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5188"/>
            <a:ext cx="8229600" cy="399891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  <a:r>
              <a:rPr lang="ru-RU" smtClean="0"/>
              <a:t> возвращение Чернигово-Северской и Смолен-ской земель (в дальнейшем – защита и присоедине-ние украинских земель).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Русско-польская война</a:t>
            </a:r>
            <a:r>
              <a:rPr lang="ru-RU" smtClean="0"/>
              <a:t> </a:t>
            </a:r>
            <a:r>
              <a:rPr lang="ru-RU" b="1" smtClean="0"/>
              <a:t>1632 – 1634 гг.</a:t>
            </a:r>
            <a:r>
              <a:rPr lang="ru-RU" smtClean="0"/>
              <a:t> завершилась поражением России.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Поляновского мира</a:t>
            </a:r>
            <a:r>
              <a:rPr lang="ru-RU" smtClean="0"/>
              <a:t> </a:t>
            </a:r>
            <a:r>
              <a:rPr lang="ru-RU" b="1" smtClean="0"/>
              <a:t>1634 г.</a:t>
            </a:r>
            <a:r>
              <a:rPr lang="ru-RU" smtClean="0"/>
              <a:t> 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Россия вернула Речи Посполитой занятые города;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Владислав </a:t>
            </a:r>
            <a:r>
              <a:rPr lang="en-US" smtClean="0"/>
              <a:t>IV</a:t>
            </a:r>
            <a:r>
              <a:rPr lang="ru-RU" smtClean="0"/>
              <a:t> отказался от  притязаний на москов-ский престол. 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55613" y="1604963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Активизация политики в западном направлении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во второй трети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5188"/>
            <a:ext cx="8229600" cy="31956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Русско-польская война</a:t>
            </a:r>
            <a:r>
              <a:rPr lang="ru-RU" smtClean="0"/>
              <a:t> </a:t>
            </a:r>
            <a:r>
              <a:rPr lang="ru-RU" b="1" smtClean="0"/>
              <a:t>1654 – 1667 гг.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карта</a:t>
            </a:r>
            <a:r>
              <a:rPr lang="ru-RU" smtClean="0"/>
              <a:t>)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По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Андрусовскому перемирию</a:t>
            </a:r>
            <a:r>
              <a:rPr lang="ru-RU" smtClean="0"/>
              <a:t> </a:t>
            </a:r>
            <a:r>
              <a:rPr lang="ru-RU" b="1" smtClean="0"/>
              <a:t>1667 г.</a:t>
            </a:r>
            <a:r>
              <a:rPr lang="ru-RU" smtClean="0"/>
              <a:t> 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Россия вернула себе Смоленскую и Черниговскую земли и присоединила Левобережную Украину;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Россия получила право покровительства православ-ным подданным польской короны;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восстановлена автономия Запорожского казачества.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55613" y="1604963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Активизация политики в западном направлении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во второй трети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5188"/>
            <a:ext cx="8229600" cy="31956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Русско-шведская война</a:t>
            </a:r>
            <a:r>
              <a:rPr lang="ru-RU" smtClean="0"/>
              <a:t> </a:t>
            </a:r>
            <a:r>
              <a:rPr lang="ru-RU" b="1" smtClean="0"/>
              <a:t>1658 – 1661 гг.</a:t>
            </a:r>
            <a:r>
              <a:rPr lang="ru-RU" smtClean="0"/>
              <a:t> 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  <a:r>
              <a:rPr lang="ru-RU" smtClean="0"/>
              <a:t> возвращение побережья Финского залива и получение выхода в Балтийское море.</a:t>
            </a:r>
            <a:endParaRPr lang="ru-RU" i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ru-RU" smtClean="0"/>
              <a:t>	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Кардисского мира</a:t>
            </a:r>
            <a:r>
              <a:rPr lang="ru-RU" smtClean="0"/>
              <a:t> </a:t>
            </a:r>
            <a:r>
              <a:rPr lang="ru-RU" b="1" smtClean="0"/>
              <a:t>1661 г.</a:t>
            </a:r>
            <a:endParaRPr lang="ru-RU" smtClean="0"/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Россия вернула Швеции занятые города и земли;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Швеция обязалась не помогать Речи Посполитой в войне с Россией.</a:t>
            </a: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455613" y="1604963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Северо-западное направление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 конце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5188"/>
            <a:ext cx="8229600" cy="42545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  <a:r>
              <a:rPr lang="ru-RU" smtClean="0"/>
              <a:t> прекращение крымских набегов и завоевание выхода к Чёрному морю.</a:t>
            </a:r>
            <a:endParaRPr lang="ru-RU" i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Чигиринские походы</a:t>
            </a:r>
            <a:r>
              <a:rPr lang="ru-RU" smtClean="0"/>
              <a:t> </a:t>
            </a:r>
            <a:r>
              <a:rPr lang="ru-RU" b="1" smtClean="0"/>
              <a:t>1677 – 1678 гг.</a:t>
            </a:r>
            <a:r>
              <a:rPr lang="ru-RU" smtClean="0"/>
              <a:t> 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mtClean="0"/>
              <a:t>	По условиям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Бахчисарайского мира</a:t>
            </a:r>
            <a:r>
              <a:rPr lang="ru-RU" smtClean="0"/>
              <a:t> </a:t>
            </a:r>
            <a:r>
              <a:rPr lang="ru-RU" b="1" smtClean="0"/>
              <a:t>1681 г.</a:t>
            </a:r>
            <a:r>
              <a:rPr lang="ru-RU" smtClean="0"/>
              <a:t> Осман-ская империя признала принадлежащими России Левобережную Украину и Киев.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1686 г.</a:t>
            </a:r>
            <a:r>
              <a:rPr lang="ru-RU" smtClean="0"/>
              <a:t> был подписан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«Вечный мир»</a:t>
            </a:r>
            <a:r>
              <a:rPr lang="ru-RU" smtClean="0"/>
              <a:t> между Речью Посполитой и Россией. Сближение объяснялось угрозой, исходившей от Османской империи. 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455613" y="1604963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Активизация политики в южном направлении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Внешняя политика России</a:t>
            </a:r>
            <a:br>
              <a:rPr lang="ru-RU" smtClean="0"/>
            </a:br>
            <a:r>
              <a:rPr lang="ru-RU" smtClean="0"/>
              <a:t>в конце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5188"/>
            <a:ext cx="8229600" cy="38163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С заключением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«Вечного мира»</a:t>
            </a:r>
            <a:r>
              <a:rPr lang="ru-RU" smtClean="0"/>
              <a:t> </a:t>
            </a:r>
            <a:r>
              <a:rPr lang="ru-RU" b="1" smtClean="0"/>
              <a:t>1686 г.</a:t>
            </a:r>
            <a:r>
              <a:rPr lang="ru-RU" smtClean="0"/>
              <a:t> Россия при-соединилась к антитурецкой коалиции Австрии, Венеции и Речи Посполитой.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Крымские походы</a:t>
            </a:r>
            <a:r>
              <a:rPr lang="ru-RU" smtClean="0"/>
              <a:t> </a:t>
            </a:r>
            <a:r>
              <a:rPr lang="ru-RU" b="1" smtClean="0"/>
              <a:t>1687</a:t>
            </a:r>
            <a:r>
              <a:rPr lang="ru-RU" smtClean="0"/>
              <a:t> и </a:t>
            </a:r>
            <a:r>
              <a:rPr lang="ru-RU" b="1" smtClean="0"/>
              <a:t>1689 гг.</a:t>
            </a:r>
            <a:r>
              <a:rPr lang="ru-RU" smtClean="0"/>
              <a:t> были неудачны.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результате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Азовских походов</a:t>
            </a:r>
            <a:r>
              <a:rPr lang="ru-RU" smtClean="0"/>
              <a:t> </a:t>
            </a:r>
            <a:r>
              <a:rPr lang="ru-RU" b="1" smtClean="0"/>
              <a:t>1695</a:t>
            </a:r>
            <a:r>
              <a:rPr lang="ru-RU" smtClean="0"/>
              <a:t> и </a:t>
            </a:r>
            <a:r>
              <a:rPr lang="ru-RU" b="1" smtClean="0"/>
              <a:t>1696 гг.</a:t>
            </a:r>
            <a:r>
              <a:rPr lang="ru-RU" smtClean="0"/>
              <a:t> был завоёван выход к Азовскому морю.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</a:t>
            </a:r>
            <a:r>
              <a:rPr lang="ru-RU" b="1" smtClean="0"/>
              <a:t>1700 г.</a:t>
            </a:r>
            <a:r>
              <a:rPr lang="ru-RU" smtClean="0"/>
              <a:t> был подписан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Константинопольский мир</a:t>
            </a:r>
            <a:r>
              <a:rPr lang="ru-RU" smtClean="0"/>
              <a:t> с Османской империей.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455613" y="1604963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Активизация политики в южном направлении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Освоение </a:t>
            </a:r>
            <a:br>
              <a:rPr lang="ru-RU" smtClean="0"/>
            </a:br>
            <a:r>
              <a:rPr lang="ru-RU" smtClean="0"/>
              <a:t>Сибири и Дальнего Востока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5302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b="1" smtClean="0"/>
              <a:t>Опорными пунктами служили</a:t>
            </a:r>
            <a:r>
              <a:rPr lang="ru-RU" smtClean="0"/>
              <a:t> </a:t>
            </a:r>
            <a:r>
              <a:rPr lang="ru-RU" b="1" smtClean="0"/>
              <a:t>остроги</a:t>
            </a:r>
            <a:r>
              <a:rPr lang="ru-RU" smtClean="0"/>
              <a:t> (</a:t>
            </a:r>
            <a:r>
              <a:rPr lang="ru-RU" smtClean="0">
                <a:hlinkClick r:id="rId2" action="ppaction://hlinksldjump"/>
              </a:rPr>
              <a:t>карта</a:t>
            </a:r>
            <a:r>
              <a:rPr lang="ru-RU" smtClean="0"/>
              <a:t>):</a:t>
            </a:r>
          </a:p>
        </p:txBody>
      </p:sp>
      <p:sp>
        <p:nvSpPr>
          <p:cNvPr id="105475" name="Rectangle 5"/>
          <p:cNvSpPr>
            <a:spLocks noChangeArrowheads="1"/>
          </p:cNvSpPr>
          <p:nvPr/>
        </p:nvSpPr>
        <p:spPr bwMode="auto">
          <a:xfrm>
            <a:off x="457200" y="2205038"/>
            <a:ext cx="29622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Туруханск (1607)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Енисейск (1618)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Якутск (1632)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Охотск (1646)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Анадырь (1649)</a:t>
            </a:r>
          </a:p>
        </p:txBody>
      </p:sp>
      <p:sp>
        <p:nvSpPr>
          <p:cNvPr id="105476" name="Rectangle 6"/>
          <p:cNvSpPr>
            <a:spLocks noChangeArrowheads="1"/>
          </p:cNvSpPr>
          <p:nvPr/>
        </p:nvSpPr>
        <p:spPr bwMode="auto">
          <a:xfrm>
            <a:off x="4648200" y="2205038"/>
            <a:ext cx="4027488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Албазин (1651)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Баргузин (1648)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Иркутск (1652)</a:t>
            </a:r>
          </a:p>
          <a:p>
            <a:pPr marL="342900" indent="-342900" algn="just"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ru-RU" sz="2400"/>
              <a:t>Нерчинск (1654) и др.</a:t>
            </a:r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455613" y="4581525"/>
            <a:ext cx="82296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>
                <a:cs typeface="+mn-cs"/>
              </a:rPr>
              <a:t>Экспедиции</a:t>
            </a:r>
            <a:r>
              <a:rPr lang="ru-RU" sz="2400">
                <a:cs typeface="+mn-cs"/>
              </a:rPr>
              <a:t> (</a:t>
            </a:r>
            <a:r>
              <a:rPr lang="ru-RU" sz="2400">
                <a:cs typeface="+mn-cs"/>
                <a:hlinkClick r:id="rId2" action="ppaction://hlinksldjump"/>
              </a:rPr>
              <a:t>карта</a:t>
            </a:r>
            <a:r>
              <a:rPr lang="ru-RU" sz="2400">
                <a:cs typeface="+mn-cs"/>
              </a:rPr>
              <a:t>):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Василий Данилович Поярков</a:t>
            </a:r>
            <a:r>
              <a:rPr lang="ru-RU" sz="2400">
                <a:cs typeface="+mn-cs"/>
              </a:rPr>
              <a:t> (</a:t>
            </a:r>
            <a:r>
              <a:rPr lang="ru-RU" sz="2400" b="1">
                <a:cs typeface="+mn-cs"/>
              </a:rPr>
              <a:t>1643 – 1646 гг.</a:t>
            </a:r>
            <a:r>
              <a:rPr lang="ru-RU" sz="2400">
                <a:cs typeface="+mn-cs"/>
              </a:rPr>
              <a:t>)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cs typeface="+mn-cs"/>
              </a:rPr>
              <a:t>	«проведали» дорогу по Зее и Шилке в Приамурье и по Амуру в Охотское море.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Освоение </a:t>
            </a:r>
            <a:br>
              <a:rPr lang="ru-RU" smtClean="0"/>
            </a:br>
            <a:r>
              <a:rPr lang="ru-RU" smtClean="0"/>
              <a:t>Сибири и Дальнего Востока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455613" y="1628775"/>
            <a:ext cx="8229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400" b="1">
                <a:cs typeface="+mn-cs"/>
              </a:rPr>
              <a:t>Экспедиции</a:t>
            </a:r>
            <a:r>
              <a:rPr lang="ru-RU" sz="2400">
                <a:cs typeface="+mn-cs"/>
              </a:rPr>
              <a:t> (</a:t>
            </a:r>
            <a:r>
              <a:rPr lang="ru-RU" sz="2400">
                <a:cs typeface="+mn-cs"/>
                <a:hlinkClick r:id="rId2" action="ppaction://hlinksldjump"/>
              </a:rPr>
              <a:t>карта</a:t>
            </a:r>
            <a:r>
              <a:rPr lang="ru-RU" sz="2400">
                <a:cs typeface="+mn-cs"/>
              </a:rPr>
              <a:t>):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Ерофей Павлович Хабаров</a:t>
            </a:r>
            <a:r>
              <a:rPr lang="ru-RU" sz="2400">
                <a:cs typeface="+mn-cs"/>
              </a:rPr>
              <a:t> (</a:t>
            </a:r>
            <a:r>
              <a:rPr lang="ru-RU" sz="2400" b="1">
                <a:cs typeface="+mn-cs"/>
              </a:rPr>
              <a:t>1649 – 1653 гг.</a:t>
            </a:r>
            <a:r>
              <a:rPr lang="ru-RU" sz="2400">
                <a:cs typeface="+mn-cs"/>
              </a:rPr>
              <a:t>)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cs typeface="+mn-cs"/>
              </a:rPr>
              <a:t>	поход в Даурию, присоединение земель по Амуру.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Семён Дежнёв</a:t>
            </a:r>
            <a:r>
              <a:rPr lang="ru-RU" sz="2400">
                <a:cs typeface="+mn-cs"/>
              </a:rPr>
              <a:t> и </a:t>
            </a:r>
            <a:r>
              <a:rPr lang="ru-RU" sz="24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Федот Попов</a:t>
            </a:r>
            <a:r>
              <a:rPr lang="ru-RU" sz="2400">
                <a:cs typeface="+mn-cs"/>
              </a:rPr>
              <a:t> (</a:t>
            </a:r>
            <a:r>
              <a:rPr lang="ru-RU" sz="2400" b="1">
                <a:cs typeface="+mn-cs"/>
              </a:rPr>
              <a:t>1648 г.</a:t>
            </a:r>
            <a:r>
              <a:rPr lang="ru-RU" sz="2400">
                <a:cs typeface="+mn-cs"/>
              </a:rPr>
              <a:t>)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cs typeface="+mn-cs"/>
              </a:rPr>
              <a:t>	«проведали» дорогу на Чукотку, открыли пролив, отделяющий Евразию от Северной Америки.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ru-RU" sz="2400" i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Пётр Иванович Бекетов</a:t>
            </a:r>
            <a:r>
              <a:rPr lang="ru-RU" sz="2400">
                <a:cs typeface="+mn-cs"/>
              </a:rPr>
              <a:t> (</a:t>
            </a:r>
            <a:r>
              <a:rPr lang="ru-RU" sz="2400" b="1">
                <a:cs typeface="+mn-cs"/>
              </a:rPr>
              <a:t>1653 г.</a:t>
            </a:r>
            <a:r>
              <a:rPr lang="ru-RU" sz="2400">
                <a:cs typeface="+mn-cs"/>
              </a:rPr>
              <a:t>)</a:t>
            </a: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90000"/>
              <a:buFont typeface="Wingdings" pitchFamily="2" charset="2"/>
              <a:buNone/>
              <a:defRPr/>
            </a:pPr>
            <a:r>
              <a:rPr lang="ru-RU" sz="2400">
                <a:cs typeface="+mn-cs"/>
              </a:rPr>
              <a:t>	довершили присоединение Восточного Забайкалья, земель по рекам Нерча и Шилка.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943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Русско-китайские отношения в </a:t>
            </a:r>
            <a:r>
              <a:rPr lang="en-US" smtClean="0"/>
              <a:t>XVII</a:t>
            </a:r>
            <a:r>
              <a:rPr lang="ru-RU" smtClean="0"/>
              <a:t> в.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35050"/>
            <a:ext cx="8229600" cy="560546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Освоение русскими землепроходцами правобережья Амура привело с 1652 г. к военным столкновениям с Цинским Китаем (</a:t>
            </a:r>
            <a:r>
              <a:rPr lang="ru-RU" smtClean="0">
                <a:hlinkClick r:id="rId2" action="ppaction://hlinksldjump"/>
              </a:rPr>
              <a:t>примечание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mtClean="0"/>
              <a:t>В конце столетия военное противостояние усили-лось. Опорным пунктом русских в Приамурье был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Албазин</a:t>
            </a:r>
            <a:r>
              <a:rPr lang="ru-RU" smtClean="0"/>
              <a:t>, выдержавший две осады (</a:t>
            </a:r>
            <a:r>
              <a:rPr lang="ru-RU" b="1" smtClean="0"/>
              <a:t>1685</a:t>
            </a:r>
            <a:r>
              <a:rPr lang="ru-RU" smtClean="0"/>
              <a:t> и </a:t>
            </a:r>
            <a:r>
              <a:rPr lang="ru-RU" b="1" smtClean="0"/>
              <a:t>1686 гг.</a:t>
            </a:r>
            <a:r>
              <a:rPr lang="ru-RU" smtClean="0"/>
              <a:t>).</a:t>
            </a:r>
          </a:p>
          <a:p>
            <a:pPr algn="l" eaLnBrk="1" hangingPunct="1">
              <a:lnSpc>
                <a:spcPct val="110000"/>
              </a:lnSpc>
              <a:defRPr/>
            </a:pP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Нерчинский договор</a:t>
            </a:r>
            <a:r>
              <a:rPr lang="ru-RU" smtClean="0"/>
              <a:t> </a:t>
            </a:r>
            <a:r>
              <a:rPr lang="ru-RU" b="1" smtClean="0"/>
              <a:t>1689 г.</a:t>
            </a:r>
            <a:r>
              <a:rPr lang="ru-RU" smtClean="0"/>
              <a:t> </a:t>
            </a:r>
            <a:br>
              <a:rPr lang="ru-RU" smtClean="0"/>
            </a:br>
            <a:r>
              <a:rPr lang="ru-RU" smtClean="0"/>
              <a:t>(подписан послом Ф. А. Головиным):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Россия уступала Цинской империи Албазинское вое-водство в Приамурье (надолго приостановило рус-скую колонизацию земель по Амуру и Уссури);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ru-RU" smtClean="0"/>
              <a:t>были установлены дипломатические отношения и регулярная торговля с Цинским Китаем.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1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8" descr="Россия во второй половине XVI 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pic>
        <p:nvPicPr>
          <p:cNvPr id="110594" name="Picture 5" descr="Ливонская война 1558-1583 г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600" y="0"/>
            <a:ext cx="7380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pic>
        <p:nvPicPr>
          <p:cNvPr id="111618" name="Picture 4" descr="Смута в начале XVII 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0"/>
            <a:ext cx="7705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4" descr="русско-польская война 1654-1667 г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4" descr="рост территории России в XVII 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Примечание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2794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В 1644 г. маньчжуры захватили Китай. Установилась власть маньчжурской династии Цин, просущество-вавшей в Китае до 1911 г.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Освоение русскими землепроходцами правобережья Амура была расценено цинскими правителями как вторжение в их домениальные владения.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1764</TotalTime>
  <Words>917</Words>
  <Application>Microsoft Office PowerPoint</Application>
  <PresentationFormat>Экран (4:3)</PresentationFormat>
  <Paragraphs>102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Тема 5. Россия в XVI – XVII вв.  в контексте развития европейской цивилизации</vt:lpstr>
      <vt:lpstr>Внешняя политика России в первой трети XVI в.</vt:lpstr>
      <vt:lpstr>Внешняя политика России в середине XVI в.</vt:lpstr>
      <vt:lpstr>Ливонская война (1558 – 1583)</vt:lpstr>
      <vt:lpstr>Ливонская война (1558 – 1583)</vt:lpstr>
      <vt:lpstr>Внешняя политика России в конце XVI в.</vt:lpstr>
      <vt:lpstr>Внешнеполитические последствия Смуты и интервенции начала XVII в.</vt:lpstr>
      <vt:lpstr>Внешняя политика России во второй трети XVII в.</vt:lpstr>
      <vt:lpstr>Внешняя политика России во второй трети XVII в.</vt:lpstr>
      <vt:lpstr>Внешняя политика России во второй трети XVII в.</vt:lpstr>
      <vt:lpstr>Внешняя политика России в конце XVII в.</vt:lpstr>
      <vt:lpstr>Внешняя политика России в конце XVII в.</vt:lpstr>
      <vt:lpstr>Освоение  Сибири и Дальнего Востока в XVII в.</vt:lpstr>
      <vt:lpstr>Освоение  Сибири и Дальнего Востока в XVII в.</vt:lpstr>
      <vt:lpstr>Русско-китайские отношения в XVII в.</vt:lpstr>
      <vt:lpstr>Слайд 16</vt:lpstr>
      <vt:lpstr>Слайд 17</vt:lpstr>
      <vt:lpstr>Слайд 18</vt:lpstr>
      <vt:lpstr>Слайд 19</vt:lpstr>
      <vt:lpstr>Слайд 20</vt:lpstr>
      <vt:lpstr>Слайд 21</vt:lpstr>
      <vt:lpstr>Примечание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71</cp:revision>
  <dcterms:created xsi:type="dcterms:W3CDTF">2007-01-04T06:45:40Z</dcterms:created>
  <dcterms:modified xsi:type="dcterms:W3CDTF">2021-01-30T07:48:15Z</dcterms:modified>
</cp:coreProperties>
</file>