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304" r:id="rId4"/>
    <p:sldId id="321" r:id="rId5"/>
    <p:sldId id="322" r:id="rId6"/>
    <p:sldId id="323" r:id="rId7"/>
    <p:sldId id="258" r:id="rId8"/>
    <p:sldId id="259" r:id="rId9"/>
    <p:sldId id="260" r:id="rId10"/>
    <p:sldId id="280" r:id="rId11"/>
    <p:sldId id="261" r:id="rId12"/>
    <p:sldId id="262" r:id="rId13"/>
    <p:sldId id="282" r:id="rId14"/>
    <p:sldId id="263" r:id="rId15"/>
    <p:sldId id="281" r:id="rId16"/>
    <p:sldId id="264" r:id="rId17"/>
    <p:sldId id="279" r:id="rId18"/>
    <p:sldId id="265" r:id="rId19"/>
    <p:sldId id="266" r:id="rId20"/>
    <p:sldId id="267" r:id="rId21"/>
    <p:sldId id="268" r:id="rId22"/>
    <p:sldId id="269" r:id="rId23"/>
    <p:sldId id="270" r:id="rId24"/>
    <p:sldId id="271" r:id="rId25"/>
    <p:sldId id="272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9911" autoAdjust="0"/>
  </p:normalViewPr>
  <p:slideViewPr>
    <p:cSldViewPr snapToGrid="0">
      <p:cViewPr varScale="1">
        <p:scale>
          <a:sx n="102" d="100"/>
          <a:sy n="102" d="100"/>
        </p:scale>
        <p:origin x="918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B157A7B-E1F4-4D0D-8EFE-22B3BE8797C9}" type="doc">
      <dgm:prSet loTypeId="urn:microsoft.com/office/officeart/2016/7/layout/RepeatingBendingProcessNew" loCatId="process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904F2B26-1687-4B35-82D2-30969FC9FA56}">
      <dgm:prSet/>
      <dgm:spPr/>
      <dgm:t>
        <a:bodyPr/>
        <a:lstStyle/>
        <a:p>
          <a:r>
            <a:rPr lang="ru-RU"/>
            <a:t>Объект принятия решения четко детерминирован и по нему известны основные из возможных факторов риска. </a:t>
          </a:r>
          <a:endParaRPr lang="en-US"/>
        </a:p>
      </dgm:t>
    </dgm:pt>
    <dgm:pt modelId="{0F3F1B89-B575-4208-A36D-3C6F5C8FA469}" type="parTrans" cxnId="{BE59360B-8050-4D04-85B1-2BFBD345993E}">
      <dgm:prSet/>
      <dgm:spPr/>
      <dgm:t>
        <a:bodyPr/>
        <a:lstStyle/>
        <a:p>
          <a:endParaRPr lang="en-US"/>
        </a:p>
      </dgm:t>
    </dgm:pt>
    <dgm:pt modelId="{03028513-E3D0-4FE4-B9CC-B6D8EDA5077A}" type="sibTrans" cxnId="{BE59360B-8050-4D04-85B1-2BFBD345993E}">
      <dgm:prSet/>
      <dgm:spPr/>
      <dgm:t>
        <a:bodyPr/>
        <a:lstStyle/>
        <a:p>
          <a:endParaRPr lang="en-US"/>
        </a:p>
      </dgm:t>
    </dgm:pt>
    <dgm:pt modelId="{998E6281-D384-492D-BC47-E56D727D0E44}">
      <dgm:prSet/>
      <dgm:spPr/>
      <dgm:t>
        <a:bodyPr/>
        <a:lstStyle/>
        <a:p>
          <a:r>
            <a:rPr lang="ru-RU"/>
            <a:t>По объекту принятия решения избран показатель, который наилучшим образом характеризует эффективность этого решения. </a:t>
          </a:r>
          <a:endParaRPr lang="en-US"/>
        </a:p>
      </dgm:t>
    </dgm:pt>
    <dgm:pt modelId="{E7833BAE-0B33-408B-9CA1-9B7902E94388}" type="parTrans" cxnId="{E5B77B5C-B3CC-4711-861C-BFEDE659A218}">
      <dgm:prSet/>
      <dgm:spPr/>
      <dgm:t>
        <a:bodyPr/>
        <a:lstStyle/>
        <a:p>
          <a:endParaRPr lang="en-US"/>
        </a:p>
      </dgm:t>
    </dgm:pt>
    <dgm:pt modelId="{B8BFB12F-D34E-4467-85AD-2454B4DBEC67}" type="sibTrans" cxnId="{E5B77B5C-B3CC-4711-861C-BFEDE659A218}">
      <dgm:prSet/>
      <dgm:spPr/>
      <dgm:t>
        <a:bodyPr/>
        <a:lstStyle/>
        <a:p>
          <a:endParaRPr lang="en-US"/>
        </a:p>
      </dgm:t>
    </dgm:pt>
    <dgm:pt modelId="{80D443DD-3CED-4D6A-B6E5-1B8ABCEFF180}">
      <dgm:prSet/>
      <dgm:spPr/>
      <dgm:t>
        <a:bodyPr/>
        <a:lstStyle/>
        <a:p>
          <a:r>
            <a:rPr lang="ru-RU"/>
            <a:t>По объекту принятия решения избран показатель, характеризующий уровень его риска. </a:t>
          </a:r>
          <a:endParaRPr lang="en-US"/>
        </a:p>
      </dgm:t>
    </dgm:pt>
    <dgm:pt modelId="{EC892E60-1E6F-419D-A93A-AE77F3E958C1}" type="parTrans" cxnId="{36377397-6FE7-42AC-97AF-72C62CE006A1}">
      <dgm:prSet/>
      <dgm:spPr/>
      <dgm:t>
        <a:bodyPr/>
        <a:lstStyle/>
        <a:p>
          <a:endParaRPr lang="en-US"/>
        </a:p>
      </dgm:t>
    </dgm:pt>
    <dgm:pt modelId="{760673E2-AEF0-4E15-A8D2-47752F9B3CB8}" type="sibTrans" cxnId="{36377397-6FE7-42AC-97AF-72C62CE006A1}">
      <dgm:prSet/>
      <dgm:spPr/>
      <dgm:t>
        <a:bodyPr/>
        <a:lstStyle/>
        <a:p>
          <a:endParaRPr lang="en-US"/>
        </a:p>
      </dgm:t>
    </dgm:pt>
    <dgm:pt modelId="{6AD6DEF9-BB78-4F40-8892-5890C2EB9C75}">
      <dgm:prSet/>
      <dgm:spPr/>
      <dgm:t>
        <a:bodyPr/>
        <a:lstStyle/>
        <a:p>
          <a:r>
            <a:rPr lang="ru-RU"/>
            <a:t>Имеется конечное количество альтернатив принятия решения</a:t>
          </a:r>
          <a:endParaRPr lang="en-US"/>
        </a:p>
      </dgm:t>
    </dgm:pt>
    <dgm:pt modelId="{55DFC04B-53AF-4DC8-8E97-D94AD548FB1C}" type="parTrans" cxnId="{00623396-06FE-4382-B988-457AA61524BB}">
      <dgm:prSet/>
      <dgm:spPr/>
      <dgm:t>
        <a:bodyPr/>
        <a:lstStyle/>
        <a:p>
          <a:endParaRPr lang="en-US"/>
        </a:p>
      </dgm:t>
    </dgm:pt>
    <dgm:pt modelId="{8C5FFF53-5387-4EB1-9A80-C3893D3A7181}" type="sibTrans" cxnId="{00623396-06FE-4382-B988-457AA61524BB}">
      <dgm:prSet/>
      <dgm:spPr/>
      <dgm:t>
        <a:bodyPr/>
        <a:lstStyle/>
        <a:p>
          <a:endParaRPr lang="en-US"/>
        </a:p>
      </dgm:t>
    </dgm:pt>
    <dgm:pt modelId="{BBB46D64-B381-4C08-AD96-033FFCF93BB3}">
      <dgm:prSet/>
      <dgm:spPr/>
      <dgm:t>
        <a:bodyPr/>
        <a:lstStyle/>
        <a:p>
          <a:r>
            <a:rPr lang="ru-RU"/>
            <a:t>Имеется конечное число ситуаций развития события под влиянием изменения факторов риска</a:t>
          </a:r>
          <a:endParaRPr lang="en-US"/>
        </a:p>
      </dgm:t>
    </dgm:pt>
    <dgm:pt modelId="{BB11407D-DB01-4112-A67D-DA7A5739CF14}" type="parTrans" cxnId="{35193D37-DDA6-4DD7-AC41-3D2B48D099D8}">
      <dgm:prSet/>
      <dgm:spPr/>
      <dgm:t>
        <a:bodyPr/>
        <a:lstStyle/>
        <a:p>
          <a:endParaRPr lang="en-US"/>
        </a:p>
      </dgm:t>
    </dgm:pt>
    <dgm:pt modelId="{EF2566C2-336B-4427-8A3A-6DBAFBDAD75E}" type="sibTrans" cxnId="{35193D37-DDA6-4DD7-AC41-3D2B48D099D8}">
      <dgm:prSet/>
      <dgm:spPr/>
      <dgm:t>
        <a:bodyPr/>
        <a:lstStyle/>
        <a:p>
          <a:endParaRPr lang="en-US"/>
        </a:p>
      </dgm:t>
    </dgm:pt>
    <dgm:pt modelId="{39C957E0-4B3E-4313-93E9-7BFDF332E341}">
      <dgm:prSet/>
      <dgm:spPr/>
      <dgm:t>
        <a:bodyPr/>
        <a:lstStyle/>
        <a:p>
          <a:r>
            <a:rPr lang="ru-RU"/>
            <a:t>По каждому сочетанию альтернатив принятия решений и ситуаций развития события может быть определен конечный показатель эффективности решения.</a:t>
          </a:r>
          <a:endParaRPr lang="en-US"/>
        </a:p>
      </dgm:t>
    </dgm:pt>
    <dgm:pt modelId="{B1B7ADF7-970D-4D7D-AB81-2A1FA49BE86E}" type="parTrans" cxnId="{E7195FDD-44CA-48F1-A04F-42E2AD7F9DD7}">
      <dgm:prSet/>
      <dgm:spPr/>
      <dgm:t>
        <a:bodyPr/>
        <a:lstStyle/>
        <a:p>
          <a:endParaRPr lang="en-US"/>
        </a:p>
      </dgm:t>
    </dgm:pt>
    <dgm:pt modelId="{66B00BA2-5EA3-4B3D-B73F-70ED4C76CA0D}" type="sibTrans" cxnId="{E7195FDD-44CA-48F1-A04F-42E2AD7F9DD7}">
      <dgm:prSet/>
      <dgm:spPr/>
      <dgm:t>
        <a:bodyPr/>
        <a:lstStyle/>
        <a:p>
          <a:endParaRPr lang="en-US"/>
        </a:p>
      </dgm:t>
    </dgm:pt>
    <dgm:pt modelId="{32320DB3-52AF-438F-A278-7F5793BEF9E6}">
      <dgm:prSet/>
      <dgm:spPr/>
      <dgm:t>
        <a:bodyPr/>
        <a:lstStyle/>
        <a:p>
          <a:r>
            <a:rPr lang="ru-RU"/>
            <a:t>По каждой из рассматриваемой ситуации возможна или невозможна оценка вероятности ее реализации. </a:t>
          </a:r>
          <a:endParaRPr lang="en-US"/>
        </a:p>
      </dgm:t>
    </dgm:pt>
    <dgm:pt modelId="{4F333F46-CD69-4DEA-80CD-F59096C450D7}" type="parTrans" cxnId="{79D0C790-819F-43EF-9094-1268CBC63F79}">
      <dgm:prSet/>
      <dgm:spPr/>
      <dgm:t>
        <a:bodyPr/>
        <a:lstStyle/>
        <a:p>
          <a:endParaRPr lang="en-US"/>
        </a:p>
      </dgm:t>
    </dgm:pt>
    <dgm:pt modelId="{544FA828-6E3C-4BB0-B2AE-0E55E6FCF591}" type="sibTrans" cxnId="{79D0C790-819F-43EF-9094-1268CBC63F79}">
      <dgm:prSet/>
      <dgm:spPr/>
      <dgm:t>
        <a:bodyPr/>
        <a:lstStyle/>
        <a:p>
          <a:endParaRPr lang="en-US"/>
        </a:p>
      </dgm:t>
    </dgm:pt>
    <dgm:pt modelId="{AF05AC9B-3FFB-4F19-B7C7-491C4EAB3639}">
      <dgm:prSet/>
      <dgm:spPr/>
      <dgm:t>
        <a:bodyPr/>
        <a:lstStyle/>
        <a:p>
          <a:r>
            <a:rPr lang="ru-RU"/>
            <a:t>Выбор решения осуществляется по наилучшей из рассматриваемых альтернатив.</a:t>
          </a:r>
          <a:endParaRPr lang="en-US"/>
        </a:p>
      </dgm:t>
    </dgm:pt>
    <dgm:pt modelId="{2B118E93-F7A1-43A7-B985-56AC8AED34BB}" type="parTrans" cxnId="{A3580D7A-DB45-4AB2-97B4-A7DDEC2B5FF3}">
      <dgm:prSet/>
      <dgm:spPr/>
      <dgm:t>
        <a:bodyPr/>
        <a:lstStyle/>
        <a:p>
          <a:endParaRPr lang="en-US"/>
        </a:p>
      </dgm:t>
    </dgm:pt>
    <dgm:pt modelId="{8EF85BE4-06A4-47A5-B067-8A943064B6DE}" type="sibTrans" cxnId="{A3580D7A-DB45-4AB2-97B4-A7DDEC2B5FF3}">
      <dgm:prSet/>
      <dgm:spPr/>
      <dgm:t>
        <a:bodyPr/>
        <a:lstStyle/>
        <a:p>
          <a:endParaRPr lang="en-US"/>
        </a:p>
      </dgm:t>
    </dgm:pt>
    <dgm:pt modelId="{2EA7E460-C646-48A4-9091-1332D0B4DD50}" type="pres">
      <dgm:prSet presAssocID="{9B157A7B-E1F4-4D0D-8EFE-22B3BE8797C9}" presName="Name0" presStyleCnt="0">
        <dgm:presLayoutVars>
          <dgm:dir/>
          <dgm:resizeHandles val="exact"/>
        </dgm:presLayoutVars>
      </dgm:prSet>
      <dgm:spPr/>
    </dgm:pt>
    <dgm:pt modelId="{13064E53-539F-479D-829A-9286C14E175F}" type="pres">
      <dgm:prSet presAssocID="{904F2B26-1687-4B35-82D2-30969FC9FA56}" presName="node" presStyleLbl="node1" presStyleIdx="0" presStyleCnt="8">
        <dgm:presLayoutVars>
          <dgm:bulletEnabled val="1"/>
        </dgm:presLayoutVars>
      </dgm:prSet>
      <dgm:spPr/>
    </dgm:pt>
    <dgm:pt modelId="{255938B4-D5F5-4C32-9F5E-C4CAD3131C32}" type="pres">
      <dgm:prSet presAssocID="{03028513-E3D0-4FE4-B9CC-B6D8EDA5077A}" presName="sibTrans" presStyleLbl="sibTrans1D1" presStyleIdx="0" presStyleCnt="7"/>
      <dgm:spPr/>
    </dgm:pt>
    <dgm:pt modelId="{4AC03F33-E928-48D2-9998-93D13A5EAAF1}" type="pres">
      <dgm:prSet presAssocID="{03028513-E3D0-4FE4-B9CC-B6D8EDA5077A}" presName="connectorText" presStyleLbl="sibTrans1D1" presStyleIdx="0" presStyleCnt="7"/>
      <dgm:spPr/>
    </dgm:pt>
    <dgm:pt modelId="{A6096C86-2938-4D94-BC77-1B395C30E6CA}" type="pres">
      <dgm:prSet presAssocID="{998E6281-D384-492D-BC47-E56D727D0E44}" presName="node" presStyleLbl="node1" presStyleIdx="1" presStyleCnt="8">
        <dgm:presLayoutVars>
          <dgm:bulletEnabled val="1"/>
        </dgm:presLayoutVars>
      </dgm:prSet>
      <dgm:spPr/>
    </dgm:pt>
    <dgm:pt modelId="{2D52BE1C-CE2E-4B09-B649-DE488088172C}" type="pres">
      <dgm:prSet presAssocID="{B8BFB12F-D34E-4467-85AD-2454B4DBEC67}" presName="sibTrans" presStyleLbl="sibTrans1D1" presStyleIdx="1" presStyleCnt="7"/>
      <dgm:spPr/>
    </dgm:pt>
    <dgm:pt modelId="{65C5D3D8-B749-406C-BB11-E6700737052B}" type="pres">
      <dgm:prSet presAssocID="{B8BFB12F-D34E-4467-85AD-2454B4DBEC67}" presName="connectorText" presStyleLbl="sibTrans1D1" presStyleIdx="1" presStyleCnt="7"/>
      <dgm:spPr/>
    </dgm:pt>
    <dgm:pt modelId="{4AFD91C9-F6A8-4781-9FAB-E0FE05534418}" type="pres">
      <dgm:prSet presAssocID="{80D443DD-3CED-4D6A-B6E5-1B8ABCEFF180}" presName="node" presStyleLbl="node1" presStyleIdx="2" presStyleCnt="8">
        <dgm:presLayoutVars>
          <dgm:bulletEnabled val="1"/>
        </dgm:presLayoutVars>
      </dgm:prSet>
      <dgm:spPr/>
    </dgm:pt>
    <dgm:pt modelId="{B2C9B4CD-5F8D-4AC3-AC89-69575A27EA9A}" type="pres">
      <dgm:prSet presAssocID="{760673E2-AEF0-4E15-A8D2-47752F9B3CB8}" presName="sibTrans" presStyleLbl="sibTrans1D1" presStyleIdx="2" presStyleCnt="7"/>
      <dgm:spPr/>
    </dgm:pt>
    <dgm:pt modelId="{F13F3125-58EE-4810-B3B6-F7B5B10720B0}" type="pres">
      <dgm:prSet presAssocID="{760673E2-AEF0-4E15-A8D2-47752F9B3CB8}" presName="connectorText" presStyleLbl="sibTrans1D1" presStyleIdx="2" presStyleCnt="7"/>
      <dgm:spPr/>
    </dgm:pt>
    <dgm:pt modelId="{56A8E23C-77DF-4F96-B80A-F28BB7B4CDDF}" type="pres">
      <dgm:prSet presAssocID="{6AD6DEF9-BB78-4F40-8892-5890C2EB9C75}" presName="node" presStyleLbl="node1" presStyleIdx="3" presStyleCnt="8">
        <dgm:presLayoutVars>
          <dgm:bulletEnabled val="1"/>
        </dgm:presLayoutVars>
      </dgm:prSet>
      <dgm:spPr/>
    </dgm:pt>
    <dgm:pt modelId="{B8862570-7637-4262-A7ED-3524887C28DB}" type="pres">
      <dgm:prSet presAssocID="{8C5FFF53-5387-4EB1-9A80-C3893D3A7181}" presName="sibTrans" presStyleLbl="sibTrans1D1" presStyleIdx="3" presStyleCnt="7"/>
      <dgm:spPr/>
    </dgm:pt>
    <dgm:pt modelId="{F7E460E1-A041-40E9-8BA2-F05D1D768A19}" type="pres">
      <dgm:prSet presAssocID="{8C5FFF53-5387-4EB1-9A80-C3893D3A7181}" presName="connectorText" presStyleLbl="sibTrans1D1" presStyleIdx="3" presStyleCnt="7"/>
      <dgm:spPr/>
    </dgm:pt>
    <dgm:pt modelId="{3D9186EE-0E16-4735-BB63-94F66AF769E4}" type="pres">
      <dgm:prSet presAssocID="{BBB46D64-B381-4C08-AD96-033FFCF93BB3}" presName="node" presStyleLbl="node1" presStyleIdx="4" presStyleCnt="8">
        <dgm:presLayoutVars>
          <dgm:bulletEnabled val="1"/>
        </dgm:presLayoutVars>
      </dgm:prSet>
      <dgm:spPr/>
    </dgm:pt>
    <dgm:pt modelId="{8AE2F138-D185-4712-BE1C-4E6216AA6E89}" type="pres">
      <dgm:prSet presAssocID="{EF2566C2-336B-4427-8A3A-6DBAFBDAD75E}" presName="sibTrans" presStyleLbl="sibTrans1D1" presStyleIdx="4" presStyleCnt="7"/>
      <dgm:spPr/>
    </dgm:pt>
    <dgm:pt modelId="{26FB0EBE-B2AE-490D-9C02-93A3CCEB458C}" type="pres">
      <dgm:prSet presAssocID="{EF2566C2-336B-4427-8A3A-6DBAFBDAD75E}" presName="connectorText" presStyleLbl="sibTrans1D1" presStyleIdx="4" presStyleCnt="7"/>
      <dgm:spPr/>
    </dgm:pt>
    <dgm:pt modelId="{773FE16F-B290-452A-B5C9-E7666F76F55F}" type="pres">
      <dgm:prSet presAssocID="{39C957E0-4B3E-4313-93E9-7BFDF332E341}" presName="node" presStyleLbl="node1" presStyleIdx="5" presStyleCnt="8">
        <dgm:presLayoutVars>
          <dgm:bulletEnabled val="1"/>
        </dgm:presLayoutVars>
      </dgm:prSet>
      <dgm:spPr/>
    </dgm:pt>
    <dgm:pt modelId="{9AA0172A-742D-434F-B061-6EB064953078}" type="pres">
      <dgm:prSet presAssocID="{66B00BA2-5EA3-4B3D-B73F-70ED4C76CA0D}" presName="sibTrans" presStyleLbl="sibTrans1D1" presStyleIdx="5" presStyleCnt="7"/>
      <dgm:spPr/>
    </dgm:pt>
    <dgm:pt modelId="{FC26747B-B59B-4A5E-BEDF-F2D146C5A800}" type="pres">
      <dgm:prSet presAssocID="{66B00BA2-5EA3-4B3D-B73F-70ED4C76CA0D}" presName="connectorText" presStyleLbl="sibTrans1D1" presStyleIdx="5" presStyleCnt="7"/>
      <dgm:spPr/>
    </dgm:pt>
    <dgm:pt modelId="{95570E77-0A26-4BAB-9D48-21598BE4C275}" type="pres">
      <dgm:prSet presAssocID="{32320DB3-52AF-438F-A278-7F5793BEF9E6}" presName="node" presStyleLbl="node1" presStyleIdx="6" presStyleCnt="8">
        <dgm:presLayoutVars>
          <dgm:bulletEnabled val="1"/>
        </dgm:presLayoutVars>
      </dgm:prSet>
      <dgm:spPr/>
    </dgm:pt>
    <dgm:pt modelId="{A5C841F3-C9F3-4A23-8EA1-88B560FAE2FA}" type="pres">
      <dgm:prSet presAssocID="{544FA828-6E3C-4BB0-B2AE-0E55E6FCF591}" presName="sibTrans" presStyleLbl="sibTrans1D1" presStyleIdx="6" presStyleCnt="7"/>
      <dgm:spPr/>
    </dgm:pt>
    <dgm:pt modelId="{689032CB-2F40-44E7-82D4-E83C00DD18E1}" type="pres">
      <dgm:prSet presAssocID="{544FA828-6E3C-4BB0-B2AE-0E55E6FCF591}" presName="connectorText" presStyleLbl="sibTrans1D1" presStyleIdx="6" presStyleCnt="7"/>
      <dgm:spPr/>
    </dgm:pt>
    <dgm:pt modelId="{1100385E-43B8-4B5F-918C-5E1152553657}" type="pres">
      <dgm:prSet presAssocID="{AF05AC9B-3FFB-4F19-B7C7-491C4EAB3639}" presName="node" presStyleLbl="node1" presStyleIdx="7" presStyleCnt="8">
        <dgm:presLayoutVars>
          <dgm:bulletEnabled val="1"/>
        </dgm:presLayoutVars>
      </dgm:prSet>
      <dgm:spPr/>
    </dgm:pt>
  </dgm:ptLst>
  <dgm:cxnLst>
    <dgm:cxn modelId="{BE59360B-8050-4D04-85B1-2BFBD345993E}" srcId="{9B157A7B-E1F4-4D0D-8EFE-22B3BE8797C9}" destId="{904F2B26-1687-4B35-82D2-30969FC9FA56}" srcOrd="0" destOrd="0" parTransId="{0F3F1B89-B575-4208-A36D-3C6F5C8FA469}" sibTransId="{03028513-E3D0-4FE4-B9CC-B6D8EDA5077A}"/>
    <dgm:cxn modelId="{B073DB12-381C-4928-8536-A99791E1B86F}" type="presOf" srcId="{544FA828-6E3C-4BB0-B2AE-0E55E6FCF591}" destId="{689032CB-2F40-44E7-82D4-E83C00DD18E1}" srcOrd="1" destOrd="0" presId="urn:microsoft.com/office/officeart/2016/7/layout/RepeatingBendingProcessNew"/>
    <dgm:cxn modelId="{6B625F21-F6C1-46E1-A851-B0757BF1E558}" type="presOf" srcId="{904F2B26-1687-4B35-82D2-30969FC9FA56}" destId="{13064E53-539F-479D-829A-9286C14E175F}" srcOrd="0" destOrd="0" presId="urn:microsoft.com/office/officeart/2016/7/layout/RepeatingBendingProcessNew"/>
    <dgm:cxn modelId="{9BEBCF22-05D2-4108-B52B-466C7764E53A}" type="presOf" srcId="{AF05AC9B-3FFB-4F19-B7C7-491C4EAB3639}" destId="{1100385E-43B8-4B5F-918C-5E1152553657}" srcOrd="0" destOrd="0" presId="urn:microsoft.com/office/officeart/2016/7/layout/RepeatingBendingProcessNew"/>
    <dgm:cxn modelId="{3A3FF134-63C1-46FA-8A87-FEDA3F01EDA3}" type="presOf" srcId="{EF2566C2-336B-4427-8A3A-6DBAFBDAD75E}" destId="{26FB0EBE-B2AE-490D-9C02-93A3CCEB458C}" srcOrd="1" destOrd="0" presId="urn:microsoft.com/office/officeart/2016/7/layout/RepeatingBendingProcessNew"/>
    <dgm:cxn modelId="{35193D37-DDA6-4DD7-AC41-3D2B48D099D8}" srcId="{9B157A7B-E1F4-4D0D-8EFE-22B3BE8797C9}" destId="{BBB46D64-B381-4C08-AD96-033FFCF93BB3}" srcOrd="4" destOrd="0" parTransId="{BB11407D-DB01-4112-A67D-DA7A5739CF14}" sibTransId="{EF2566C2-336B-4427-8A3A-6DBAFBDAD75E}"/>
    <dgm:cxn modelId="{36010D3B-0AD3-4AB3-8C4D-8F4CDB9664F8}" type="presOf" srcId="{6AD6DEF9-BB78-4F40-8892-5890C2EB9C75}" destId="{56A8E23C-77DF-4F96-B80A-F28BB7B4CDDF}" srcOrd="0" destOrd="0" presId="urn:microsoft.com/office/officeart/2016/7/layout/RepeatingBendingProcessNew"/>
    <dgm:cxn modelId="{8DEDF13F-8919-41EA-9D2E-3D873CF7A769}" type="presOf" srcId="{998E6281-D384-492D-BC47-E56D727D0E44}" destId="{A6096C86-2938-4D94-BC77-1B395C30E6CA}" srcOrd="0" destOrd="0" presId="urn:microsoft.com/office/officeart/2016/7/layout/RepeatingBendingProcessNew"/>
    <dgm:cxn modelId="{E5B77B5C-B3CC-4711-861C-BFEDE659A218}" srcId="{9B157A7B-E1F4-4D0D-8EFE-22B3BE8797C9}" destId="{998E6281-D384-492D-BC47-E56D727D0E44}" srcOrd="1" destOrd="0" parTransId="{E7833BAE-0B33-408B-9CA1-9B7902E94388}" sibTransId="{B8BFB12F-D34E-4467-85AD-2454B4DBEC67}"/>
    <dgm:cxn modelId="{0F14035E-DC75-4761-8D75-F3E66FC3F20B}" type="presOf" srcId="{03028513-E3D0-4FE4-B9CC-B6D8EDA5077A}" destId="{4AC03F33-E928-48D2-9998-93D13A5EAAF1}" srcOrd="1" destOrd="0" presId="urn:microsoft.com/office/officeart/2016/7/layout/RepeatingBendingProcessNew"/>
    <dgm:cxn modelId="{F74FD35E-DAB5-46FD-B7C6-C7EDD882B3FE}" type="presOf" srcId="{80D443DD-3CED-4D6A-B6E5-1B8ABCEFF180}" destId="{4AFD91C9-F6A8-4781-9FAB-E0FE05534418}" srcOrd="0" destOrd="0" presId="urn:microsoft.com/office/officeart/2016/7/layout/RepeatingBendingProcessNew"/>
    <dgm:cxn modelId="{28D12967-F6C1-488B-AD41-14042BADAA63}" type="presOf" srcId="{66B00BA2-5EA3-4B3D-B73F-70ED4C76CA0D}" destId="{9AA0172A-742D-434F-B061-6EB064953078}" srcOrd="0" destOrd="0" presId="urn:microsoft.com/office/officeart/2016/7/layout/RepeatingBendingProcessNew"/>
    <dgm:cxn modelId="{0E17AE6C-9C17-4498-964C-FF86CA917868}" type="presOf" srcId="{32320DB3-52AF-438F-A278-7F5793BEF9E6}" destId="{95570E77-0A26-4BAB-9D48-21598BE4C275}" srcOrd="0" destOrd="0" presId="urn:microsoft.com/office/officeart/2016/7/layout/RepeatingBendingProcessNew"/>
    <dgm:cxn modelId="{267DC34D-BDD1-4EEC-97AD-6E49A8FB8114}" type="presOf" srcId="{66B00BA2-5EA3-4B3D-B73F-70ED4C76CA0D}" destId="{FC26747B-B59B-4A5E-BEDF-F2D146C5A800}" srcOrd="1" destOrd="0" presId="urn:microsoft.com/office/officeart/2016/7/layout/RepeatingBendingProcessNew"/>
    <dgm:cxn modelId="{A7135674-72BA-4D7E-899B-34C47B482848}" type="presOf" srcId="{760673E2-AEF0-4E15-A8D2-47752F9B3CB8}" destId="{B2C9B4CD-5F8D-4AC3-AC89-69575A27EA9A}" srcOrd="0" destOrd="0" presId="urn:microsoft.com/office/officeart/2016/7/layout/RepeatingBendingProcessNew"/>
    <dgm:cxn modelId="{9C64BB77-4088-428B-9E10-940D5A6BA823}" type="presOf" srcId="{B8BFB12F-D34E-4467-85AD-2454B4DBEC67}" destId="{65C5D3D8-B749-406C-BB11-E6700737052B}" srcOrd="1" destOrd="0" presId="urn:microsoft.com/office/officeart/2016/7/layout/RepeatingBendingProcessNew"/>
    <dgm:cxn modelId="{A3580D7A-DB45-4AB2-97B4-A7DDEC2B5FF3}" srcId="{9B157A7B-E1F4-4D0D-8EFE-22B3BE8797C9}" destId="{AF05AC9B-3FFB-4F19-B7C7-491C4EAB3639}" srcOrd="7" destOrd="0" parTransId="{2B118E93-F7A1-43A7-B985-56AC8AED34BB}" sibTransId="{8EF85BE4-06A4-47A5-B067-8A943064B6DE}"/>
    <dgm:cxn modelId="{3090965A-56CF-4B2E-A634-D02E7DD8DAF4}" type="presOf" srcId="{B8BFB12F-D34E-4467-85AD-2454B4DBEC67}" destId="{2D52BE1C-CE2E-4B09-B649-DE488088172C}" srcOrd="0" destOrd="0" presId="urn:microsoft.com/office/officeart/2016/7/layout/RepeatingBendingProcessNew"/>
    <dgm:cxn modelId="{887A5186-E75C-451B-975A-BF7DC4C8F828}" type="presOf" srcId="{544FA828-6E3C-4BB0-B2AE-0E55E6FCF591}" destId="{A5C841F3-C9F3-4A23-8EA1-88B560FAE2FA}" srcOrd="0" destOrd="0" presId="urn:microsoft.com/office/officeart/2016/7/layout/RepeatingBendingProcessNew"/>
    <dgm:cxn modelId="{392FB987-7699-4C89-8827-7CCF43172373}" type="presOf" srcId="{8C5FFF53-5387-4EB1-9A80-C3893D3A7181}" destId="{F7E460E1-A041-40E9-8BA2-F05D1D768A19}" srcOrd="1" destOrd="0" presId="urn:microsoft.com/office/officeart/2016/7/layout/RepeatingBendingProcessNew"/>
    <dgm:cxn modelId="{79D0C790-819F-43EF-9094-1268CBC63F79}" srcId="{9B157A7B-E1F4-4D0D-8EFE-22B3BE8797C9}" destId="{32320DB3-52AF-438F-A278-7F5793BEF9E6}" srcOrd="6" destOrd="0" parTransId="{4F333F46-CD69-4DEA-80CD-F59096C450D7}" sibTransId="{544FA828-6E3C-4BB0-B2AE-0E55E6FCF591}"/>
    <dgm:cxn modelId="{E17B1D96-FB84-4E28-8136-660FA877D21C}" type="presOf" srcId="{BBB46D64-B381-4C08-AD96-033FFCF93BB3}" destId="{3D9186EE-0E16-4735-BB63-94F66AF769E4}" srcOrd="0" destOrd="0" presId="urn:microsoft.com/office/officeart/2016/7/layout/RepeatingBendingProcessNew"/>
    <dgm:cxn modelId="{00623396-06FE-4382-B988-457AA61524BB}" srcId="{9B157A7B-E1F4-4D0D-8EFE-22B3BE8797C9}" destId="{6AD6DEF9-BB78-4F40-8892-5890C2EB9C75}" srcOrd="3" destOrd="0" parTransId="{55DFC04B-53AF-4DC8-8E97-D94AD548FB1C}" sibTransId="{8C5FFF53-5387-4EB1-9A80-C3893D3A7181}"/>
    <dgm:cxn modelId="{36377397-6FE7-42AC-97AF-72C62CE006A1}" srcId="{9B157A7B-E1F4-4D0D-8EFE-22B3BE8797C9}" destId="{80D443DD-3CED-4D6A-B6E5-1B8ABCEFF180}" srcOrd="2" destOrd="0" parTransId="{EC892E60-1E6F-419D-A93A-AE77F3E958C1}" sibTransId="{760673E2-AEF0-4E15-A8D2-47752F9B3CB8}"/>
    <dgm:cxn modelId="{ACC8BEC3-5165-48E6-9B4F-4FF62597DB33}" type="presOf" srcId="{03028513-E3D0-4FE4-B9CC-B6D8EDA5077A}" destId="{255938B4-D5F5-4C32-9F5E-C4CAD3131C32}" srcOrd="0" destOrd="0" presId="urn:microsoft.com/office/officeart/2016/7/layout/RepeatingBendingProcessNew"/>
    <dgm:cxn modelId="{E7195FDD-44CA-48F1-A04F-42E2AD7F9DD7}" srcId="{9B157A7B-E1F4-4D0D-8EFE-22B3BE8797C9}" destId="{39C957E0-4B3E-4313-93E9-7BFDF332E341}" srcOrd="5" destOrd="0" parTransId="{B1B7ADF7-970D-4D7D-AB81-2A1FA49BE86E}" sibTransId="{66B00BA2-5EA3-4B3D-B73F-70ED4C76CA0D}"/>
    <dgm:cxn modelId="{7F4713DE-0B89-4C4C-972D-FA4786A6CA1C}" type="presOf" srcId="{8C5FFF53-5387-4EB1-9A80-C3893D3A7181}" destId="{B8862570-7637-4262-A7ED-3524887C28DB}" srcOrd="0" destOrd="0" presId="urn:microsoft.com/office/officeart/2016/7/layout/RepeatingBendingProcessNew"/>
    <dgm:cxn modelId="{77FED4E6-7ACA-470B-B694-4ED083D3E753}" type="presOf" srcId="{760673E2-AEF0-4E15-A8D2-47752F9B3CB8}" destId="{F13F3125-58EE-4810-B3B6-F7B5B10720B0}" srcOrd="1" destOrd="0" presId="urn:microsoft.com/office/officeart/2016/7/layout/RepeatingBendingProcessNew"/>
    <dgm:cxn modelId="{277CFBF3-D497-46FF-9851-E81E1CD665CB}" type="presOf" srcId="{39C957E0-4B3E-4313-93E9-7BFDF332E341}" destId="{773FE16F-B290-452A-B5C9-E7666F76F55F}" srcOrd="0" destOrd="0" presId="urn:microsoft.com/office/officeart/2016/7/layout/RepeatingBendingProcessNew"/>
    <dgm:cxn modelId="{5DB3B2FB-A74D-46C0-8FE4-3ADCA12E35EC}" type="presOf" srcId="{EF2566C2-336B-4427-8A3A-6DBAFBDAD75E}" destId="{8AE2F138-D185-4712-BE1C-4E6216AA6E89}" srcOrd="0" destOrd="0" presId="urn:microsoft.com/office/officeart/2016/7/layout/RepeatingBendingProcessNew"/>
    <dgm:cxn modelId="{1C631DFD-D75E-41F4-9A40-6E348AAAAD8E}" type="presOf" srcId="{9B157A7B-E1F4-4D0D-8EFE-22B3BE8797C9}" destId="{2EA7E460-C646-48A4-9091-1332D0B4DD50}" srcOrd="0" destOrd="0" presId="urn:microsoft.com/office/officeart/2016/7/layout/RepeatingBendingProcessNew"/>
    <dgm:cxn modelId="{10331997-F9AD-4FA0-8F86-18A49F7C69CE}" type="presParOf" srcId="{2EA7E460-C646-48A4-9091-1332D0B4DD50}" destId="{13064E53-539F-479D-829A-9286C14E175F}" srcOrd="0" destOrd="0" presId="urn:microsoft.com/office/officeart/2016/7/layout/RepeatingBendingProcessNew"/>
    <dgm:cxn modelId="{C204192C-96B4-4F97-A923-EDEDE578FBC0}" type="presParOf" srcId="{2EA7E460-C646-48A4-9091-1332D0B4DD50}" destId="{255938B4-D5F5-4C32-9F5E-C4CAD3131C32}" srcOrd="1" destOrd="0" presId="urn:microsoft.com/office/officeart/2016/7/layout/RepeatingBendingProcessNew"/>
    <dgm:cxn modelId="{7FCA85A5-49D6-4271-9789-61E9D4F54D87}" type="presParOf" srcId="{255938B4-D5F5-4C32-9F5E-C4CAD3131C32}" destId="{4AC03F33-E928-48D2-9998-93D13A5EAAF1}" srcOrd="0" destOrd="0" presId="urn:microsoft.com/office/officeart/2016/7/layout/RepeatingBendingProcessNew"/>
    <dgm:cxn modelId="{03264AB2-842B-400F-B636-1F70095CF533}" type="presParOf" srcId="{2EA7E460-C646-48A4-9091-1332D0B4DD50}" destId="{A6096C86-2938-4D94-BC77-1B395C30E6CA}" srcOrd="2" destOrd="0" presId="urn:microsoft.com/office/officeart/2016/7/layout/RepeatingBendingProcessNew"/>
    <dgm:cxn modelId="{FDC8C2E5-713C-4BC4-8B05-35D4824B104A}" type="presParOf" srcId="{2EA7E460-C646-48A4-9091-1332D0B4DD50}" destId="{2D52BE1C-CE2E-4B09-B649-DE488088172C}" srcOrd="3" destOrd="0" presId="urn:microsoft.com/office/officeart/2016/7/layout/RepeatingBendingProcessNew"/>
    <dgm:cxn modelId="{D4DD0658-040F-434E-8B3A-ABE20F114E9C}" type="presParOf" srcId="{2D52BE1C-CE2E-4B09-B649-DE488088172C}" destId="{65C5D3D8-B749-406C-BB11-E6700737052B}" srcOrd="0" destOrd="0" presId="urn:microsoft.com/office/officeart/2016/7/layout/RepeatingBendingProcessNew"/>
    <dgm:cxn modelId="{55F2AEAB-4E41-471A-AB68-32D6832B119F}" type="presParOf" srcId="{2EA7E460-C646-48A4-9091-1332D0B4DD50}" destId="{4AFD91C9-F6A8-4781-9FAB-E0FE05534418}" srcOrd="4" destOrd="0" presId="urn:microsoft.com/office/officeart/2016/7/layout/RepeatingBendingProcessNew"/>
    <dgm:cxn modelId="{49F3FB97-FFA2-4825-BBEB-127BB713ED20}" type="presParOf" srcId="{2EA7E460-C646-48A4-9091-1332D0B4DD50}" destId="{B2C9B4CD-5F8D-4AC3-AC89-69575A27EA9A}" srcOrd="5" destOrd="0" presId="urn:microsoft.com/office/officeart/2016/7/layout/RepeatingBendingProcessNew"/>
    <dgm:cxn modelId="{FE0D8EE2-96CC-49BC-95B5-9ED9D1D93335}" type="presParOf" srcId="{B2C9B4CD-5F8D-4AC3-AC89-69575A27EA9A}" destId="{F13F3125-58EE-4810-B3B6-F7B5B10720B0}" srcOrd="0" destOrd="0" presId="urn:microsoft.com/office/officeart/2016/7/layout/RepeatingBendingProcessNew"/>
    <dgm:cxn modelId="{362ECD35-6924-415C-81CE-A7B21D83EC9B}" type="presParOf" srcId="{2EA7E460-C646-48A4-9091-1332D0B4DD50}" destId="{56A8E23C-77DF-4F96-B80A-F28BB7B4CDDF}" srcOrd="6" destOrd="0" presId="urn:microsoft.com/office/officeart/2016/7/layout/RepeatingBendingProcessNew"/>
    <dgm:cxn modelId="{25AF9A15-382A-4C8A-BAE3-C88C2A89B01E}" type="presParOf" srcId="{2EA7E460-C646-48A4-9091-1332D0B4DD50}" destId="{B8862570-7637-4262-A7ED-3524887C28DB}" srcOrd="7" destOrd="0" presId="urn:microsoft.com/office/officeart/2016/7/layout/RepeatingBendingProcessNew"/>
    <dgm:cxn modelId="{5B0196EA-F46B-4C72-85FB-00ED00056AC4}" type="presParOf" srcId="{B8862570-7637-4262-A7ED-3524887C28DB}" destId="{F7E460E1-A041-40E9-8BA2-F05D1D768A19}" srcOrd="0" destOrd="0" presId="urn:microsoft.com/office/officeart/2016/7/layout/RepeatingBendingProcessNew"/>
    <dgm:cxn modelId="{BAAB1BC9-C95B-479E-8DFB-CE2267AB2088}" type="presParOf" srcId="{2EA7E460-C646-48A4-9091-1332D0B4DD50}" destId="{3D9186EE-0E16-4735-BB63-94F66AF769E4}" srcOrd="8" destOrd="0" presId="urn:microsoft.com/office/officeart/2016/7/layout/RepeatingBendingProcessNew"/>
    <dgm:cxn modelId="{7006A222-D309-4A47-8E78-E57E3E095A7B}" type="presParOf" srcId="{2EA7E460-C646-48A4-9091-1332D0B4DD50}" destId="{8AE2F138-D185-4712-BE1C-4E6216AA6E89}" srcOrd="9" destOrd="0" presId="urn:microsoft.com/office/officeart/2016/7/layout/RepeatingBendingProcessNew"/>
    <dgm:cxn modelId="{2DD5F5A2-BDAC-44A6-A6C4-EB7E2695B3B1}" type="presParOf" srcId="{8AE2F138-D185-4712-BE1C-4E6216AA6E89}" destId="{26FB0EBE-B2AE-490D-9C02-93A3CCEB458C}" srcOrd="0" destOrd="0" presId="urn:microsoft.com/office/officeart/2016/7/layout/RepeatingBendingProcessNew"/>
    <dgm:cxn modelId="{53BA9887-657F-4583-AFD6-557C96A558FC}" type="presParOf" srcId="{2EA7E460-C646-48A4-9091-1332D0B4DD50}" destId="{773FE16F-B290-452A-B5C9-E7666F76F55F}" srcOrd="10" destOrd="0" presId="urn:microsoft.com/office/officeart/2016/7/layout/RepeatingBendingProcessNew"/>
    <dgm:cxn modelId="{73302B86-C5C2-4BD1-8461-E0B9427A5EA5}" type="presParOf" srcId="{2EA7E460-C646-48A4-9091-1332D0B4DD50}" destId="{9AA0172A-742D-434F-B061-6EB064953078}" srcOrd="11" destOrd="0" presId="urn:microsoft.com/office/officeart/2016/7/layout/RepeatingBendingProcessNew"/>
    <dgm:cxn modelId="{18A75121-5787-4D25-BEF0-D7D9393A4C18}" type="presParOf" srcId="{9AA0172A-742D-434F-B061-6EB064953078}" destId="{FC26747B-B59B-4A5E-BEDF-F2D146C5A800}" srcOrd="0" destOrd="0" presId="urn:microsoft.com/office/officeart/2016/7/layout/RepeatingBendingProcessNew"/>
    <dgm:cxn modelId="{B628A8AC-3596-4E85-9C59-92E5E8F75C8E}" type="presParOf" srcId="{2EA7E460-C646-48A4-9091-1332D0B4DD50}" destId="{95570E77-0A26-4BAB-9D48-21598BE4C275}" srcOrd="12" destOrd="0" presId="urn:microsoft.com/office/officeart/2016/7/layout/RepeatingBendingProcessNew"/>
    <dgm:cxn modelId="{0D51BE75-269E-4BBA-8402-BB50F715AC19}" type="presParOf" srcId="{2EA7E460-C646-48A4-9091-1332D0B4DD50}" destId="{A5C841F3-C9F3-4A23-8EA1-88B560FAE2FA}" srcOrd="13" destOrd="0" presId="urn:microsoft.com/office/officeart/2016/7/layout/RepeatingBendingProcessNew"/>
    <dgm:cxn modelId="{18433E94-0982-4740-A86E-987ABFD08FF2}" type="presParOf" srcId="{A5C841F3-C9F3-4A23-8EA1-88B560FAE2FA}" destId="{689032CB-2F40-44E7-82D4-E83C00DD18E1}" srcOrd="0" destOrd="0" presId="urn:microsoft.com/office/officeart/2016/7/layout/RepeatingBendingProcessNew"/>
    <dgm:cxn modelId="{B86AC011-4D14-4469-AAAA-FDC2AFFFF2C3}" type="presParOf" srcId="{2EA7E460-C646-48A4-9091-1332D0B4DD50}" destId="{1100385E-43B8-4B5F-918C-5E1152553657}" srcOrd="14" destOrd="0" presId="urn:microsoft.com/office/officeart/2016/7/layout/RepeatingBendingProcessNew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55938B4-D5F5-4C32-9F5E-C4CAD3131C32}">
      <dsp:nvSpPr>
        <dsp:cNvPr id="0" name=""/>
        <dsp:cNvSpPr/>
      </dsp:nvSpPr>
      <dsp:spPr>
        <a:xfrm>
          <a:off x="2146811" y="874396"/>
          <a:ext cx="46199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61991" y="45720"/>
              </a:lnTo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365492" y="917651"/>
        <a:ext cx="24629" cy="4930"/>
      </dsp:txXfrm>
    </dsp:sp>
    <dsp:sp modelId="{13064E53-539F-479D-829A-9286C14E175F}">
      <dsp:nvSpPr>
        <dsp:cNvPr id="0" name=""/>
        <dsp:cNvSpPr/>
      </dsp:nvSpPr>
      <dsp:spPr>
        <a:xfrm>
          <a:off x="6910" y="277606"/>
          <a:ext cx="2141701" cy="128502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4945" tIns="110158" rIns="104945" bIns="110158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/>
            <a:t>Объект принятия решения четко детерминирован и по нему известны основные из возможных факторов риска. </a:t>
          </a:r>
          <a:endParaRPr lang="en-US" sz="1200" kern="1200"/>
        </a:p>
      </dsp:txBody>
      <dsp:txXfrm>
        <a:off x="6910" y="277606"/>
        <a:ext cx="2141701" cy="1285020"/>
      </dsp:txXfrm>
    </dsp:sp>
    <dsp:sp modelId="{2D52BE1C-CE2E-4B09-B649-DE488088172C}">
      <dsp:nvSpPr>
        <dsp:cNvPr id="0" name=""/>
        <dsp:cNvSpPr/>
      </dsp:nvSpPr>
      <dsp:spPr>
        <a:xfrm>
          <a:off x="4781104" y="874396"/>
          <a:ext cx="46199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61991" y="45720"/>
              </a:lnTo>
            </a:path>
          </a:pathLst>
        </a:custGeom>
        <a:noFill/>
        <a:ln w="6350" cap="flat" cmpd="sng" algn="ctr">
          <a:solidFill>
            <a:schemeClr val="accent2">
              <a:hueOff val="317965"/>
              <a:satOff val="-7255"/>
              <a:lumOff val="268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999785" y="917651"/>
        <a:ext cx="24629" cy="4930"/>
      </dsp:txXfrm>
    </dsp:sp>
    <dsp:sp modelId="{A6096C86-2938-4D94-BC77-1B395C30E6CA}">
      <dsp:nvSpPr>
        <dsp:cNvPr id="0" name=""/>
        <dsp:cNvSpPr/>
      </dsp:nvSpPr>
      <dsp:spPr>
        <a:xfrm>
          <a:off x="2641203" y="277606"/>
          <a:ext cx="2141701" cy="1285020"/>
        </a:xfrm>
        <a:prstGeom prst="rect">
          <a:avLst/>
        </a:prstGeom>
        <a:solidFill>
          <a:schemeClr val="accent2">
            <a:hueOff val="272541"/>
            <a:satOff val="-6218"/>
            <a:lumOff val="229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4945" tIns="110158" rIns="104945" bIns="110158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/>
            <a:t>По объекту принятия решения избран показатель, который наилучшим образом характеризует эффективность этого решения. </a:t>
          </a:r>
          <a:endParaRPr lang="en-US" sz="1200" kern="1200"/>
        </a:p>
      </dsp:txBody>
      <dsp:txXfrm>
        <a:off x="2641203" y="277606"/>
        <a:ext cx="2141701" cy="1285020"/>
      </dsp:txXfrm>
    </dsp:sp>
    <dsp:sp modelId="{B2C9B4CD-5F8D-4AC3-AC89-69575A27EA9A}">
      <dsp:nvSpPr>
        <dsp:cNvPr id="0" name=""/>
        <dsp:cNvSpPr/>
      </dsp:nvSpPr>
      <dsp:spPr>
        <a:xfrm>
          <a:off x="7415396" y="874396"/>
          <a:ext cx="46199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61991" y="45720"/>
              </a:lnTo>
            </a:path>
          </a:pathLst>
        </a:custGeom>
        <a:noFill/>
        <a:ln w="6350" cap="flat" cmpd="sng" algn="ctr">
          <a:solidFill>
            <a:schemeClr val="accent2">
              <a:hueOff val="635930"/>
              <a:satOff val="-14509"/>
              <a:lumOff val="536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7634077" y="917651"/>
        <a:ext cx="24629" cy="4930"/>
      </dsp:txXfrm>
    </dsp:sp>
    <dsp:sp modelId="{4AFD91C9-F6A8-4781-9FAB-E0FE05534418}">
      <dsp:nvSpPr>
        <dsp:cNvPr id="0" name=""/>
        <dsp:cNvSpPr/>
      </dsp:nvSpPr>
      <dsp:spPr>
        <a:xfrm>
          <a:off x="5275495" y="277606"/>
          <a:ext cx="2141701" cy="1285020"/>
        </a:xfrm>
        <a:prstGeom prst="rect">
          <a:avLst/>
        </a:prstGeom>
        <a:solidFill>
          <a:schemeClr val="accent2">
            <a:hueOff val="545083"/>
            <a:satOff val="-12437"/>
            <a:lumOff val="459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4945" tIns="110158" rIns="104945" bIns="110158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/>
            <a:t>По объекту принятия решения избран показатель, характеризующий уровень его риска. </a:t>
          </a:r>
          <a:endParaRPr lang="en-US" sz="1200" kern="1200"/>
        </a:p>
      </dsp:txBody>
      <dsp:txXfrm>
        <a:off x="5275495" y="277606"/>
        <a:ext cx="2141701" cy="1285020"/>
      </dsp:txXfrm>
    </dsp:sp>
    <dsp:sp modelId="{B8862570-7637-4262-A7ED-3524887C28DB}">
      <dsp:nvSpPr>
        <dsp:cNvPr id="0" name=""/>
        <dsp:cNvSpPr/>
      </dsp:nvSpPr>
      <dsp:spPr>
        <a:xfrm>
          <a:off x="1077761" y="1560826"/>
          <a:ext cx="7902877" cy="461991"/>
        </a:xfrm>
        <a:custGeom>
          <a:avLst/>
          <a:gdLst/>
          <a:ahLst/>
          <a:cxnLst/>
          <a:rect l="0" t="0" r="0" b="0"/>
          <a:pathLst>
            <a:path>
              <a:moveTo>
                <a:pt x="7902877" y="0"/>
              </a:moveTo>
              <a:lnTo>
                <a:pt x="7902877" y="248095"/>
              </a:lnTo>
              <a:lnTo>
                <a:pt x="0" y="248095"/>
              </a:lnTo>
              <a:lnTo>
                <a:pt x="0" y="461991"/>
              </a:lnTo>
            </a:path>
          </a:pathLst>
        </a:custGeom>
        <a:noFill/>
        <a:ln w="6350" cap="flat" cmpd="sng" algn="ctr">
          <a:solidFill>
            <a:schemeClr val="accent2">
              <a:hueOff val="953895"/>
              <a:satOff val="-21764"/>
              <a:lumOff val="8039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831244" y="1789357"/>
        <a:ext cx="395910" cy="4930"/>
      </dsp:txXfrm>
    </dsp:sp>
    <dsp:sp modelId="{56A8E23C-77DF-4F96-B80A-F28BB7B4CDDF}">
      <dsp:nvSpPr>
        <dsp:cNvPr id="0" name=""/>
        <dsp:cNvSpPr/>
      </dsp:nvSpPr>
      <dsp:spPr>
        <a:xfrm>
          <a:off x="7909788" y="277606"/>
          <a:ext cx="2141701" cy="1285020"/>
        </a:xfrm>
        <a:prstGeom prst="rect">
          <a:avLst/>
        </a:prstGeom>
        <a:solidFill>
          <a:schemeClr val="accent2">
            <a:hueOff val="817624"/>
            <a:satOff val="-18655"/>
            <a:lumOff val="689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4945" tIns="110158" rIns="104945" bIns="110158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/>
            <a:t>Имеется конечное количество альтернатив принятия решения</a:t>
          </a:r>
          <a:endParaRPr lang="en-US" sz="1200" kern="1200"/>
        </a:p>
      </dsp:txBody>
      <dsp:txXfrm>
        <a:off x="7909788" y="277606"/>
        <a:ext cx="2141701" cy="1285020"/>
      </dsp:txXfrm>
    </dsp:sp>
    <dsp:sp modelId="{8AE2F138-D185-4712-BE1C-4E6216AA6E89}">
      <dsp:nvSpPr>
        <dsp:cNvPr id="0" name=""/>
        <dsp:cNvSpPr/>
      </dsp:nvSpPr>
      <dsp:spPr>
        <a:xfrm>
          <a:off x="2146811" y="2652008"/>
          <a:ext cx="46199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61991" y="45720"/>
              </a:lnTo>
            </a:path>
          </a:pathLst>
        </a:custGeom>
        <a:noFill/>
        <a:ln w="6350" cap="flat" cmpd="sng" algn="ctr">
          <a:solidFill>
            <a:schemeClr val="accent2">
              <a:hueOff val="1271860"/>
              <a:satOff val="-29019"/>
              <a:lumOff val="10719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365492" y="2695263"/>
        <a:ext cx="24629" cy="4930"/>
      </dsp:txXfrm>
    </dsp:sp>
    <dsp:sp modelId="{3D9186EE-0E16-4735-BB63-94F66AF769E4}">
      <dsp:nvSpPr>
        <dsp:cNvPr id="0" name=""/>
        <dsp:cNvSpPr/>
      </dsp:nvSpPr>
      <dsp:spPr>
        <a:xfrm>
          <a:off x="6910" y="2055218"/>
          <a:ext cx="2141701" cy="1285020"/>
        </a:xfrm>
        <a:prstGeom prst="rect">
          <a:avLst/>
        </a:prstGeom>
        <a:solidFill>
          <a:schemeClr val="accent2">
            <a:hueOff val="1090165"/>
            <a:satOff val="-24873"/>
            <a:lumOff val="918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4945" tIns="110158" rIns="104945" bIns="110158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/>
            <a:t>Имеется конечное число ситуаций развития события под влиянием изменения факторов риска</a:t>
          </a:r>
          <a:endParaRPr lang="en-US" sz="1200" kern="1200"/>
        </a:p>
      </dsp:txBody>
      <dsp:txXfrm>
        <a:off x="6910" y="2055218"/>
        <a:ext cx="2141701" cy="1285020"/>
      </dsp:txXfrm>
    </dsp:sp>
    <dsp:sp modelId="{9AA0172A-742D-434F-B061-6EB064953078}">
      <dsp:nvSpPr>
        <dsp:cNvPr id="0" name=""/>
        <dsp:cNvSpPr/>
      </dsp:nvSpPr>
      <dsp:spPr>
        <a:xfrm>
          <a:off x="4781104" y="2652008"/>
          <a:ext cx="46199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61991" y="45720"/>
              </a:lnTo>
            </a:path>
          </a:pathLst>
        </a:custGeom>
        <a:noFill/>
        <a:ln w="6350" cap="flat" cmpd="sng" algn="ctr">
          <a:solidFill>
            <a:schemeClr val="accent2">
              <a:hueOff val="1589824"/>
              <a:satOff val="-36273"/>
              <a:lumOff val="13399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999785" y="2695263"/>
        <a:ext cx="24629" cy="4930"/>
      </dsp:txXfrm>
    </dsp:sp>
    <dsp:sp modelId="{773FE16F-B290-452A-B5C9-E7666F76F55F}">
      <dsp:nvSpPr>
        <dsp:cNvPr id="0" name=""/>
        <dsp:cNvSpPr/>
      </dsp:nvSpPr>
      <dsp:spPr>
        <a:xfrm>
          <a:off x="2641203" y="2055218"/>
          <a:ext cx="2141701" cy="1285020"/>
        </a:xfrm>
        <a:prstGeom prst="rect">
          <a:avLst/>
        </a:prstGeom>
        <a:solidFill>
          <a:schemeClr val="accent2">
            <a:hueOff val="1362707"/>
            <a:satOff val="-31091"/>
            <a:lumOff val="1148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4945" tIns="110158" rIns="104945" bIns="110158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/>
            <a:t>По каждому сочетанию альтернатив принятия решений и ситуаций развития события может быть определен конечный показатель эффективности решения.</a:t>
          </a:r>
          <a:endParaRPr lang="en-US" sz="1200" kern="1200"/>
        </a:p>
      </dsp:txBody>
      <dsp:txXfrm>
        <a:off x="2641203" y="2055218"/>
        <a:ext cx="2141701" cy="1285020"/>
      </dsp:txXfrm>
    </dsp:sp>
    <dsp:sp modelId="{A5C841F3-C9F3-4A23-8EA1-88B560FAE2FA}">
      <dsp:nvSpPr>
        <dsp:cNvPr id="0" name=""/>
        <dsp:cNvSpPr/>
      </dsp:nvSpPr>
      <dsp:spPr>
        <a:xfrm>
          <a:off x="7415396" y="2652008"/>
          <a:ext cx="46199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61991" y="45720"/>
              </a:lnTo>
            </a:path>
          </a:pathLst>
        </a:custGeom>
        <a:noFill/>
        <a:ln w="6350" cap="flat" cmpd="sng" algn="ctr">
          <a:solidFill>
            <a:schemeClr val="accent2">
              <a:hueOff val="1907789"/>
              <a:satOff val="-43528"/>
              <a:lumOff val="16079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7634077" y="2695263"/>
        <a:ext cx="24629" cy="4930"/>
      </dsp:txXfrm>
    </dsp:sp>
    <dsp:sp modelId="{95570E77-0A26-4BAB-9D48-21598BE4C275}">
      <dsp:nvSpPr>
        <dsp:cNvPr id="0" name=""/>
        <dsp:cNvSpPr/>
      </dsp:nvSpPr>
      <dsp:spPr>
        <a:xfrm>
          <a:off x="5275495" y="2055218"/>
          <a:ext cx="2141701" cy="1285020"/>
        </a:xfrm>
        <a:prstGeom prst="rect">
          <a:avLst/>
        </a:prstGeom>
        <a:solidFill>
          <a:schemeClr val="accent2">
            <a:hueOff val="1635248"/>
            <a:satOff val="-37310"/>
            <a:lumOff val="1378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4945" tIns="110158" rIns="104945" bIns="110158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/>
            <a:t>По каждой из рассматриваемой ситуации возможна или невозможна оценка вероятности ее реализации. </a:t>
          </a:r>
          <a:endParaRPr lang="en-US" sz="1200" kern="1200"/>
        </a:p>
      </dsp:txBody>
      <dsp:txXfrm>
        <a:off x="5275495" y="2055218"/>
        <a:ext cx="2141701" cy="1285020"/>
      </dsp:txXfrm>
    </dsp:sp>
    <dsp:sp modelId="{1100385E-43B8-4B5F-918C-5E1152553657}">
      <dsp:nvSpPr>
        <dsp:cNvPr id="0" name=""/>
        <dsp:cNvSpPr/>
      </dsp:nvSpPr>
      <dsp:spPr>
        <a:xfrm>
          <a:off x="7909788" y="2055218"/>
          <a:ext cx="2141701" cy="1285020"/>
        </a:xfrm>
        <a:prstGeom prst="rect">
          <a:avLst/>
        </a:prstGeom>
        <a:solidFill>
          <a:schemeClr val="accent2">
            <a:hueOff val="1907789"/>
            <a:satOff val="-43528"/>
            <a:lumOff val="1607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4945" tIns="110158" rIns="104945" bIns="110158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/>
            <a:t>Выбор решения осуществляется по наилучшей из рассматриваемых альтернатив.</a:t>
          </a:r>
          <a:endParaRPr lang="en-US" sz="1200" kern="1200"/>
        </a:p>
      </dsp:txBody>
      <dsp:txXfrm>
        <a:off x="7909788" y="2055218"/>
        <a:ext cx="2141701" cy="12850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6/7/layout/RepeatingBendingProcessNew">
  <dgm:title val="Repeating Bending Process New"/>
  <dgm:desc val=""/>
  <dgm:catLst>
    <dgm:cat type="process" pri="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  <dgm:constr type="tMarg" refType="h" fact="0.243"/>
          <dgm:constr type="bMarg" refType="h" fact="0.243"/>
          <dgm:constr type="lMarg" refType="w" fact="0.1389"/>
          <dgm:constr type="rMarg" refType="w" fact="0.1389"/>
        </dgm:constrLst>
        <dgm:ruleLst>
          <dgm:rule type="primFontSz" val="12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27523-483E-4A83-802B-63E5BBF24C23}" type="datetimeFigureOut">
              <a:rPr lang="ru-RU" smtClean="0"/>
              <a:t>21.10.2019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58D548BF-FED3-4ECA-B003-235AD22946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8683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27523-483E-4A83-802B-63E5BBF24C23}" type="datetimeFigureOut">
              <a:rPr lang="ru-RU" smtClean="0"/>
              <a:t>21.10.2019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548BF-FED3-4ECA-B003-235AD22946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13072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ACF27523-483E-4A83-802B-63E5BBF24C23}" type="datetimeFigureOut">
              <a:rPr lang="ru-RU" smtClean="0"/>
              <a:t>21.10.2019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ru-RU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58D548BF-FED3-4ECA-B003-235AD22946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72456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27523-483E-4A83-802B-63E5BBF24C23}" type="datetimeFigureOut">
              <a:rPr lang="ru-RU" smtClean="0"/>
              <a:t>21.10.2019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548BF-FED3-4ECA-B003-235AD22946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85166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27523-483E-4A83-802B-63E5BBF24C23}" type="datetimeFigureOut">
              <a:rPr lang="ru-RU" smtClean="0"/>
              <a:t>21.10.2019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548BF-FED3-4ECA-B003-235AD22946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00860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27523-483E-4A83-802B-63E5BBF24C23}" type="datetimeFigureOut">
              <a:rPr lang="ru-RU" smtClean="0"/>
              <a:t>21.10.2019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548BF-FED3-4ECA-B003-235AD22946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57835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27523-483E-4A83-802B-63E5BBF24C23}" type="datetimeFigureOut">
              <a:rPr lang="ru-RU" smtClean="0"/>
              <a:t>21.10.2019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548BF-FED3-4ECA-B003-235AD22946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6859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27523-483E-4A83-802B-63E5BBF24C23}" type="datetimeFigureOut">
              <a:rPr lang="ru-RU" smtClean="0"/>
              <a:t>21.10.2019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548BF-FED3-4ECA-B003-235AD22946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02274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27523-483E-4A83-802B-63E5BBF24C23}" type="datetimeFigureOut">
              <a:rPr lang="ru-RU" smtClean="0"/>
              <a:t>21.10.2019</a:t>
            </a:fld>
            <a:endParaRPr lang="ru-RU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548BF-FED3-4ECA-B003-235AD22946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06432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27523-483E-4A83-802B-63E5BBF24C23}" type="datetimeFigureOut">
              <a:rPr lang="ru-RU" smtClean="0"/>
              <a:t>21.10.2019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548BF-FED3-4ECA-B003-235AD22946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77752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27523-483E-4A83-802B-63E5BBF24C23}" type="datetimeFigureOut">
              <a:rPr lang="ru-RU" smtClean="0"/>
              <a:t>21.10.2019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548BF-FED3-4ECA-B003-235AD22946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22693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ACF27523-483E-4A83-802B-63E5BBF24C23}" type="datetimeFigureOut">
              <a:rPr lang="ru-RU" smtClean="0"/>
              <a:t>21.10.2019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58D548BF-FED3-4ECA-B003-235AD22946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9879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microsoft.com/office/2007/relationships/hdphoto" Target="../media/hdphoto2.wdp"/><Relationship Id="rId7" Type="http://schemas.openxmlformats.org/officeDocument/2006/relationships/diagramColors" Target="../diagrams/colors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FD9BD7-BE87-4257-940A-A4989DE7D44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Принятие решений в условиях неопределенности 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94C5AC0-BED6-4A17-83C6-10DE6C12B8F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48495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3497AE-5516-49B0-9300-2E8C72A7C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1162"/>
            <a:ext cx="2840182" cy="237114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5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Среда неопределенности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164D6287-0E6D-4945-A3B3-779A7A22BA1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7933" y="1126915"/>
            <a:ext cx="7347537" cy="4605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05995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6600056" y="2780928"/>
            <a:ext cx="3384376" cy="3528392"/>
          </a:xfrm>
          <a:prstGeom prst="round2Diag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5158" y="416987"/>
            <a:ext cx="10341684" cy="438024"/>
          </a:xfrm>
        </p:spPr>
        <p:txBody>
          <a:bodyPr/>
          <a:lstStyle/>
          <a:p>
            <a:r>
              <a:rPr lang="ru-RU" sz="2400" dirty="0">
                <a:latin typeface="Impact" pitchFamily="34" charset="0"/>
              </a:rPr>
              <a:t>Принятие решений в условиях неопределенности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23360" y="980728"/>
            <a:ext cx="7483311" cy="846742"/>
          </a:xfrm>
        </p:spPr>
        <p:txBody>
          <a:bodyPr/>
          <a:lstStyle/>
          <a:p>
            <a:pPr>
              <a:buBlip>
                <a:blip r:embed="rId2"/>
              </a:buBlip>
            </a:pPr>
            <a:r>
              <a:rPr lang="ru-RU" dirty="0"/>
              <a:t>Между выбором стратегии и конечным результатом отсутствует однозначная связь.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B580D9-32FD-434E-8BBD-EC5ECD12461C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pic>
        <p:nvPicPr>
          <p:cNvPr id="5" name="Picture 2" descr="http://yapsiholog.ru/wp-content/uploads/2015/09/prinyatie-reshenij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9586" y="2636912"/>
            <a:ext cx="3870430" cy="3240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6744072" y="2923198"/>
            <a:ext cx="3024336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Bef>
                <a:spcPct val="20000"/>
              </a:spcBef>
              <a:buClr>
                <a:srgbClr val="8CA35F"/>
              </a:buClr>
            </a:pPr>
            <a:r>
              <a:rPr lang="ru-RU" sz="2000" kern="0" dirty="0">
                <a:solidFill>
                  <a:srgbClr val="C00000"/>
                </a:solidFill>
                <a:latin typeface="Arial"/>
              </a:rPr>
              <a:t>Кроме того, неизвестны также значения вероятностей появления конечных результатов, которые либо не могут быть определены, либо не имеют в контексте содержательного смысла.</a:t>
            </a:r>
          </a:p>
        </p:txBody>
      </p:sp>
    </p:spTree>
    <p:extLst>
      <p:ext uri="{BB962C8B-B14F-4D97-AF65-F5344CB8AC3E}">
        <p14:creationId xmlns:p14="http://schemas.microsoft.com/office/powerpoint/2010/main" val="2519657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>
            <a:extLst>
              <a:ext uri="{FF2B5EF4-FFF2-40B4-BE49-F238E27FC236}">
                <a16:creationId xmlns:a16="http://schemas.microsoft.com/office/drawing/2014/main" id="{EA927C6B-465C-4171-803C-A404E75DBEA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74825" y="277813"/>
            <a:ext cx="8713788" cy="774700"/>
          </a:xfrm>
        </p:spPr>
        <p:txBody>
          <a:bodyPr>
            <a:normAutofit fontScale="90000"/>
          </a:bodyPr>
          <a:lstStyle/>
          <a:p>
            <a:pPr marL="838200" indent="-838200">
              <a:defRPr/>
            </a:pPr>
            <a:r>
              <a:rPr lang="ru-RU" sz="3200" b="1"/>
              <a:t>Принятие решений в условиях неопределенности</a:t>
            </a:r>
          </a:p>
        </p:txBody>
      </p:sp>
      <p:sp>
        <p:nvSpPr>
          <p:cNvPr id="88067" name="Rectangle 3">
            <a:extLst>
              <a:ext uri="{FF2B5EF4-FFF2-40B4-BE49-F238E27FC236}">
                <a16:creationId xmlns:a16="http://schemas.microsoft.com/office/drawing/2014/main" id="{2974B6EF-E78C-4A8F-9F00-BE1E8FE4B2B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981200" y="2391507"/>
            <a:ext cx="8229600" cy="3739417"/>
          </a:xfrm>
        </p:spPr>
        <p:txBody>
          <a:bodyPr/>
          <a:lstStyle/>
          <a:p>
            <a:pPr eaLnBrk="1" hangingPunct="1">
              <a:defRPr/>
            </a:pPr>
            <a:r>
              <a:rPr lang="ru-RU" sz="2800" dirty="0"/>
              <a:t>Процесс принятия решения всегда связан с ожидаемым развитием событий, нацелено на будущее, таким образом всегда содержит элемент неопределенности. Условия неопределенности характеризуются тем, что невозможно подсчитать вероятность, связанную с выбором. В этих условиях менеджеры вынуждены полагаться на опыт, инициативу, суждения.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1" name="Rectangle 3">
            <a:extLst>
              <a:ext uri="{FF2B5EF4-FFF2-40B4-BE49-F238E27FC236}">
                <a16:creationId xmlns:a16="http://schemas.microsoft.com/office/drawing/2014/main" id="{C584C9D1-65EA-4279-9716-0FD3FA0C4B6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981200" y="2377440"/>
            <a:ext cx="8229600" cy="3753486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ru-RU" dirty="0"/>
              <a:t>Решение принимаемые в условиях неопределенности имеют место, когда:</a:t>
            </a:r>
          </a:p>
          <a:p>
            <a:pPr eaLnBrk="1" hangingPunct="1">
              <a:defRPr/>
            </a:pPr>
            <a:r>
              <a:rPr lang="ru-RU" dirty="0"/>
              <a:t>невозможно оценить вероятность потенциальных результатов;</a:t>
            </a:r>
          </a:p>
          <a:p>
            <a:pPr eaLnBrk="1" hangingPunct="1">
              <a:defRPr/>
            </a:pPr>
            <a:r>
              <a:rPr lang="ru-RU" dirty="0"/>
              <a:t>необходимо учитывать новые и сложные факторы, не обладающих релевантной информацией;</a:t>
            </a:r>
          </a:p>
          <a:p>
            <a:pPr eaLnBrk="1" hangingPunct="1">
              <a:defRPr/>
            </a:pPr>
            <a:r>
              <a:rPr lang="ru-RU" dirty="0"/>
              <a:t>быстро меняются внешние обстоятельства.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35" name="Rectangle 73">
            <a:extLst>
              <a:ext uri="{FF2B5EF4-FFF2-40B4-BE49-F238E27FC236}">
                <a16:creationId xmlns:a16="http://schemas.microsoft.com/office/drawing/2014/main" id="{3FD711E9-7F79-40A9-8D9E-4AE293C154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66800" y="2013293"/>
            <a:ext cx="10058400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90136" name="Rectangle 3">
            <a:extLst>
              <a:ext uri="{FF2B5EF4-FFF2-40B4-BE49-F238E27FC236}">
                <a16:creationId xmlns:a16="http://schemas.microsoft.com/office/drawing/2014/main" id="{1BDBC4D4-95EB-4EFB-9AB7-6D8221BDD08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33823894"/>
              </p:ext>
            </p:extLst>
          </p:nvPr>
        </p:nvGraphicFramePr>
        <p:xfrm>
          <a:off x="1069975" y="2385390"/>
          <a:ext cx="10058400" cy="36178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1399B1C0-7882-4233-AFA0-A34AAA6865FC}"/>
              </a:ext>
            </a:extLst>
          </p:cNvPr>
          <p:cNvSpPr txBox="1"/>
          <p:nvPr/>
        </p:nvSpPr>
        <p:spPr>
          <a:xfrm>
            <a:off x="2017336" y="424206"/>
            <a:ext cx="903087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/>
              <a:t>Предпосылки принятия решений в условиях неопределенности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45D40F7-35E0-41E8-947E-ACADC8193D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Целью является увеличение прибыли фирмы: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F508C01-8F76-4D22-8A66-1B96C376A7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Альтернатива А1- за счет нового продукта</a:t>
            </a:r>
          </a:p>
          <a:p>
            <a:r>
              <a:rPr lang="ru-RU" dirty="0"/>
              <a:t>Альтернатива А2- за счет завоевания нового рынка</a:t>
            </a:r>
          </a:p>
          <a:p>
            <a:r>
              <a:rPr lang="ru-RU" dirty="0"/>
              <a:t>Альтернатива А1- за счет кооперации с другими фирмами </a:t>
            </a:r>
          </a:p>
          <a:p>
            <a:r>
              <a:rPr lang="ru-RU" dirty="0"/>
              <a:t>Альтернатива А1-  за счет увеличения активности на существующих рынках</a:t>
            </a:r>
          </a:p>
        </p:txBody>
      </p:sp>
    </p:spTree>
    <p:extLst>
      <p:ext uri="{BB962C8B-B14F-4D97-AF65-F5344CB8AC3E}">
        <p14:creationId xmlns:p14="http://schemas.microsoft.com/office/powerpoint/2010/main" val="32990400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192B63-B354-4D91-B955-2D0BC859D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Матрица решений 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7EDD5E4C-5080-4CBC-9377-BCBFE28F227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96431355"/>
              </p:ext>
            </p:extLst>
          </p:nvPr>
        </p:nvGraphicFramePr>
        <p:xfrm>
          <a:off x="1069975" y="2120900"/>
          <a:ext cx="10058400" cy="38505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17600">
                  <a:extLst>
                    <a:ext uri="{9D8B030D-6E8A-4147-A177-3AD203B41FA5}">
                      <a16:colId xmlns:a16="http://schemas.microsoft.com/office/drawing/2014/main" val="569543494"/>
                    </a:ext>
                  </a:extLst>
                </a:gridCol>
                <a:gridCol w="1117600">
                  <a:extLst>
                    <a:ext uri="{9D8B030D-6E8A-4147-A177-3AD203B41FA5}">
                      <a16:colId xmlns:a16="http://schemas.microsoft.com/office/drawing/2014/main" val="1911641944"/>
                    </a:ext>
                  </a:extLst>
                </a:gridCol>
                <a:gridCol w="1117600">
                  <a:extLst>
                    <a:ext uri="{9D8B030D-6E8A-4147-A177-3AD203B41FA5}">
                      <a16:colId xmlns:a16="http://schemas.microsoft.com/office/drawing/2014/main" val="1879074421"/>
                    </a:ext>
                  </a:extLst>
                </a:gridCol>
                <a:gridCol w="1117600">
                  <a:extLst>
                    <a:ext uri="{9D8B030D-6E8A-4147-A177-3AD203B41FA5}">
                      <a16:colId xmlns:a16="http://schemas.microsoft.com/office/drawing/2014/main" val="4210967246"/>
                    </a:ext>
                  </a:extLst>
                </a:gridCol>
                <a:gridCol w="1117600">
                  <a:extLst>
                    <a:ext uri="{9D8B030D-6E8A-4147-A177-3AD203B41FA5}">
                      <a16:colId xmlns:a16="http://schemas.microsoft.com/office/drawing/2014/main" val="3199648583"/>
                    </a:ext>
                  </a:extLst>
                </a:gridCol>
                <a:gridCol w="1117600">
                  <a:extLst>
                    <a:ext uri="{9D8B030D-6E8A-4147-A177-3AD203B41FA5}">
                      <a16:colId xmlns:a16="http://schemas.microsoft.com/office/drawing/2014/main" val="3506610739"/>
                    </a:ext>
                  </a:extLst>
                </a:gridCol>
                <a:gridCol w="1117600">
                  <a:extLst>
                    <a:ext uri="{9D8B030D-6E8A-4147-A177-3AD203B41FA5}">
                      <a16:colId xmlns:a16="http://schemas.microsoft.com/office/drawing/2014/main" val="2564733445"/>
                    </a:ext>
                  </a:extLst>
                </a:gridCol>
                <a:gridCol w="1117600">
                  <a:extLst>
                    <a:ext uri="{9D8B030D-6E8A-4147-A177-3AD203B41FA5}">
                      <a16:colId xmlns:a16="http://schemas.microsoft.com/office/drawing/2014/main" val="81051527"/>
                    </a:ext>
                  </a:extLst>
                </a:gridCol>
                <a:gridCol w="1117600">
                  <a:extLst>
                    <a:ext uri="{9D8B030D-6E8A-4147-A177-3AD203B41FA5}">
                      <a16:colId xmlns:a16="http://schemas.microsoft.com/office/drawing/2014/main" val="3258327725"/>
                    </a:ext>
                  </a:extLst>
                </a:gridCol>
              </a:tblGrid>
              <a:tr h="824581">
                <a:tc>
                  <a:txBody>
                    <a:bodyPr/>
                    <a:lstStyle/>
                    <a:p>
                      <a:r>
                        <a:rPr lang="ru-RU" sz="3200" dirty="0"/>
                        <a:t>А1</a:t>
                      </a:r>
                    </a:p>
                  </a:txBody>
                  <a:tcPr marL="87464" marR="87464"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92</a:t>
                      </a:r>
                    </a:p>
                  </a:txBody>
                  <a:tcPr marL="87464" marR="87464"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160</a:t>
                      </a:r>
                    </a:p>
                  </a:txBody>
                  <a:tcPr marL="87464" marR="87464"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40</a:t>
                      </a:r>
                    </a:p>
                  </a:txBody>
                  <a:tcPr marL="87464" marR="87464"/>
                </a:tc>
                <a:tc rowSpan="5">
                  <a:txBody>
                    <a:bodyPr/>
                    <a:lstStyle/>
                    <a:p>
                      <a:endParaRPr lang="ru-RU" sz="3200" dirty="0"/>
                    </a:p>
                  </a:txBody>
                  <a:tcPr marL="87464" marR="87464"/>
                </a:tc>
                <a:tc rowSpan="2">
                  <a:txBody>
                    <a:bodyPr/>
                    <a:lstStyle/>
                    <a:p>
                      <a:endParaRPr lang="ru-RU" sz="3200" dirty="0"/>
                    </a:p>
                  </a:txBody>
                  <a:tcPr marL="87464" marR="87464"/>
                </a:tc>
                <a:tc rowSpan="2">
                  <a:txBody>
                    <a:bodyPr/>
                    <a:lstStyle/>
                    <a:p>
                      <a:r>
                        <a:rPr lang="ru-RU" sz="3200" dirty="0"/>
                        <a:t>Р1</a:t>
                      </a:r>
                    </a:p>
                  </a:txBody>
                  <a:tcPr marL="87464" marR="87464"/>
                </a:tc>
                <a:tc rowSpan="2">
                  <a:txBody>
                    <a:bodyPr/>
                    <a:lstStyle/>
                    <a:p>
                      <a:r>
                        <a:rPr lang="ru-RU" sz="3200" dirty="0"/>
                        <a:t>Р2</a:t>
                      </a:r>
                    </a:p>
                  </a:txBody>
                  <a:tcPr marL="87464" marR="87464"/>
                </a:tc>
                <a:tc rowSpan="2">
                  <a:txBody>
                    <a:bodyPr/>
                    <a:lstStyle/>
                    <a:p>
                      <a:r>
                        <a:rPr lang="ru-RU" sz="3200" dirty="0"/>
                        <a:t>Р3</a:t>
                      </a:r>
                    </a:p>
                  </a:txBody>
                  <a:tcPr marL="87464" marR="87464"/>
                </a:tc>
                <a:extLst>
                  <a:ext uri="{0D108BD9-81ED-4DB2-BD59-A6C34878D82A}">
                    <a16:rowId xmlns:a16="http://schemas.microsoft.com/office/drawing/2014/main" val="3531292506"/>
                  </a:ext>
                </a:extLst>
              </a:tr>
              <a:tr h="563529">
                <a:tc rowSpan="2">
                  <a:txBody>
                    <a:bodyPr/>
                    <a:lstStyle/>
                    <a:p>
                      <a:r>
                        <a:rPr lang="ru-RU" sz="3200" dirty="0"/>
                        <a:t>А2</a:t>
                      </a:r>
                    </a:p>
                  </a:txBody>
                  <a:tcPr marL="87464" marR="87464"/>
                </a:tc>
                <a:tc rowSpan="2">
                  <a:txBody>
                    <a:bodyPr/>
                    <a:lstStyle/>
                    <a:p>
                      <a:r>
                        <a:rPr lang="ru-RU" sz="3200" dirty="0"/>
                        <a:t>100</a:t>
                      </a:r>
                    </a:p>
                  </a:txBody>
                  <a:tcPr marL="87464" marR="87464"/>
                </a:tc>
                <a:tc rowSpan="2">
                  <a:txBody>
                    <a:bodyPr/>
                    <a:lstStyle/>
                    <a:p>
                      <a:r>
                        <a:rPr lang="ru-RU" sz="3200" dirty="0"/>
                        <a:t>76</a:t>
                      </a:r>
                    </a:p>
                  </a:txBody>
                  <a:tcPr marL="87464" marR="87464"/>
                </a:tc>
                <a:tc rowSpan="2">
                  <a:txBody>
                    <a:bodyPr/>
                    <a:lstStyle/>
                    <a:p>
                      <a:r>
                        <a:rPr lang="ru-RU" sz="3200" dirty="0"/>
                        <a:t>120</a:t>
                      </a:r>
                    </a:p>
                  </a:txBody>
                  <a:tcPr marL="87464" marR="87464"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r>
                        <a:rPr lang="ru-RU" dirty="0"/>
                        <a:t>А1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726183"/>
                  </a:ext>
                </a:extLst>
              </a:tr>
              <a:tr h="813285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А1</a:t>
                      </a:r>
                    </a:p>
                  </a:txBody>
                  <a:tcPr marL="87464" marR="87464"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92</a:t>
                      </a:r>
                    </a:p>
                  </a:txBody>
                  <a:tcPr marL="87464" marR="87464"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160</a:t>
                      </a:r>
                    </a:p>
                  </a:txBody>
                  <a:tcPr marL="87464" marR="87464"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40</a:t>
                      </a:r>
                    </a:p>
                  </a:txBody>
                  <a:tcPr marL="87464" marR="87464"/>
                </a:tc>
                <a:extLst>
                  <a:ext uri="{0D108BD9-81ED-4DB2-BD59-A6C34878D82A}">
                    <a16:rowId xmlns:a16="http://schemas.microsoft.com/office/drawing/2014/main" val="3519670634"/>
                  </a:ext>
                </a:extLst>
              </a:tr>
              <a:tr h="824581">
                <a:tc>
                  <a:txBody>
                    <a:bodyPr/>
                    <a:lstStyle/>
                    <a:p>
                      <a:r>
                        <a:rPr lang="ru-RU" sz="3200" dirty="0"/>
                        <a:t>А3</a:t>
                      </a:r>
                    </a:p>
                  </a:txBody>
                  <a:tcPr marL="87464" marR="87464"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68</a:t>
                      </a:r>
                    </a:p>
                  </a:txBody>
                  <a:tcPr marL="87464" marR="87464"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80</a:t>
                      </a:r>
                    </a:p>
                  </a:txBody>
                  <a:tcPr marL="87464" marR="87464"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140</a:t>
                      </a:r>
                    </a:p>
                  </a:txBody>
                  <a:tcPr marL="87464" marR="87464"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А2</a:t>
                      </a:r>
                    </a:p>
                  </a:txBody>
                  <a:tcPr marL="87464" marR="87464"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100</a:t>
                      </a:r>
                    </a:p>
                  </a:txBody>
                  <a:tcPr marL="87464" marR="87464"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76</a:t>
                      </a:r>
                    </a:p>
                  </a:txBody>
                  <a:tcPr marL="87464" marR="87464"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120</a:t>
                      </a:r>
                    </a:p>
                  </a:txBody>
                  <a:tcPr marL="87464" marR="87464"/>
                </a:tc>
                <a:extLst>
                  <a:ext uri="{0D108BD9-81ED-4DB2-BD59-A6C34878D82A}">
                    <a16:rowId xmlns:a16="http://schemas.microsoft.com/office/drawing/2014/main" val="3466461608"/>
                  </a:ext>
                </a:extLst>
              </a:tr>
              <a:tr h="824581">
                <a:tc>
                  <a:txBody>
                    <a:bodyPr/>
                    <a:lstStyle/>
                    <a:p>
                      <a:r>
                        <a:rPr lang="ru-RU" sz="3200" dirty="0"/>
                        <a:t>А4</a:t>
                      </a:r>
                    </a:p>
                  </a:txBody>
                  <a:tcPr marL="87464" marR="87464"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62</a:t>
                      </a:r>
                    </a:p>
                  </a:txBody>
                  <a:tcPr marL="87464" marR="87464"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74</a:t>
                      </a:r>
                    </a:p>
                  </a:txBody>
                  <a:tcPr marL="87464" marR="87464"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105</a:t>
                      </a:r>
                    </a:p>
                  </a:txBody>
                  <a:tcPr marL="87464" marR="87464"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А3</a:t>
                      </a:r>
                    </a:p>
                  </a:txBody>
                  <a:tcPr marL="87464" marR="87464"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68</a:t>
                      </a:r>
                    </a:p>
                  </a:txBody>
                  <a:tcPr marL="87464" marR="87464"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80</a:t>
                      </a:r>
                    </a:p>
                  </a:txBody>
                  <a:tcPr marL="87464" marR="87464"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140</a:t>
                      </a:r>
                    </a:p>
                  </a:txBody>
                  <a:tcPr marL="87464" marR="87464"/>
                </a:tc>
                <a:extLst>
                  <a:ext uri="{0D108BD9-81ED-4DB2-BD59-A6C34878D82A}">
                    <a16:rowId xmlns:a16="http://schemas.microsoft.com/office/drawing/2014/main" val="27028743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475049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D862C0-534D-4F91-8579-ADAAAF362E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Стратегии принятия альтернатив в условиях неопределенности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F58FD30-FDA0-4AA4-AE89-11F621AB19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600" dirty="0"/>
              <a:t> правило Вальда;</a:t>
            </a:r>
          </a:p>
          <a:p>
            <a:r>
              <a:rPr lang="ru-RU" sz="3600" dirty="0"/>
              <a:t> </a:t>
            </a:r>
            <a:r>
              <a:rPr lang="ru-RU" sz="3600" dirty="0" err="1"/>
              <a:t>Максимакс</a:t>
            </a:r>
            <a:r>
              <a:rPr lang="ru-RU" sz="3600" dirty="0"/>
              <a:t>-правило;</a:t>
            </a:r>
          </a:p>
          <a:p>
            <a:r>
              <a:rPr lang="ru-RU" sz="3600" dirty="0"/>
              <a:t> правило Гурвича;</a:t>
            </a:r>
          </a:p>
          <a:p>
            <a:r>
              <a:rPr lang="ru-RU" sz="3600" dirty="0"/>
              <a:t> правило </a:t>
            </a:r>
            <a:r>
              <a:rPr lang="ru-RU" sz="3600" dirty="0" err="1"/>
              <a:t>Сэвиджа</a:t>
            </a:r>
            <a:r>
              <a:rPr lang="ru-RU" sz="3600" dirty="0"/>
              <a:t>–</a:t>
            </a:r>
            <a:r>
              <a:rPr lang="ru-RU" sz="3600" dirty="0" err="1"/>
              <a:t>Нигана</a:t>
            </a:r>
            <a:r>
              <a:rPr lang="ru-RU" sz="3600" dirty="0"/>
              <a:t>;</a:t>
            </a:r>
          </a:p>
          <a:p>
            <a:r>
              <a:rPr lang="ru-RU" sz="3600" dirty="0"/>
              <a:t> правило Лапласа;</a:t>
            </a:r>
          </a:p>
          <a:p>
            <a:r>
              <a:rPr lang="ru-RU" sz="3600" dirty="0"/>
              <a:t> правило </a:t>
            </a:r>
            <a:r>
              <a:rPr lang="ru-RU" sz="3600" dirty="0" err="1"/>
              <a:t>Крелле</a:t>
            </a:r>
            <a:r>
              <a:rPr lang="ru-RU" sz="3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780493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>
            <a:extLst>
              <a:ext uri="{FF2B5EF4-FFF2-40B4-BE49-F238E27FC236}">
                <a16:creationId xmlns:a16="http://schemas.microsoft.com/office/drawing/2014/main" id="{E4A5A68E-3E68-41C1-AD0D-F905A076F7D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03388" y="115888"/>
            <a:ext cx="8856662" cy="1301750"/>
          </a:xfrm>
        </p:spPr>
        <p:txBody>
          <a:bodyPr/>
          <a:lstStyle/>
          <a:p>
            <a:pPr algn="ctr">
              <a:defRPr/>
            </a:pPr>
            <a:r>
              <a:rPr lang="ru-RU" sz="3600" dirty="0"/>
              <a:t>ПРАВИЛО Вальда:</a:t>
            </a:r>
            <a:br>
              <a:rPr lang="ru-RU" sz="3600" dirty="0"/>
            </a:br>
            <a:endParaRPr lang="ru-RU" sz="3600" dirty="0"/>
          </a:p>
        </p:txBody>
      </p:sp>
      <p:sp>
        <p:nvSpPr>
          <p:cNvPr id="120835" name="Rectangle 3">
            <a:extLst>
              <a:ext uri="{FF2B5EF4-FFF2-40B4-BE49-F238E27FC236}">
                <a16:creationId xmlns:a16="http://schemas.microsoft.com/office/drawing/2014/main" id="{CC7EEE5C-EABB-4ABE-9F09-0B76F6247BC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703388" y="2475914"/>
            <a:ext cx="8856662" cy="4266200"/>
          </a:xfrm>
        </p:spPr>
        <p:txBody>
          <a:bodyPr/>
          <a:lstStyle/>
          <a:p>
            <a:pPr marL="1588" indent="-1588">
              <a:buNone/>
              <a:defRPr/>
            </a:pPr>
            <a:r>
              <a:rPr lang="ru-RU" dirty="0"/>
              <a:t> нет оценок вероятностей развития событий;</a:t>
            </a:r>
          </a:p>
          <a:p>
            <a:pPr marL="1588" indent="-1588">
              <a:buFontTx/>
              <a:buChar char="-"/>
              <a:defRPr/>
            </a:pPr>
            <a:r>
              <a:rPr lang="ru-RU" dirty="0"/>
              <a:t> решение принимается один раз;</a:t>
            </a:r>
          </a:p>
          <a:p>
            <a:pPr marL="1588" indent="-1588">
              <a:buFontTx/>
              <a:buChar char="-"/>
              <a:defRPr/>
            </a:pPr>
            <a:r>
              <a:rPr lang="ru-RU" dirty="0"/>
              <a:t> необходимо исключить риск.</a:t>
            </a:r>
          </a:p>
          <a:p>
            <a:pPr marL="1588" indent="-1588" algn="just">
              <a:buNone/>
              <a:defRPr/>
            </a:pPr>
            <a:r>
              <a:rPr lang="ru-RU" dirty="0"/>
              <a:t>  Выбираются решения с минимальными результатами и риском. Из данной группы выбирается решение с максимальным результатом.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3F8EA5-1FE2-4819-BA59-F16DFBFC7F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Правило Вальда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0C1E7DD-0FC2-4878-AC47-2EFC47C7C3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fontAlgn="t">
              <a:spcBef>
                <a:spcPts val="0"/>
              </a:spcBef>
            </a:pPr>
            <a:endParaRPr lang="ru-RU" sz="1600" dirty="0">
              <a:latin typeface="Arial" panose="020B0604020202020204" pitchFamily="34" charset="0"/>
            </a:endParaRPr>
          </a:p>
          <a:p>
            <a:endParaRPr lang="ru-RU" dirty="0"/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908CE128-69A5-408E-B9A5-4212EEB223C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99578679"/>
              </p:ext>
            </p:extLst>
          </p:nvPr>
        </p:nvGraphicFramePr>
        <p:xfrm>
          <a:off x="838198" y="1825625"/>
          <a:ext cx="10876475" cy="40219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75295">
                  <a:extLst>
                    <a:ext uri="{9D8B030D-6E8A-4147-A177-3AD203B41FA5}">
                      <a16:colId xmlns:a16="http://schemas.microsoft.com/office/drawing/2014/main" val="3506610739"/>
                    </a:ext>
                  </a:extLst>
                </a:gridCol>
                <a:gridCol w="2175295">
                  <a:extLst>
                    <a:ext uri="{9D8B030D-6E8A-4147-A177-3AD203B41FA5}">
                      <a16:colId xmlns:a16="http://schemas.microsoft.com/office/drawing/2014/main" val="2564733445"/>
                    </a:ext>
                  </a:extLst>
                </a:gridCol>
                <a:gridCol w="2175295">
                  <a:extLst>
                    <a:ext uri="{9D8B030D-6E8A-4147-A177-3AD203B41FA5}">
                      <a16:colId xmlns:a16="http://schemas.microsoft.com/office/drawing/2014/main" val="81051527"/>
                    </a:ext>
                  </a:extLst>
                </a:gridCol>
                <a:gridCol w="2175295">
                  <a:extLst>
                    <a:ext uri="{9D8B030D-6E8A-4147-A177-3AD203B41FA5}">
                      <a16:colId xmlns:a16="http://schemas.microsoft.com/office/drawing/2014/main" val="3258327725"/>
                    </a:ext>
                  </a:extLst>
                </a:gridCol>
                <a:gridCol w="2175295">
                  <a:extLst>
                    <a:ext uri="{9D8B030D-6E8A-4147-A177-3AD203B41FA5}">
                      <a16:colId xmlns:a16="http://schemas.microsoft.com/office/drawing/2014/main" val="3476121818"/>
                    </a:ext>
                  </a:extLst>
                </a:gridCol>
              </a:tblGrid>
              <a:tr h="1390967">
                <a:tc>
                  <a:txBody>
                    <a:bodyPr/>
                    <a:lstStyle/>
                    <a:p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Р1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Р2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Р3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Правило минимакса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1292506"/>
                  </a:ext>
                </a:extLst>
              </a:tr>
              <a:tr h="814959">
                <a:tc>
                  <a:txBody>
                    <a:bodyPr/>
                    <a:lstStyle/>
                    <a:p>
                      <a:r>
                        <a:rPr lang="ru-RU" sz="3200" dirty="0"/>
                        <a:t>А1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>
                          <a:highlight>
                            <a:srgbClr val="FFFF00"/>
                          </a:highlight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9670634"/>
                  </a:ext>
                </a:extLst>
              </a:tr>
              <a:tr h="826278">
                <a:tc>
                  <a:txBody>
                    <a:bodyPr/>
                    <a:lstStyle/>
                    <a:p>
                      <a:r>
                        <a:rPr lang="ru-RU" sz="3200" dirty="0"/>
                        <a:t>А2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>
                          <a:highlight>
                            <a:srgbClr val="FFFF00"/>
                          </a:highlight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>
                          <a:highlight>
                            <a:srgbClr val="00FFFF"/>
                          </a:highlight>
                        </a:rPr>
                        <a:t>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6461608"/>
                  </a:ext>
                </a:extLst>
              </a:tr>
              <a:tr h="826278">
                <a:tc>
                  <a:txBody>
                    <a:bodyPr/>
                    <a:lstStyle/>
                    <a:p>
                      <a:r>
                        <a:rPr lang="ru-RU" sz="3200" dirty="0"/>
                        <a:t>А3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>
                          <a:highlight>
                            <a:srgbClr val="FFFF00"/>
                          </a:highlight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28743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092754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5E846A1-B17B-44B4-8874-A822A278CE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6" name="Объект 3">
            <a:extLst>
              <a:ext uri="{FF2B5EF4-FFF2-40B4-BE49-F238E27FC236}">
                <a16:creationId xmlns:a16="http://schemas.microsoft.com/office/drawing/2014/main" id="{71D9C472-5D00-4EF6-B59A-CA03FCEEC99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93027503"/>
              </p:ext>
            </p:extLst>
          </p:nvPr>
        </p:nvGraphicFramePr>
        <p:xfrm>
          <a:off x="838198" y="1825625"/>
          <a:ext cx="10807460" cy="35334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61492">
                  <a:extLst>
                    <a:ext uri="{9D8B030D-6E8A-4147-A177-3AD203B41FA5}">
                      <a16:colId xmlns:a16="http://schemas.microsoft.com/office/drawing/2014/main" val="3506610739"/>
                    </a:ext>
                  </a:extLst>
                </a:gridCol>
                <a:gridCol w="2161492">
                  <a:extLst>
                    <a:ext uri="{9D8B030D-6E8A-4147-A177-3AD203B41FA5}">
                      <a16:colId xmlns:a16="http://schemas.microsoft.com/office/drawing/2014/main" val="2564733445"/>
                    </a:ext>
                  </a:extLst>
                </a:gridCol>
                <a:gridCol w="2161492">
                  <a:extLst>
                    <a:ext uri="{9D8B030D-6E8A-4147-A177-3AD203B41FA5}">
                      <a16:colId xmlns:a16="http://schemas.microsoft.com/office/drawing/2014/main" val="81051527"/>
                    </a:ext>
                  </a:extLst>
                </a:gridCol>
                <a:gridCol w="1804073">
                  <a:extLst>
                    <a:ext uri="{9D8B030D-6E8A-4147-A177-3AD203B41FA5}">
                      <a16:colId xmlns:a16="http://schemas.microsoft.com/office/drawing/2014/main" val="3258327725"/>
                    </a:ext>
                  </a:extLst>
                </a:gridCol>
                <a:gridCol w="2518911">
                  <a:extLst>
                    <a:ext uri="{9D8B030D-6E8A-4147-A177-3AD203B41FA5}">
                      <a16:colId xmlns:a16="http://schemas.microsoft.com/office/drawing/2014/main" val="3476121818"/>
                    </a:ext>
                  </a:extLst>
                </a:gridCol>
              </a:tblGrid>
              <a:tr h="1124609">
                <a:tc>
                  <a:txBody>
                    <a:bodyPr/>
                    <a:lstStyle/>
                    <a:p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Р1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Р2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Р3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Правило максимина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1292506"/>
                  </a:ext>
                </a:extLst>
              </a:tr>
              <a:tr h="600112">
                <a:tc>
                  <a:txBody>
                    <a:bodyPr/>
                    <a:lstStyle/>
                    <a:p>
                      <a:r>
                        <a:rPr lang="ru-RU" sz="3200" dirty="0"/>
                        <a:t>А1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>
                          <a:highlight>
                            <a:srgbClr val="FFFF00"/>
                          </a:highlight>
                        </a:rPr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>
                          <a:highlight>
                            <a:srgbClr val="00FF00"/>
                          </a:highlight>
                        </a:rPr>
                        <a:t>160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9670634"/>
                  </a:ext>
                </a:extLst>
              </a:tr>
              <a:tr h="904383">
                <a:tc>
                  <a:txBody>
                    <a:bodyPr/>
                    <a:lstStyle/>
                    <a:p>
                      <a:r>
                        <a:rPr lang="ru-RU" sz="3200" dirty="0"/>
                        <a:t>А2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>
                          <a:highlight>
                            <a:srgbClr val="FFFF00"/>
                          </a:highlight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120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6461608"/>
                  </a:ext>
                </a:extLst>
              </a:tr>
              <a:tr h="904383">
                <a:tc>
                  <a:txBody>
                    <a:bodyPr/>
                    <a:lstStyle/>
                    <a:p>
                      <a:r>
                        <a:rPr lang="ru-RU" sz="3200" dirty="0"/>
                        <a:t>А3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>
                          <a:highlight>
                            <a:srgbClr val="FFFF00"/>
                          </a:highlight>
                        </a:rPr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140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28743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470053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>
            <a:extLst>
              <a:ext uri="{FF2B5EF4-FFF2-40B4-BE49-F238E27FC236}">
                <a16:creationId xmlns:a16="http://schemas.microsoft.com/office/drawing/2014/main" id="{FE826E08-E119-46EF-AD3E-594035A2E3E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03389" y="115888"/>
            <a:ext cx="8785225" cy="1301750"/>
          </a:xfrm>
        </p:spPr>
        <p:txBody>
          <a:bodyPr/>
          <a:lstStyle/>
          <a:p>
            <a:pPr>
              <a:defRPr/>
            </a:pPr>
            <a:r>
              <a:rPr lang="ru-RU" sz="3600" dirty="0"/>
              <a:t>Правило </a:t>
            </a:r>
            <a:r>
              <a:rPr lang="ru-RU" sz="3600" dirty="0" err="1"/>
              <a:t>Гурвичца</a:t>
            </a:r>
            <a:endParaRPr lang="ru-RU" sz="3600" dirty="0"/>
          </a:p>
        </p:txBody>
      </p:sp>
      <p:sp>
        <p:nvSpPr>
          <p:cNvPr id="124931" name="Rectangle 3">
            <a:extLst>
              <a:ext uri="{FF2B5EF4-FFF2-40B4-BE49-F238E27FC236}">
                <a16:creationId xmlns:a16="http://schemas.microsoft.com/office/drawing/2014/main" id="{0EF1EA13-B2F1-43C3-A846-43F095BCF2D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703388" y="2293033"/>
            <a:ext cx="8856662" cy="4449079"/>
          </a:xfrm>
        </p:spPr>
        <p:txBody>
          <a:bodyPr/>
          <a:lstStyle/>
          <a:p>
            <a:pPr marL="1588" indent="-1588">
              <a:buNone/>
              <a:defRPr/>
            </a:pPr>
            <a:r>
              <a:rPr lang="ru-RU" sz="2800" dirty="0"/>
              <a:t>оценки вероятностей развития событий отсутствуют или недостоверны;</a:t>
            </a:r>
          </a:p>
          <a:p>
            <a:pPr marL="1588" indent="-1588">
              <a:buFontTx/>
              <a:buChar char="-"/>
              <a:defRPr/>
            </a:pPr>
            <a:r>
              <a:rPr lang="ru-RU" sz="2800" dirty="0"/>
              <a:t> необходимо считаться с появлением каждого варианта развития событий;</a:t>
            </a:r>
          </a:p>
          <a:p>
            <a:pPr marL="1588" indent="-1588">
              <a:buFontTx/>
              <a:buChar char="-"/>
              <a:defRPr/>
            </a:pPr>
            <a:r>
              <a:rPr lang="ru-RU" sz="2800" dirty="0"/>
              <a:t> реализуется только малое количество решений;</a:t>
            </a:r>
          </a:p>
          <a:p>
            <a:pPr marL="1588" indent="-1588">
              <a:buFontTx/>
              <a:buChar char="-"/>
              <a:defRPr/>
            </a:pPr>
            <a:r>
              <a:rPr lang="ru-RU" sz="2800" dirty="0"/>
              <a:t> допускается некоторый риск.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31270E5-D0B0-4C81-8DD1-D8347A615B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Правило Гурвица</a:t>
            </a:r>
          </a:p>
        </p:txBody>
      </p:sp>
      <p:graphicFrame>
        <p:nvGraphicFramePr>
          <p:cNvPr id="3" name="Объект 3">
            <a:extLst>
              <a:ext uri="{FF2B5EF4-FFF2-40B4-BE49-F238E27FC236}">
                <a16:creationId xmlns:a16="http://schemas.microsoft.com/office/drawing/2014/main" id="{3357559E-1F48-4EDC-9FE2-6E4FCECE817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28955964"/>
              </p:ext>
            </p:extLst>
          </p:nvPr>
        </p:nvGraphicFramePr>
        <p:xfrm>
          <a:off x="838199" y="1825625"/>
          <a:ext cx="10515600" cy="40925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3120">
                  <a:extLst>
                    <a:ext uri="{9D8B030D-6E8A-4147-A177-3AD203B41FA5}">
                      <a16:colId xmlns:a16="http://schemas.microsoft.com/office/drawing/2014/main" val="3506610739"/>
                    </a:ext>
                  </a:extLst>
                </a:gridCol>
                <a:gridCol w="1136411">
                  <a:extLst>
                    <a:ext uri="{9D8B030D-6E8A-4147-A177-3AD203B41FA5}">
                      <a16:colId xmlns:a16="http://schemas.microsoft.com/office/drawing/2014/main" val="2564733445"/>
                    </a:ext>
                  </a:extLst>
                </a:gridCol>
                <a:gridCol w="1556951">
                  <a:extLst>
                    <a:ext uri="{9D8B030D-6E8A-4147-A177-3AD203B41FA5}">
                      <a16:colId xmlns:a16="http://schemas.microsoft.com/office/drawing/2014/main" val="81051527"/>
                    </a:ext>
                  </a:extLst>
                </a:gridCol>
                <a:gridCol w="1729946">
                  <a:extLst>
                    <a:ext uri="{9D8B030D-6E8A-4147-A177-3AD203B41FA5}">
                      <a16:colId xmlns:a16="http://schemas.microsoft.com/office/drawing/2014/main" val="3258327725"/>
                    </a:ext>
                  </a:extLst>
                </a:gridCol>
                <a:gridCol w="3989172">
                  <a:extLst>
                    <a:ext uri="{9D8B030D-6E8A-4147-A177-3AD203B41FA5}">
                      <a16:colId xmlns:a16="http://schemas.microsoft.com/office/drawing/2014/main" val="3476121818"/>
                    </a:ext>
                  </a:extLst>
                </a:gridCol>
              </a:tblGrid>
              <a:tr h="1683694">
                <a:tc>
                  <a:txBody>
                    <a:bodyPr/>
                    <a:lstStyle/>
                    <a:p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Р1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Р2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Р3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3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1292506"/>
                  </a:ext>
                </a:extLst>
              </a:tr>
              <a:tr h="600112">
                <a:tc>
                  <a:txBody>
                    <a:bodyPr/>
                    <a:lstStyle/>
                    <a:p>
                      <a:r>
                        <a:rPr lang="ru-RU" sz="3200" dirty="0"/>
                        <a:t>А1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160*0,3+40*0,7= 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9670634"/>
                  </a:ext>
                </a:extLst>
              </a:tr>
              <a:tr h="904383">
                <a:tc>
                  <a:txBody>
                    <a:bodyPr/>
                    <a:lstStyle/>
                    <a:p>
                      <a:r>
                        <a:rPr lang="ru-RU" sz="3200" dirty="0"/>
                        <a:t>А2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120*0,3+76*0,7=89,2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6461608"/>
                  </a:ext>
                </a:extLst>
              </a:tr>
              <a:tr h="904383">
                <a:tc>
                  <a:txBody>
                    <a:bodyPr/>
                    <a:lstStyle/>
                    <a:p>
                      <a:r>
                        <a:rPr lang="ru-RU" sz="3200" dirty="0"/>
                        <a:t>А3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140*0,3+68*0,7=89,6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28743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301301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>
            <a:extLst>
              <a:ext uri="{FF2B5EF4-FFF2-40B4-BE49-F238E27FC236}">
                <a16:creationId xmlns:a16="http://schemas.microsoft.com/office/drawing/2014/main" id="{D05B5068-DF8C-4B81-8311-B6E7256B4B7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31951" y="1"/>
            <a:ext cx="8856663" cy="1268413"/>
          </a:xfrm>
        </p:spPr>
        <p:txBody>
          <a:bodyPr/>
          <a:lstStyle/>
          <a:p>
            <a:pPr>
              <a:defRPr/>
            </a:pPr>
            <a:r>
              <a:rPr lang="ru-RU" sz="3600" dirty="0"/>
              <a:t>Стратегия </a:t>
            </a:r>
            <a:r>
              <a:rPr lang="ru-RU" sz="3600" dirty="0" err="1"/>
              <a:t>Сэвиджа</a:t>
            </a:r>
            <a:r>
              <a:rPr lang="ru-RU" sz="3600" dirty="0"/>
              <a:t> - </a:t>
            </a:r>
            <a:r>
              <a:rPr lang="ru-RU" sz="3600" dirty="0" err="1"/>
              <a:t>Нигана</a:t>
            </a:r>
            <a:br>
              <a:rPr lang="ru-RU" sz="3600" dirty="0"/>
            </a:br>
            <a:endParaRPr lang="ru-RU" sz="3600" dirty="0"/>
          </a:p>
        </p:txBody>
      </p:sp>
      <p:sp>
        <p:nvSpPr>
          <p:cNvPr id="121859" name="Rectangle 3">
            <a:extLst>
              <a:ext uri="{FF2B5EF4-FFF2-40B4-BE49-F238E27FC236}">
                <a16:creationId xmlns:a16="http://schemas.microsoft.com/office/drawing/2014/main" id="{D34DF470-8552-4B4B-9A73-F3FA1A96A9C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703389" y="2433711"/>
            <a:ext cx="8785225" cy="4308403"/>
          </a:xfrm>
        </p:spPr>
        <p:txBody>
          <a:bodyPr/>
          <a:lstStyle/>
          <a:p>
            <a:pPr marL="0" indent="0" algn="just">
              <a:buNone/>
              <a:defRPr/>
            </a:pPr>
            <a:r>
              <a:rPr lang="ru-RU" dirty="0"/>
              <a:t>нет оценок вероятностей развития событий;</a:t>
            </a:r>
          </a:p>
          <a:p>
            <a:pPr marL="0" indent="0" algn="just">
              <a:buFontTx/>
              <a:buChar char="-"/>
              <a:defRPr/>
            </a:pPr>
            <a:r>
              <a:rPr lang="ru-RU" dirty="0"/>
              <a:t> необходимо максимизировать результат.</a:t>
            </a:r>
          </a:p>
          <a:p>
            <a:pPr marL="0" indent="0" algn="just">
              <a:buNone/>
              <a:defRPr/>
            </a:pPr>
            <a:r>
              <a:rPr lang="ru-RU" dirty="0"/>
              <a:t>  </a:t>
            </a:r>
          </a:p>
          <a:p>
            <a:pPr marL="0" indent="0" algn="just">
              <a:buNone/>
              <a:defRPr/>
            </a:pPr>
            <a:r>
              <a:rPr lang="ru-RU" dirty="0"/>
              <a:t>  Выбираются решения с максимальными результатами и риском. Из данной группы выбирается решение с минимальным риском.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AAE7F9B-5529-4EEB-8778-624276E976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7987" y="323558"/>
            <a:ext cx="10341684" cy="1003004"/>
          </a:xfrm>
        </p:spPr>
        <p:txBody>
          <a:bodyPr/>
          <a:lstStyle/>
          <a:p>
            <a:r>
              <a:rPr lang="ru-RU" dirty="0"/>
              <a:t>стратегии </a:t>
            </a:r>
            <a:r>
              <a:rPr lang="ru-RU" dirty="0" err="1"/>
              <a:t>Сэвиджа</a:t>
            </a:r>
            <a:r>
              <a:rPr lang="ru-RU" dirty="0"/>
              <a:t>–</a:t>
            </a:r>
            <a:r>
              <a:rPr lang="ru-RU" dirty="0" err="1"/>
              <a:t>Нигана</a:t>
            </a:r>
            <a:r>
              <a:rPr lang="ru-RU" dirty="0"/>
              <a:t> 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FA1B50AF-35A2-4288-85DC-D6103D0DFB4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82925559"/>
              </p:ext>
            </p:extLst>
          </p:nvPr>
        </p:nvGraphicFramePr>
        <p:xfrm>
          <a:off x="838197" y="1326561"/>
          <a:ext cx="10515603" cy="48885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3653">
                  <a:extLst>
                    <a:ext uri="{9D8B030D-6E8A-4147-A177-3AD203B41FA5}">
                      <a16:colId xmlns:a16="http://schemas.microsoft.com/office/drawing/2014/main" val="3506610739"/>
                    </a:ext>
                  </a:extLst>
                </a:gridCol>
                <a:gridCol w="1465045">
                  <a:extLst>
                    <a:ext uri="{9D8B030D-6E8A-4147-A177-3AD203B41FA5}">
                      <a16:colId xmlns:a16="http://schemas.microsoft.com/office/drawing/2014/main" val="2564733445"/>
                    </a:ext>
                  </a:extLst>
                </a:gridCol>
                <a:gridCol w="1062681">
                  <a:extLst>
                    <a:ext uri="{9D8B030D-6E8A-4147-A177-3AD203B41FA5}">
                      <a16:colId xmlns:a16="http://schemas.microsoft.com/office/drawing/2014/main" val="81051527"/>
                    </a:ext>
                  </a:extLst>
                </a:gridCol>
                <a:gridCol w="1334530">
                  <a:extLst>
                    <a:ext uri="{9D8B030D-6E8A-4147-A177-3AD203B41FA5}">
                      <a16:colId xmlns:a16="http://schemas.microsoft.com/office/drawing/2014/main" val="3258327725"/>
                    </a:ext>
                  </a:extLst>
                </a:gridCol>
                <a:gridCol w="1186249">
                  <a:extLst>
                    <a:ext uri="{9D8B030D-6E8A-4147-A177-3AD203B41FA5}">
                      <a16:colId xmlns:a16="http://schemas.microsoft.com/office/drawing/2014/main" val="3476121818"/>
                    </a:ext>
                  </a:extLst>
                </a:gridCol>
                <a:gridCol w="1260389">
                  <a:extLst>
                    <a:ext uri="{9D8B030D-6E8A-4147-A177-3AD203B41FA5}">
                      <a16:colId xmlns:a16="http://schemas.microsoft.com/office/drawing/2014/main" val="677511152"/>
                    </a:ext>
                  </a:extLst>
                </a:gridCol>
                <a:gridCol w="1037968">
                  <a:extLst>
                    <a:ext uri="{9D8B030D-6E8A-4147-A177-3AD203B41FA5}">
                      <a16:colId xmlns:a16="http://schemas.microsoft.com/office/drawing/2014/main" val="203006680"/>
                    </a:ext>
                  </a:extLst>
                </a:gridCol>
                <a:gridCol w="2185088">
                  <a:extLst>
                    <a:ext uri="{9D8B030D-6E8A-4147-A177-3AD203B41FA5}">
                      <a16:colId xmlns:a16="http://schemas.microsoft.com/office/drawing/2014/main" val="1989713728"/>
                    </a:ext>
                  </a:extLst>
                </a:gridCol>
              </a:tblGrid>
              <a:tr h="1977187">
                <a:tc>
                  <a:txBody>
                    <a:bodyPr/>
                    <a:lstStyle/>
                    <a:p>
                      <a:endParaRPr lang="ru-RU" sz="3200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r>
                        <a:rPr lang="ru-RU" sz="3200" dirty="0"/>
                        <a:t>Состояние внешней среды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3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3200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r>
                        <a:rPr lang="ru-RU" sz="3200" dirty="0"/>
                        <a:t>Матрица сожаления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3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/>
                        <a:t>Правило минимального сожаления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0046466"/>
                  </a:ext>
                </a:extLst>
              </a:tr>
              <a:tr h="452706">
                <a:tc>
                  <a:txBody>
                    <a:bodyPr/>
                    <a:lstStyle/>
                    <a:p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Р1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Р2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Р3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Р1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Р2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Р3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3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1292506"/>
                  </a:ext>
                </a:extLst>
              </a:tr>
              <a:tr h="581019">
                <a:tc>
                  <a:txBody>
                    <a:bodyPr/>
                    <a:lstStyle/>
                    <a:p>
                      <a:r>
                        <a:rPr lang="ru-RU" sz="3200" dirty="0"/>
                        <a:t>А1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3200" dirty="0"/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3200" dirty="0"/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3200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32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32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3200" dirty="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3200" dirty="0"/>
                        <a:t>100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9670634"/>
                  </a:ext>
                </a:extLst>
              </a:tr>
              <a:tr h="875609">
                <a:tc>
                  <a:txBody>
                    <a:bodyPr/>
                    <a:lstStyle/>
                    <a:p>
                      <a:r>
                        <a:rPr lang="ru-RU" sz="3200" dirty="0"/>
                        <a:t>А2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3200" dirty="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3200" dirty="0"/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3200" dirty="0"/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32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3200" dirty="0"/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320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3200" dirty="0"/>
                        <a:t>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6461608"/>
                  </a:ext>
                </a:extLst>
              </a:tr>
              <a:tr h="875609">
                <a:tc>
                  <a:txBody>
                    <a:bodyPr/>
                    <a:lstStyle/>
                    <a:p>
                      <a:r>
                        <a:rPr lang="ru-RU" sz="3200" dirty="0"/>
                        <a:t>А3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3200" dirty="0"/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3200" dirty="0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3200" dirty="0"/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3200" dirty="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3200" dirty="0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32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3200" dirty="0">
                          <a:highlight>
                            <a:srgbClr val="FFFF00"/>
                          </a:highlight>
                        </a:rPr>
                        <a:t>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28743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5285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>
            <a:extLst>
              <a:ext uri="{FF2B5EF4-FFF2-40B4-BE49-F238E27FC236}">
                <a16:creationId xmlns:a16="http://schemas.microsoft.com/office/drawing/2014/main" id="{4B366E45-377F-48AC-A999-DB7EDE273F9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31950" y="115888"/>
            <a:ext cx="8928100" cy="1301750"/>
          </a:xfrm>
        </p:spPr>
        <p:txBody>
          <a:bodyPr/>
          <a:lstStyle/>
          <a:p>
            <a:pPr>
              <a:defRPr/>
            </a:pPr>
            <a:r>
              <a:rPr lang="ru-RU" sz="4800" dirty="0"/>
              <a:t>Правило Лапласа</a:t>
            </a:r>
          </a:p>
        </p:txBody>
      </p:sp>
      <p:sp>
        <p:nvSpPr>
          <p:cNvPr id="119811" name="Rectangle 3">
            <a:extLst>
              <a:ext uri="{FF2B5EF4-FFF2-40B4-BE49-F238E27FC236}">
                <a16:creationId xmlns:a16="http://schemas.microsoft.com/office/drawing/2014/main" id="{F96763C4-89C3-4A86-A5ED-34AA944959D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703388" y="2194559"/>
            <a:ext cx="8856662" cy="4547553"/>
          </a:xfrm>
        </p:spPr>
        <p:txBody>
          <a:bodyPr/>
          <a:lstStyle/>
          <a:p>
            <a:pPr marL="1588" indent="361950" algn="just">
              <a:lnSpc>
                <a:spcPct val="90000"/>
              </a:lnSpc>
              <a:buNone/>
              <a:defRPr/>
            </a:pPr>
            <a:endParaRPr lang="ru-RU" dirty="0"/>
          </a:p>
          <a:p>
            <a:pPr marL="1588" indent="361950" algn="just">
              <a:lnSpc>
                <a:spcPct val="90000"/>
              </a:lnSpc>
              <a:buFontTx/>
              <a:buChar char="-"/>
              <a:defRPr/>
            </a:pPr>
            <a:r>
              <a:rPr lang="ru-RU" sz="3000" dirty="0"/>
              <a:t>нет оценок вероятностей развития событий;</a:t>
            </a:r>
          </a:p>
          <a:p>
            <a:pPr marL="1588" indent="361950" algn="just">
              <a:lnSpc>
                <a:spcPct val="90000"/>
              </a:lnSpc>
              <a:buFontTx/>
              <a:buChar char="-"/>
              <a:defRPr/>
            </a:pPr>
            <a:r>
              <a:rPr lang="ru-RU" sz="3000" dirty="0"/>
              <a:t>вероятности развития событий  близки по значению;</a:t>
            </a:r>
          </a:p>
          <a:p>
            <a:pPr marL="1588" indent="361950" algn="just">
              <a:lnSpc>
                <a:spcPct val="90000"/>
              </a:lnSpc>
              <a:buFontTx/>
              <a:buChar char="-"/>
              <a:defRPr/>
            </a:pPr>
            <a:r>
              <a:rPr lang="ru-RU" sz="3000" dirty="0"/>
              <a:t>минимизация риска менее важна чем, максимизация среднего результата.</a:t>
            </a:r>
          </a:p>
          <a:p>
            <a:pPr marL="1588" indent="361950" algn="just">
              <a:lnSpc>
                <a:spcPct val="90000"/>
              </a:lnSpc>
              <a:buNone/>
              <a:defRPr/>
            </a:pPr>
            <a:r>
              <a:rPr lang="ru-RU" sz="3000" dirty="0"/>
              <a:t>Оценки вероятностей принимаются равными, выбирается решение с максимальным средним результатом.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FA8201-9484-4946-8A93-341B65CFDC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Правило Лапласа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09480A44-DE00-41E7-A8EE-3A20B5C6E9E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43410978"/>
              </p:ext>
            </p:extLst>
          </p:nvPr>
        </p:nvGraphicFramePr>
        <p:xfrm>
          <a:off x="838199" y="1825625"/>
          <a:ext cx="10515600" cy="47216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09585">
                  <a:extLst>
                    <a:ext uri="{9D8B030D-6E8A-4147-A177-3AD203B41FA5}">
                      <a16:colId xmlns:a16="http://schemas.microsoft.com/office/drawing/2014/main" val="3506610739"/>
                    </a:ext>
                  </a:extLst>
                </a:gridCol>
                <a:gridCol w="1161535">
                  <a:extLst>
                    <a:ext uri="{9D8B030D-6E8A-4147-A177-3AD203B41FA5}">
                      <a16:colId xmlns:a16="http://schemas.microsoft.com/office/drawing/2014/main" val="2564733445"/>
                    </a:ext>
                  </a:extLst>
                </a:gridCol>
                <a:gridCol w="1260389">
                  <a:extLst>
                    <a:ext uri="{9D8B030D-6E8A-4147-A177-3AD203B41FA5}">
                      <a16:colId xmlns:a16="http://schemas.microsoft.com/office/drawing/2014/main" val="81051527"/>
                    </a:ext>
                  </a:extLst>
                </a:gridCol>
                <a:gridCol w="1087395">
                  <a:extLst>
                    <a:ext uri="{9D8B030D-6E8A-4147-A177-3AD203B41FA5}">
                      <a16:colId xmlns:a16="http://schemas.microsoft.com/office/drawing/2014/main" val="3258327725"/>
                    </a:ext>
                  </a:extLst>
                </a:gridCol>
                <a:gridCol w="5496696">
                  <a:extLst>
                    <a:ext uri="{9D8B030D-6E8A-4147-A177-3AD203B41FA5}">
                      <a16:colId xmlns:a16="http://schemas.microsoft.com/office/drawing/2014/main" val="3476121818"/>
                    </a:ext>
                  </a:extLst>
                </a:gridCol>
              </a:tblGrid>
              <a:tr h="1683694">
                <a:tc>
                  <a:txBody>
                    <a:bodyPr/>
                    <a:lstStyle/>
                    <a:p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Р1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Р2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Р3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3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1292506"/>
                  </a:ext>
                </a:extLst>
              </a:tr>
              <a:tr h="600112">
                <a:tc>
                  <a:txBody>
                    <a:bodyPr/>
                    <a:lstStyle/>
                    <a:p>
                      <a:r>
                        <a:rPr lang="ru-RU" sz="3200" dirty="0"/>
                        <a:t>А1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92*0,33+160*0,33+40*0,33= 97,33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9670634"/>
                  </a:ext>
                </a:extLst>
              </a:tr>
              <a:tr h="904383">
                <a:tc>
                  <a:txBody>
                    <a:bodyPr/>
                    <a:lstStyle/>
                    <a:p>
                      <a:r>
                        <a:rPr lang="ru-RU" sz="3200" dirty="0"/>
                        <a:t>А2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100*0,33+120*0,33+76*0,33=98,67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6461608"/>
                  </a:ext>
                </a:extLst>
              </a:tr>
              <a:tr h="904383">
                <a:tc>
                  <a:txBody>
                    <a:bodyPr/>
                    <a:lstStyle/>
                    <a:p>
                      <a:r>
                        <a:rPr lang="ru-RU" sz="3200" dirty="0"/>
                        <a:t>А3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80*0,33+140*0,33+68*0,33=96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28743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600465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885A50-D8F8-4D66-A9D0-02F9AC4446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Сопоставление решений, полученных с использованием разных правил 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266C79EF-FC39-4C55-BE9A-6FCAD76252F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46051522"/>
              </p:ext>
            </p:extLst>
          </p:nvPr>
        </p:nvGraphicFramePr>
        <p:xfrm>
          <a:off x="838197" y="1690688"/>
          <a:ext cx="10515604" cy="38867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4421">
                  <a:extLst>
                    <a:ext uri="{9D8B030D-6E8A-4147-A177-3AD203B41FA5}">
                      <a16:colId xmlns:a16="http://schemas.microsoft.com/office/drawing/2014/main" val="3506610739"/>
                    </a:ext>
                  </a:extLst>
                </a:gridCol>
                <a:gridCol w="1212992">
                  <a:extLst>
                    <a:ext uri="{9D8B030D-6E8A-4147-A177-3AD203B41FA5}">
                      <a16:colId xmlns:a16="http://schemas.microsoft.com/office/drawing/2014/main" val="2564733445"/>
                    </a:ext>
                  </a:extLst>
                </a:gridCol>
                <a:gridCol w="879852">
                  <a:extLst>
                    <a:ext uri="{9D8B030D-6E8A-4147-A177-3AD203B41FA5}">
                      <a16:colId xmlns:a16="http://schemas.microsoft.com/office/drawing/2014/main" val="81051527"/>
                    </a:ext>
                  </a:extLst>
                </a:gridCol>
                <a:gridCol w="861044">
                  <a:extLst>
                    <a:ext uri="{9D8B030D-6E8A-4147-A177-3AD203B41FA5}">
                      <a16:colId xmlns:a16="http://schemas.microsoft.com/office/drawing/2014/main" val="3258327725"/>
                    </a:ext>
                  </a:extLst>
                </a:gridCol>
                <a:gridCol w="1069675">
                  <a:extLst>
                    <a:ext uri="{9D8B030D-6E8A-4147-A177-3AD203B41FA5}">
                      <a16:colId xmlns:a16="http://schemas.microsoft.com/office/drawing/2014/main" val="3476121818"/>
                    </a:ext>
                  </a:extLst>
                </a:gridCol>
                <a:gridCol w="1199919">
                  <a:extLst>
                    <a:ext uri="{9D8B030D-6E8A-4147-A177-3AD203B41FA5}">
                      <a16:colId xmlns:a16="http://schemas.microsoft.com/office/drawing/2014/main" val="677511152"/>
                    </a:ext>
                  </a:extLst>
                </a:gridCol>
                <a:gridCol w="859391">
                  <a:extLst>
                    <a:ext uri="{9D8B030D-6E8A-4147-A177-3AD203B41FA5}">
                      <a16:colId xmlns:a16="http://schemas.microsoft.com/office/drawing/2014/main" val="203006680"/>
                    </a:ext>
                  </a:extLst>
                </a:gridCol>
                <a:gridCol w="1809155">
                  <a:extLst>
                    <a:ext uri="{9D8B030D-6E8A-4147-A177-3AD203B41FA5}">
                      <a16:colId xmlns:a16="http://schemas.microsoft.com/office/drawing/2014/main" val="1989713728"/>
                    </a:ext>
                  </a:extLst>
                </a:gridCol>
                <a:gridCol w="1809155">
                  <a:extLst>
                    <a:ext uri="{9D8B030D-6E8A-4147-A177-3AD203B41FA5}">
                      <a16:colId xmlns:a16="http://schemas.microsoft.com/office/drawing/2014/main" val="3696342086"/>
                    </a:ext>
                  </a:extLst>
                </a:gridCol>
              </a:tblGrid>
              <a:tr h="452706"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/>
                        <a:t>Р1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/>
                        <a:t>Р2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/>
                        <a:t>Р3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/>
                        <a:t>Правило минимакса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/>
                        <a:t>Правило </a:t>
                      </a:r>
                      <a:r>
                        <a:rPr lang="ru-RU" sz="2400" dirty="0" err="1"/>
                        <a:t>максимакса</a:t>
                      </a:r>
                      <a:r>
                        <a:rPr lang="ru-RU" sz="2400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/>
                        <a:t>Правило Гурвича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/>
                        <a:t>Правило </a:t>
                      </a:r>
                      <a:r>
                        <a:rPr lang="ru-RU" sz="2400" dirty="0" err="1"/>
                        <a:t>Сэвиджа</a:t>
                      </a:r>
                      <a:r>
                        <a:rPr lang="ru-RU" sz="2400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/>
                        <a:t>Правило Лапласа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1292506"/>
                  </a:ext>
                </a:extLst>
              </a:tr>
              <a:tr h="581019">
                <a:tc>
                  <a:txBody>
                    <a:bodyPr/>
                    <a:lstStyle/>
                    <a:p>
                      <a:r>
                        <a:rPr lang="ru-RU" sz="2400" dirty="0"/>
                        <a:t>А1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400" dirty="0"/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400" dirty="0"/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400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400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400" dirty="0"/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400" dirty="0"/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400" dirty="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400" dirty="0"/>
                        <a:t>96,3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9670634"/>
                  </a:ext>
                </a:extLst>
              </a:tr>
              <a:tr h="875609">
                <a:tc>
                  <a:txBody>
                    <a:bodyPr/>
                    <a:lstStyle/>
                    <a:p>
                      <a:r>
                        <a:rPr lang="ru-RU" sz="2400" dirty="0"/>
                        <a:t>А2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400" dirty="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400" dirty="0"/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400" dirty="0"/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400" dirty="0"/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400" dirty="0"/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400" dirty="0"/>
                        <a:t>89,2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400" dirty="0"/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400" dirty="0"/>
                        <a:t>98,7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6461608"/>
                  </a:ext>
                </a:extLst>
              </a:tr>
              <a:tr h="875609">
                <a:tc>
                  <a:txBody>
                    <a:bodyPr/>
                    <a:lstStyle/>
                    <a:p>
                      <a:r>
                        <a:rPr lang="ru-RU" sz="2400" dirty="0"/>
                        <a:t>А3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400" dirty="0"/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400" dirty="0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400" dirty="0"/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400" dirty="0"/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400" dirty="0"/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400" dirty="0"/>
                        <a:t>89,6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400" dirty="0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400" dirty="0"/>
                        <a:t>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28743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366369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54A99F-698B-4DE0-BCD3-D039C88F1E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Пример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279BB87-DCB3-4613-8BDD-37CA9B3016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Минимальный гарантированно устойчивый спрос на продукцию предприятия составляет </a:t>
            </a:r>
            <a:r>
              <a:rPr lang="ru-RU" b="1" dirty="0"/>
              <a:t>100 шт</a:t>
            </a:r>
            <a:r>
              <a:rPr lang="ru-RU" dirty="0"/>
              <a:t>. Устойчивый сбыт на конкретный год составляет </a:t>
            </a:r>
            <a:r>
              <a:rPr lang="ru-RU" b="1" dirty="0"/>
              <a:t>200 шт</a:t>
            </a:r>
            <a:r>
              <a:rPr lang="ru-RU" dirty="0"/>
              <a:t>. Возможная сверх устойчивого спроса реализация составляет </a:t>
            </a:r>
            <a:r>
              <a:rPr lang="ru-RU" b="1" dirty="0"/>
              <a:t>300 шт</a:t>
            </a:r>
            <a:r>
              <a:rPr lang="ru-RU" dirty="0"/>
              <a:t>. Маловероятный, но потенциально возможный спрос составляет </a:t>
            </a:r>
            <a:r>
              <a:rPr lang="ru-RU" b="1" dirty="0"/>
              <a:t>400 шт</a:t>
            </a:r>
            <a:r>
              <a:rPr lang="ru-RU" dirty="0"/>
              <a:t>. Цена реализации продукции составляет (P) </a:t>
            </a:r>
            <a:r>
              <a:rPr lang="ru-RU" b="1" dirty="0"/>
              <a:t>5 тыс. руб.</a:t>
            </a:r>
            <a:r>
              <a:rPr lang="ru-RU" dirty="0"/>
              <a:t> Постоянные расходы (FC) равны </a:t>
            </a:r>
            <a:r>
              <a:rPr lang="ru-RU" b="1" dirty="0"/>
              <a:t>тыс. руб.</a:t>
            </a:r>
            <a:r>
              <a:rPr lang="ru-RU" dirty="0"/>
              <a:t>, переменные расходы на </a:t>
            </a:r>
            <a:r>
              <a:rPr lang="ru-RU" dirty="0" err="1"/>
              <a:t>ед.продукции</a:t>
            </a:r>
            <a:r>
              <a:rPr lang="ru-RU" dirty="0"/>
              <a:t> (</a:t>
            </a:r>
            <a:r>
              <a:rPr lang="ru-RU" dirty="0" err="1"/>
              <a:t>vc</a:t>
            </a:r>
            <a:r>
              <a:rPr lang="ru-RU" dirty="0"/>
              <a:t>) </a:t>
            </a:r>
            <a:r>
              <a:rPr lang="ru-RU" b="1" dirty="0"/>
              <a:t>– 1 тыс. руб.</a:t>
            </a:r>
            <a:r>
              <a:rPr lang="ru-RU" dirty="0"/>
              <a:t>. Руководство предприятия планирует три стратегии производства продукции:</a:t>
            </a:r>
          </a:p>
          <a:p>
            <a:r>
              <a:rPr lang="ru-RU" dirty="0"/>
              <a:t>Q1=</a:t>
            </a:r>
            <a:r>
              <a:rPr lang="ru-RU" b="1" dirty="0"/>
              <a:t>200 шт</a:t>
            </a:r>
            <a:r>
              <a:rPr lang="ru-RU" dirty="0"/>
              <a:t>., Q2=</a:t>
            </a:r>
            <a:r>
              <a:rPr lang="ru-RU" b="1" dirty="0"/>
              <a:t>300 шт</a:t>
            </a:r>
            <a:r>
              <a:rPr lang="ru-RU" dirty="0"/>
              <a:t>., Q3=</a:t>
            </a:r>
            <a:r>
              <a:rPr lang="ru-RU" b="1" dirty="0"/>
              <a:t>400 шт</a:t>
            </a:r>
            <a:r>
              <a:rPr lang="ru-RU" dirty="0"/>
              <a:t>.</a:t>
            </a:r>
          </a:p>
          <a:p>
            <a:r>
              <a:rPr lang="ru-RU" dirty="0"/>
              <a:t>Определите оптимальную стратегию для данного предприятия на основе критерия Вальда, </a:t>
            </a:r>
            <a:r>
              <a:rPr lang="ru-RU" dirty="0" err="1"/>
              <a:t>Сэвиджа</a:t>
            </a:r>
            <a:r>
              <a:rPr lang="ru-RU" dirty="0"/>
              <a:t> и Гурвица. </a:t>
            </a:r>
          </a:p>
          <a:p>
            <a:r>
              <a:rPr lang="ru-RU" dirty="0"/>
              <a:t>Выберите показатель Гурвица, близкий к </a:t>
            </a:r>
            <a:r>
              <a:rPr lang="ru-RU" b="1" dirty="0"/>
              <a:t>оптимистическому</a:t>
            </a:r>
            <a:r>
              <a:rPr lang="ru-RU" dirty="0"/>
              <a:t> сценарию.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2523481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D0EBA92-DC4A-45D2-8D00-BA0560023F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000" dirty="0"/>
              <a:t>Значения прибыли при различных вариантах объема производства и спроса на продукцию</a:t>
            </a: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E05BE1AD-9F72-4AB4-855B-8EBDA1C858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5091649"/>
              </p:ext>
            </p:extLst>
          </p:nvPr>
        </p:nvGraphicFramePr>
        <p:xfrm>
          <a:off x="838201" y="2173857"/>
          <a:ext cx="10393391" cy="374386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251959">
                  <a:extLst>
                    <a:ext uri="{9D8B030D-6E8A-4147-A177-3AD203B41FA5}">
                      <a16:colId xmlns:a16="http://schemas.microsoft.com/office/drawing/2014/main" val="3713076633"/>
                    </a:ext>
                  </a:extLst>
                </a:gridCol>
                <a:gridCol w="1745990">
                  <a:extLst>
                    <a:ext uri="{9D8B030D-6E8A-4147-A177-3AD203B41FA5}">
                      <a16:colId xmlns:a16="http://schemas.microsoft.com/office/drawing/2014/main" val="2399778995"/>
                    </a:ext>
                  </a:extLst>
                </a:gridCol>
                <a:gridCol w="2197721">
                  <a:extLst>
                    <a:ext uri="{9D8B030D-6E8A-4147-A177-3AD203B41FA5}">
                      <a16:colId xmlns:a16="http://schemas.microsoft.com/office/drawing/2014/main" val="3308850539"/>
                    </a:ext>
                  </a:extLst>
                </a:gridCol>
                <a:gridCol w="2197721">
                  <a:extLst>
                    <a:ext uri="{9D8B030D-6E8A-4147-A177-3AD203B41FA5}">
                      <a16:colId xmlns:a16="http://schemas.microsoft.com/office/drawing/2014/main" val="1243206903"/>
                    </a:ext>
                  </a:extLst>
                </a:gridCol>
              </a:tblGrid>
              <a:tr h="748773">
                <a:tc>
                  <a:txBody>
                    <a:bodyPr/>
                    <a:lstStyle/>
                    <a:p>
                      <a:pPr algn="l" fontAlgn="b"/>
                      <a:r>
                        <a:rPr lang="ru-RU" sz="3600" u="none" strike="noStrike">
                          <a:effectLst/>
                        </a:rPr>
                        <a:t>Спрос\производство</a:t>
                      </a:r>
                      <a:endParaRPr lang="ru-RU" sz="3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3600" u="none" strike="noStrike" dirty="0">
                          <a:effectLst/>
                        </a:rPr>
                        <a:t>200</a:t>
                      </a:r>
                      <a:endParaRPr lang="ru-RU" sz="3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3600" u="none" strike="noStrike" dirty="0">
                          <a:effectLst/>
                        </a:rPr>
                        <a:t>300</a:t>
                      </a:r>
                      <a:endParaRPr lang="ru-RU" sz="3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3600" u="none" strike="noStrike">
                          <a:effectLst/>
                        </a:rPr>
                        <a:t>400</a:t>
                      </a:r>
                      <a:endParaRPr lang="ru-RU" sz="3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152212436"/>
                  </a:ext>
                </a:extLst>
              </a:tr>
              <a:tr h="748773">
                <a:tc>
                  <a:txBody>
                    <a:bodyPr/>
                    <a:lstStyle/>
                    <a:p>
                      <a:pPr algn="ctr" fontAlgn="b"/>
                      <a:r>
                        <a:rPr lang="ru-RU" sz="3600" u="none" strike="noStrike" dirty="0">
                          <a:effectLst/>
                        </a:rPr>
                        <a:t>100</a:t>
                      </a:r>
                      <a:endParaRPr lang="ru-RU" sz="3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3600" u="none" strike="noStrike" dirty="0">
                          <a:effectLst/>
                        </a:rPr>
                        <a:t>50</a:t>
                      </a:r>
                      <a:endParaRPr lang="ru-RU" sz="3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3600" u="none" strike="noStrike" dirty="0">
                          <a:effectLst/>
                        </a:rPr>
                        <a:t>-50</a:t>
                      </a:r>
                      <a:endParaRPr lang="ru-RU" sz="3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3600" u="none" strike="noStrike">
                          <a:effectLst/>
                        </a:rPr>
                        <a:t>-150</a:t>
                      </a:r>
                      <a:endParaRPr lang="ru-RU" sz="3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436402864"/>
                  </a:ext>
                </a:extLst>
              </a:tr>
              <a:tr h="748773">
                <a:tc>
                  <a:txBody>
                    <a:bodyPr/>
                    <a:lstStyle/>
                    <a:p>
                      <a:pPr algn="ctr" fontAlgn="b"/>
                      <a:r>
                        <a:rPr lang="ru-RU" sz="3600" u="none" strike="noStrike" dirty="0">
                          <a:effectLst/>
                        </a:rPr>
                        <a:t>200</a:t>
                      </a:r>
                      <a:endParaRPr lang="ru-RU" sz="3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3600" u="none" strike="noStrike" dirty="0">
                          <a:effectLst/>
                        </a:rPr>
                        <a:t>550</a:t>
                      </a:r>
                      <a:endParaRPr lang="ru-RU" sz="3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3600" u="none" strike="noStrike" dirty="0">
                          <a:effectLst/>
                        </a:rPr>
                        <a:t>450</a:t>
                      </a:r>
                      <a:endParaRPr lang="ru-RU" sz="3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3600" u="none" strike="noStrike">
                          <a:effectLst/>
                        </a:rPr>
                        <a:t>350</a:t>
                      </a:r>
                      <a:endParaRPr lang="ru-RU" sz="3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571831036"/>
                  </a:ext>
                </a:extLst>
              </a:tr>
              <a:tr h="748773">
                <a:tc>
                  <a:txBody>
                    <a:bodyPr/>
                    <a:lstStyle/>
                    <a:p>
                      <a:pPr algn="ctr" fontAlgn="b"/>
                      <a:r>
                        <a:rPr lang="ru-RU" sz="3600" u="none" strike="noStrike" dirty="0">
                          <a:effectLst/>
                        </a:rPr>
                        <a:t>300</a:t>
                      </a:r>
                      <a:endParaRPr lang="ru-RU" sz="3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3600" u="none" strike="noStrike" dirty="0">
                          <a:effectLst/>
                        </a:rPr>
                        <a:t>550</a:t>
                      </a:r>
                      <a:endParaRPr lang="ru-RU" sz="3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3600" u="none" strike="noStrike" dirty="0">
                          <a:effectLst/>
                        </a:rPr>
                        <a:t>950</a:t>
                      </a:r>
                      <a:endParaRPr lang="ru-RU" sz="3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3600" u="none" strike="noStrike" dirty="0">
                          <a:effectLst/>
                        </a:rPr>
                        <a:t>850</a:t>
                      </a:r>
                      <a:endParaRPr lang="ru-RU" sz="3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754800109"/>
                  </a:ext>
                </a:extLst>
              </a:tr>
              <a:tr h="748773">
                <a:tc>
                  <a:txBody>
                    <a:bodyPr/>
                    <a:lstStyle/>
                    <a:p>
                      <a:pPr algn="ctr" fontAlgn="b"/>
                      <a:r>
                        <a:rPr lang="ru-RU" sz="3600" u="none" strike="noStrike" dirty="0">
                          <a:effectLst/>
                        </a:rPr>
                        <a:t>400</a:t>
                      </a:r>
                      <a:endParaRPr lang="ru-RU" sz="3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3600" u="none" strike="noStrike" dirty="0">
                          <a:effectLst/>
                        </a:rPr>
                        <a:t>550</a:t>
                      </a:r>
                      <a:endParaRPr lang="ru-RU" sz="3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3600" u="none" strike="noStrike" dirty="0">
                          <a:effectLst/>
                        </a:rPr>
                        <a:t>950</a:t>
                      </a:r>
                      <a:endParaRPr lang="ru-RU" sz="3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3600" u="none" strike="noStrike" dirty="0">
                          <a:effectLst/>
                        </a:rPr>
                        <a:t>1350</a:t>
                      </a:r>
                      <a:endParaRPr lang="ru-RU" sz="3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3748760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4021533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828BAA5-5714-40E6-82CF-9CDE7B9174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Выбор оптимальной стратегии по критерию Вальда.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02DB052-85A9-4752-8944-6F78D7F225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r>
              <a:rPr lang="ru-RU" sz="3600" dirty="0"/>
              <a:t>Какая стратегия оправдана?</a:t>
            </a:r>
          </a:p>
        </p:txBody>
      </p:sp>
    </p:spTree>
    <p:extLst>
      <p:ext uri="{BB962C8B-B14F-4D97-AF65-F5344CB8AC3E}">
        <p14:creationId xmlns:p14="http://schemas.microsoft.com/office/powerpoint/2010/main" val="354604957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828BAA5-5714-40E6-82CF-9CDE7B9174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Выбор оптимальной стратегии по критерию Вальда.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02DB052-85A9-4752-8944-6F78D7F225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r>
              <a:rPr lang="ru-RU" sz="3600" dirty="0"/>
              <a:t>Какая стратегия оправдана?</a:t>
            </a:r>
          </a:p>
        </p:txBody>
      </p:sp>
    </p:spTree>
    <p:extLst>
      <p:ext uri="{BB962C8B-B14F-4D97-AF65-F5344CB8AC3E}">
        <p14:creationId xmlns:p14="http://schemas.microsoft.com/office/powerpoint/2010/main" val="317491672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828BAA5-5714-40E6-82CF-9CDE7B9174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Ваш выбор по критерию </a:t>
            </a:r>
            <a:r>
              <a:rPr lang="ru-RU" dirty="0" err="1"/>
              <a:t>Сэвиджа</a:t>
            </a:r>
            <a:r>
              <a:rPr lang="ru-RU" dirty="0"/>
              <a:t>?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02DB052-85A9-4752-8944-6F78D7F225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r>
              <a:rPr lang="ru-RU" sz="3600" dirty="0"/>
              <a:t>Какая стратегия оправдана?</a:t>
            </a:r>
          </a:p>
        </p:txBody>
      </p:sp>
    </p:spTree>
    <p:extLst>
      <p:ext uri="{BB962C8B-B14F-4D97-AF65-F5344CB8AC3E}">
        <p14:creationId xmlns:p14="http://schemas.microsoft.com/office/powerpoint/2010/main" val="373352526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65D1944-98BA-406C-87EF-211677218B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Выбор оптимальной стратегии по критерию Гурвица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9E616A1-FF8A-4BEE-9773-2374599124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r>
              <a:rPr lang="ru-RU" sz="3200" dirty="0"/>
              <a:t>Какая стратегия оправдана?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0274944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Дерево">
  <a:themeElements>
    <a:clrScheme name="Дерево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Дерево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Дерево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TM03090434[[fn=Дерево]]</Template>
  <TotalTime>708</TotalTime>
  <Words>853</Words>
  <Application>Microsoft Office PowerPoint</Application>
  <PresentationFormat>Широкоэкранный</PresentationFormat>
  <Paragraphs>276</Paragraphs>
  <Slides>25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33" baseType="lpstr">
      <vt:lpstr>Arial</vt:lpstr>
      <vt:lpstr>Calibri</vt:lpstr>
      <vt:lpstr>Cambria</vt:lpstr>
      <vt:lpstr>Impact</vt:lpstr>
      <vt:lpstr>Rockwell</vt:lpstr>
      <vt:lpstr>Rockwell Condensed</vt:lpstr>
      <vt:lpstr>Wingdings</vt:lpstr>
      <vt:lpstr>Дерево</vt:lpstr>
      <vt:lpstr>Принятие решений в условиях неопределенности </vt:lpstr>
      <vt:lpstr>Среда неопределенности</vt:lpstr>
      <vt:lpstr>Принятие решений в условиях неопределенности</vt:lpstr>
      <vt:lpstr>Принятие решений в условиях неопределенности</vt:lpstr>
      <vt:lpstr>Презентация PowerPoint</vt:lpstr>
      <vt:lpstr>Презентация PowerPoint</vt:lpstr>
      <vt:lpstr>Целью является увеличение прибыли фирмы:</vt:lpstr>
      <vt:lpstr>Матрица решений </vt:lpstr>
      <vt:lpstr>Стратегии принятия альтернатив в условиях неопределенности</vt:lpstr>
      <vt:lpstr>ПРАВИЛО Вальда: </vt:lpstr>
      <vt:lpstr>Правило Вальда</vt:lpstr>
      <vt:lpstr>Презентация PowerPoint</vt:lpstr>
      <vt:lpstr>Правило Гурвичца</vt:lpstr>
      <vt:lpstr>Правило Гурвица</vt:lpstr>
      <vt:lpstr>Стратегия Сэвиджа - Нигана </vt:lpstr>
      <vt:lpstr>стратегии Сэвиджа–Нигана </vt:lpstr>
      <vt:lpstr>Правило Лапласа</vt:lpstr>
      <vt:lpstr>Правило Лапласа</vt:lpstr>
      <vt:lpstr>Сопоставление решений, полученных с использованием разных правил </vt:lpstr>
      <vt:lpstr>Пример</vt:lpstr>
      <vt:lpstr>Значения прибыли при различных вариантах объема производства и спроса на продукцию</vt:lpstr>
      <vt:lpstr>Выбор оптимальной стратегии по критерию Вальда.</vt:lpstr>
      <vt:lpstr>Выбор оптимальной стратегии по критерию Вальда.</vt:lpstr>
      <vt:lpstr>Ваш выбор по критерию Сэвиджа?</vt:lpstr>
      <vt:lpstr>Выбор оптимальной стратегии по критерию Гурвица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Принятие решений в условиях неопределенности</dc:title>
  <dc:creator>Katerina Shumik</dc:creator>
  <cp:lastModifiedBy>Katerina Shumik</cp:lastModifiedBy>
  <cp:revision>20</cp:revision>
  <dcterms:created xsi:type="dcterms:W3CDTF">2017-10-18T11:16:57Z</dcterms:created>
  <dcterms:modified xsi:type="dcterms:W3CDTF">2019-10-21T07:41:54Z</dcterms:modified>
</cp:coreProperties>
</file>