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90" r:id="rId11"/>
    <p:sldId id="267" r:id="rId12"/>
    <p:sldId id="268" r:id="rId13"/>
    <p:sldId id="269" r:id="rId14"/>
    <p:sldId id="292" r:id="rId15"/>
    <p:sldId id="291" r:id="rId16"/>
    <p:sldId id="270" r:id="rId17"/>
    <p:sldId id="293" r:id="rId18"/>
    <p:sldId id="271" r:id="rId19"/>
    <p:sldId id="272" r:id="rId20"/>
    <p:sldId id="273" r:id="rId21"/>
    <p:sldId id="294" r:id="rId22"/>
    <p:sldId id="274" r:id="rId23"/>
    <p:sldId id="275" r:id="rId24"/>
    <p:sldId id="276" r:id="rId25"/>
    <p:sldId id="295" r:id="rId26"/>
    <p:sldId id="277" r:id="rId27"/>
    <p:sldId id="278" r:id="rId28"/>
    <p:sldId id="279" r:id="rId29"/>
    <p:sldId id="296" r:id="rId30"/>
    <p:sldId id="280" r:id="rId31"/>
    <p:sldId id="281" r:id="rId32"/>
    <p:sldId id="282" r:id="rId33"/>
    <p:sldId id="297" r:id="rId34"/>
    <p:sldId id="283" r:id="rId35"/>
    <p:sldId id="284" r:id="rId36"/>
    <p:sldId id="285" r:id="rId37"/>
    <p:sldId id="298" r:id="rId38"/>
    <p:sldId id="286" r:id="rId39"/>
    <p:sldId id="303" r:id="rId40"/>
    <p:sldId id="299" r:id="rId41"/>
    <p:sldId id="287" r:id="rId42"/>
    <p:sldId id="304" r:id="rId43"/>
    <p:sldId id="288" r:id="rId44"/>
    <p:sldId id="300" r:id="rId45"/>
    <p:sldId id="289" r:id="rId46"/>
    <p:sldId id="305" r:id="rId47"/>
    <p:sldId id="301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8GSmdH+sQBufDfJ4YDEJJw==" hashData="BWUnm1LrW2y5lSdrVdrCa3yEhBU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D786F-AD69-4A02-B6A2-1A0383A94472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64BF-3667-42B5-9656-719890B625AF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60BB4-D539-406E-88E9-9741497D8DB8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8D47-7AAE-4272-931F-084BDE063A6A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DE2D-932B-4048-869E-B72477418715}" type="datetime1">
              <a:rPr lang="ru-RU" smtClean="0"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34B79-C18C-4574-8354-5D1E13F4C8D5}" type="datetime1">
              <a:rPr lang="ru-RU" smtClean="0"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99A9-E848-45FB-BC57-2CD974917288}" type="datetime1">
              <a:rPr lang="ru-RU" smtClean="0"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7C14-D402-4089-B3FD-680DF2E07CD4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1E95-7EBA-4EB6-A6C6-90BD2E304E0E}" type="datetime1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3F59-15D0-4BD5-AA85-224F1ACFC5D7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A5E2-E426-40EE-AEA3-CC2F03A064AC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61B35-1434-4B1D-ABE2-15F7DB26D5FA}" type="datetime1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5:Учет финансовых активов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Финансовые активы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885952"/>
            <a:ext cx="8229600" cy="390050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Раздел, обобщающий информацию о наличии и движении денежных средств, финансовых вложений, расчетах по доходным поступлениям, предоставленных авансов и иных расчетах с дебиторами бюджетных учреждений, а также хозяйственных операций, их изменяющих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Финансовые активы: счета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020100000 «Денежные средства учреждения»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020400000 «Финансовые вложения»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020500000 «Расчеты по доходам»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020600000 «Расчеты по выданным авансам»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020700000 «Расчеты по кредитам, займам (ссудам)»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020800000 «Расчеты с подотчетными лицами»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020900000 «Расчеты по ущербу и иным доходам»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021000000 «Прочие расчеты с дебиторами»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021500000 «Вложения в финансовые активы»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Счет 020100000 «Денежные средства учреждения»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364333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группы счетов: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020110000 «Денежные средства на лицевых счетах учреждения в органе казначейства»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020113000 «Денежные средства учреждения в органе казначейства в пути»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020130000 «Денежные средства в кассе учреждения»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020134000 «Касса»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020135000 «Денежные документы»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020111000 «Денежные средства учреждения на лицевых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счетах в органе казначейства»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2500330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Операции по поступлению денежных средств на лицевые счета бюджетного учреждения оформляются на основании первичных (сводных) учетных документов, приложенных к Выписке из лицевого счета бюджетного учреждения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40"/>
            <a:ext cx="8229600" cy="7143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60425"/>
            <a:ext cx="8372476" cy="5668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субсидии, предоставленной на выполнение государственного (муниципального) задания на лицевой счет бюджетного учреждения: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420111510 «Поступления денежных средств учреждения на лицевые счета в органе казначейства»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420531661 «Уменьшение дебиторской задолженности по доходам от оказания платных услуг (работ)»;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денежных средств на восстановление ранее произведенных расходов (авансовых выплат) в погашение дебиторской задолженности:</a:t>
            </a:r>
          </a:p>
          <a:p>
            <a:pPr marL="268288" indent="-268288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020111510 «Поступления денежных средств учреждения на лицевые счета в органе казначейства» </a:t>
            </a:r>
          </a:p>
          <a:p>
            <a:pPr marL="268288" indent="-268288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020600000 «Расчеты по выданным авансам», счетов 020800000 «Расчеты с подотчетными лицами», 02093400000 «Расчеты по доходам от компенсации затрат», 030300000 «Расчеты по платежам в бюджеты»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возвратов (погашение) займов (ссуд), предоставленных бюджетным учреждением в порядке, предусмотренном законодательством Российской Федерации, в том числе путем исполнения требований бенефициара в отношении принципала по предоставленным бюджетным учреждением гарантиям, а также поступление оплаты процентов, пеней, штрафов, по указанным долговым обязательствам:</a:t>
            </a:r>
          </a:p>
          <a:p>
            <a:pPr marL="268288" indent="-268288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220111510 «Поступления денежных средств учреждения на лицевые счета в органе казначейства»</a:t>
            </a:r>
          </a:p>
          <a:p>
            <a:pPr marL="268288" indent="-268288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220714640 «Уменьшение задолженности дебиторов по займам, ссудам»</a:t>
            </a: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5721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налогов, сборов и иных обязательных платежей в бюджеты бюджетной системы Российской Федерации: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030300000 «Расчеты по платежам в бюджеты»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погашение задолженности бюджетного учреждения по долговым обязательствам в сумме полученных (привлеченных) заимствований (как в сумме основного долга, так и в сумме процентов, пеней, штрафов по указанным долговым обязательствам):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230114810 «Уменьшение задолженности по заимствованиям, не являющимся государственным (муниципальным) долгом»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денежных средств в оплату поставленных (изготовленных) материальных ценностей, оказанных услуг, выполненных работ, а также перечисление средств иным кредиторам, в том числе работникам учреждения, по принятым в отношении их денежным обязательствам: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перечисление подотчетным лицам денежных средств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020800000 «Расчеты с подотчетными лицами»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020113000 «Денежные средства учреждения в органе казначейства в пути»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814514"/>
            <a:ext cx="8229600" cy="4043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Операции по поступлению денежных средств учреждения в органе казначейства в пути: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основании Извещения (ф. 0504805) и документов, прилагаемых к нему, средства в рублях, перечисленные в рамках расчетов между головным учреждением, обособленными подразделениями (филиалами) в отчетном периоде, зачисляемые на лицевые счета бюджетного учреждения в другом отчетном периоде: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дебет счета 020113510 «Поступления денежных средств учреждения в органе казначейства в пути»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кредит соответствующего счета аналитического учета счета 030404000 «Внутриведомственные расчеты»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020113000 «Денежные средства учреждения в органе казначейства в пути»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46243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Операции по выбытию денежных средств учреждения в органе казначейства в пути оформляются следующими бухгалтерскими записями: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зачисление денежных средств на лицевой счет бюджетного учреждения в органе Федерального казначейства (финансовом органе), перечисленных в рамках расчетов между головным учреждением, обособленными подразделениями (филиалами) в предыдущий отчетный период: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дебет счета 020111510 «Поступления денежных средств учреждения на лицевые счета в органе казначейства»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кредит счета 020113610 «Выбытия денежных средств учреждения в органе казначейства в пути»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60"/>
            <a:ext cx="8229600" cy="1571604"/>
          </a:xfrm>
        </p:spPr>
        <p:txBody>
          <a:bodyPr>
            <a:normAutofit fontScale="90000"/>
          </a:bodyPr>
          <a:lstStyle/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020110000 «Денежные средства на лицевых счетах учреждения в органе казначейства»: 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16430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Ведется по каждому счету в Карточке учета средств и расчетов и (или) в Журнале операций с безналичными денежными средствами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rm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020130000 «Денежные средства в кассе учреждения»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3643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Счет 020134000 «Касса»</a:t>
            </a:r>
          </a:p>
          <a:p>
            <a:pPr marL="0" indent="0"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Операции по поступлению денежных средств в кассу на основании Приходного кассового ордера (ф. 0310001), Квитанции (ф. 0504510)</a:t>
            </a:r>
          </a:p>
          <a:p>
            <a:pPr marL="0" indent="0"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Операции по выбытию наличных денежных средств из кассы бюджетного учреждения на основании Расходных кассовых ордеров (ф. 0310002)</a:t>
            </a:r>
          </a:p>
          <a:p>
            <a:pPr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4615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03275"/>
            <a:ext cx="8572560" cy="48403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доходов в кассу учреждения: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220134510 «Поступления средств в кассу учреждения»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220500000 «Расчеты по доходам»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в кассу учреждения пожертвований, грантов: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220134510 «Поступления средств в кассу учреждения»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220550000 «Расчеты по безвозмездным денежным поступлениям текущего характера», 220560000 «Расчеты по безвозмездным денежным поступлениям капитального характера»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возврат в кассу учреждения ранее произведенных авансовых выплат в погашение дебиторской задолженности: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020134510 «Поступления средств в кассу учреждения»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020600000 «Расчеты по выданным авансам»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возврат в кассу бюджетного учреждения займа, ссуды, а также поступление штрафов, пеней, процентов, начисленных по ним: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220134510 «Поступления средств в кассу учреждения»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220714640 «Уменьшение задолженности дебиторов по займам, ссудам»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поступление остатков подотчетных сумм: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020134510 "Поступления средств в кассу учреждения»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54032"/>
          </a:xfrm>
        </p:spPr>
        <p:txBody>
          <a:bodyPr>
            <a:norm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66" y="760425"/>
            <a:ext cx="837247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оплата из кассы бюджетного учреждения предварительных платежей по государственным (муниципальным) договорам на нужды учреждения (авансов):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дебету соответствующих счетов аналитического учета счета 020600000 «Расчеты по выданным авансам»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 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суммы выявленных недостач, хищений, потерь денежных средств: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020981560 «Увеличение дебиторской задолженности по недостачам денежных средств»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выдача из кассы бюджетного учреждения заработной платы, прочих выплат, стипендий, пенсий, пособий и иных социальных выплат, а также вознаграждений лицам, не состоящим в штате учреждения по договорам ГПХ: 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предоставление займа, ссуды из кассы бюджетного учреждения: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220714540 «Увеличение задолженности дебиторов по займам, ссудам»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220134610 «Выбытия средств из кассы учреждения»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выдача денежных средств подотчетному лицу: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020800000 «Расчеты с подотчетными лицами»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428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Счет 020134000 «Касса»: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1471610"/>
          </a:xfrm>
        </p:spPr>
        <p:txBody>
          <a:bodyPr>
            <a:normAutofit/>
          </a:bodyPr>
          <a:lstStyle/>
          <a:p>
            <a:pPr indent="15875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Ведется в Журнале операций по счету «Касса» 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 основании документов, прилагаемых к отчетам кассира.</a:t>
            </a:r>
          </a:p>
          <a:p>
            <a:pPr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различных денежных документов: оплаченные талоны на бензин и масла, на питание и т.п., оплаченные путевки в дома отдыха, санатории, турбазы, полученные извещения на почтовые переводы, почтовые марки, конверты с марками и марки государственной пошлины и т.п.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Денежные документы хранятся в кассе учреждения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Прием в кассу и выдача из кассы таких документов оформляются Приходными кассовыми ордерами (ф. 0310001) и Расходными кассовыми ордерами (ф. 0310002) с оформлением на них записи «Фондовый»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Приходные и расходные кассовые ордера с записью «Фондовый» регистрируются в Журнале регистрации приходных и расходных кассовых документов отдельно от приходных и расходных кассовых ордеров, оформляющих операций с денежными средствами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Учет операций с денежными документами ведется на отдельных листах Кассовой книги учреждения с проставлением на них записи Фондовый»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Аналитический учет денежных документов ведется по их видам в Карточке учета средств и расчетов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Учет операций с денежными документами ведется в Журнале по прочим операциям на основании документов, прилагаемых к отчетам кассира.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020135000 «Денежные документы»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020135000 «Денежные документы»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000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Операции при поступлении денежных документов в кассу учреждения оформляются согласно Приходным кассовым ордерам (ф. 0310001) с проставлением на них записи «Фондовый» следующими бухгалтерскими записями: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020135510 «Поступления денежных документов в кассу учреждения»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лицами», 030404000 «Внутриведомственные расчеты»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Операции по выбытию денежных документов из кассы на основании Расходных кассовых ордеров (0310002) с проставлением на них записи "Фондовый" оформляются следующими бухгалтерскими записями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020800000 «Расчеты с подотчетными лицами»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020135610 «Выбытия денежных документов из кассы учреждения»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суммы выявленных недостач, хищений, порчи денежных документов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040110172 «Доходы от операций с активами»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020135610 «Выбытия денежных документов из кассы учреждения»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020400000 «Финансовые вложения»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804" y="1285859"/>
            <a:ext cx="8229600" cy="4857785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Счет предназначен для учета краткосрочных и долгосрочных финансовых вложений, иных финансовых активов, приобретенных (сформированных) учреждением в рамках ведения им хозяйственной деятельности, органом исполнительной власти, осуществляющего функции и полномочия учредителя, иным уполномоченным органом, на который возложены функции по управлению имуществом соответствующего публично-правового образования.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Финансовые вложения принимаются к учету по их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первоначальной стоимости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Первоначальной стоимостью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признается сумма фактических вложений учреждения в приобретение (формирование) финансовых вложений. Переоценка финансовых вложений осуществляется на дату совершения операции, а также на отчетную дату составления бухгалтерской (финансовой) отчетности.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Аналитический учет по счету ведется в Карточке учета средств и расчетов либо в отдельном регистре бухгалтерского учета (реестре), формируемом по соответствующим финансовым вложениям. Аналитический учет ведется по видам финансовых вложений и по объектам, в которые осуществлены эти вложения.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Отражение операций принятию к учету финансовых вложений в сумме сформированной первоначальной стоимости осуществляется в Журнале по прочим операциям.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11140"/>
            <a:ext cx="8329642" cy="63184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020400000 «Финансовые вложения»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957390"/>
            <a:ext cx="8229600" cy="29003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020420000 «Ценные бумаги, кроме акций»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020430000 «Акции и иные формы участия в капитале»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020450000 «Иные финансовые активы»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4"/>
            <a:ext cx="8229600" cy="64291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принятие к учету финансовых активов по сформированной балансовой стоимости: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020400000 «Финансовые вложения»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021500000 «Вложения в финансовые активы»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реализация финансовых вложений: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240110172 «Доходы от операций с активами»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соответствующего счета аналитического учета счета 020400000 «Финансовые вложения»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передача финансовых вложений в казну соответствующего публично-правового образования: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240120240 «Расходы на безвозмездные перечисления текущего характера организациям»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соответствующего счета аналитического учета счета 020400000 «Финансовые вложения»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-1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020500000 «Расчеты по доходам»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2149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к учету дебиторской задолженности по доходам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020500000 «Расчеты по доходам»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040110100 «Доходы текущего финансового года», 040140100 «Доходы будущих периодов»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доходов будущих периодов в сумме субсидий на выполнение государственного (муниципального) задания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420531000 «Расчеты по доходам от оказания платных услуг (работ)»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440140131 «Доходы будущих периодов от оказания платных услуг (работ)»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доходов от аренды имущества бюджетного учреждения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220521560 «Увеличение дебиторской задолженности по доходам от операционной аренды»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240140121 «Доходы будущих периодов от операционной аренды»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доходов от аренды имущества бюджетного учреждения, переданного в рамках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неоперационной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(финансовой) аренды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220522560 «Увеличение дебиторской задолженности по доходам от финансовой аренды»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240140122 «Доходы будущих периодов от финансовой аренды»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иных доходов за реализованную продукцию, выполненные работы, оказанные услуги в рамках видов деятельности учреждения, предусмотренных уставными документами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220500000 «Расчеты по доходам»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240110100 «Доходы экономического субъекта»</a:t>
            </a: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42" y="50005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020500000 «Расчеты по доходам»: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1"/>
            <a:ext cx="8229600" cy="27146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Ведется в разрезе видов доходов (поступлений) по плательщикам (группам плательщиков) и соответствующим им суммам расчетов в Карточке учета средств и расчетов и (или) в Журнале операций расчетов с дебиторами по доходам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020600000 «Расчеты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выданным авансам»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957390"/>
            <a:ext cx="8229600" cy="3829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020610000 «Расчеты по авансам по оплате труда и начислениям на выплаты по оплате труда»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020620000 «Расчеты по авансам по работам, услугам»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020630000 «Расчеты по авансам по поступлению нефинансовых активов»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020640000 «Расчеты по безвозмездным перечислениям организациям»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020650000 «Расчеты по безвозмездным перечислениям бюджетам»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020660000 «Расчеты по авансам по социальному обеспечению»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020690000 «Расчеты по авансам по прочим расходам»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перечисление авансов со счетов бюджетного учреждения на условиях государственного (муниципального) договора на нужды учреждения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020600000 «Расчеты по выданным авансам»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020111610 «Выбытия денежных средств учреждения с лицевых счетов в органе казначейства»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оплата подотчетным лицом аванса: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020600000 «Расчеты по выданным авансам»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кредиту соответствующих счетов аналитического учета счета 020800000 «Расчеты с подотчетными лицами»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оплата из кассы бюджетного учреждения предварительных платежей по государственным (муниципальным) договорам на нужды учреждения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020600000 «Расчеты по выданным авансам»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32147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зачет обязательств по полученным материальным ценностям, выполненным работам, оказанным услугам в счет перечисленной ранее предварительной оплаты: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дебету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020600000 «Расчеты по выданным авансам» 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возврат ранее произведенных авансовых платежей согласно условиям государственных (муниципальных) контрактов на нужды учреждения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счетов 020111510 «Поступления денежных средств учреждения на лицевые счета в органе казначейства»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020600000 «Расчеты по выданным авансам»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возврат в кассу учреждения ранее произведенных авансовых выплат в погашение дебиторской задолженности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020134510 «Поступления средств в кассу учреждения»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020600000 «Расчеты по выданным авансам»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нереальной ко взысканию суммы задолженности по предоставленным авансам отражается на основании Бухгалтерской справки (ф. 0504833) с приложением оправдательных документов: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счета 040120273 «Чрезвычайные расходы по операциям с активами»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020600000 «Расчеты по выданным авансам»</a:t>
            </a:r>
            <a:endParaRPr lang="ru-RU" sz="1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36"/>
            <a:ext cx="8572560" cy="1143000"/>
          </a:xfrm>
        </p:spPr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020600000 «Расчеты 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 выданным авансам»: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071678"/>
            <a:ext cx="8229600" cy="209707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Аналитический учет расчетов по выданным авансам ведется в разрезе дебиторов и по соответствующим им суммам выданных авансов в Карточке учета средств и расчетов либо в Журнале по расчетам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Отражение операций по счету осуществляется в Журнале по расчетам с поставщиками и подрядчиками.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020700000 «Расчеты по кредитам, займам (ссудам)»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3257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020710000 «Расчеты по предоставленным кредитам, займам (ссудам)»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020720000 «Расчеты в рамках целевых иностранных кредитов (заимствований)»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предоставление займов (ссуд) бюджетными учреждениями: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дебет счета 220714540 «Увеличение задолженности дебиторов по займам, ссудам»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кредит счетов 220111610 «Выбытия денежных средств учреждения с лицевых счетов в органе казначейства», 220134610 «Выбытия средств из кассы учреждения»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начисление процентов по предоставленным займам (ссудам):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дебет счета 220714540 «Увеличение задолженности дебиторов по займам, ссудам»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кредит счета 240110125 «Проценты по предоставленным заимствованиям»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начисление штрафов и пеней по предоставленным займам (ссудам):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дебет счета 220714540 «Увеличение задолженности дебиторов по займам, ссудам»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кредит счета 240110142 «Доходы от штрафных санкций по долговым обязательствам»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3643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поступление средств в счет погашения задолженности по предоставленным займам (ссудам), начисленным по ним процентам, штрафам, пеням: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счетов 220111510 «Поступления денежных средств учреждения на лицевые счета в органе казначейства», 220134510 «Поступления средств в кассу учреждения»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220714640 «Уменьшение задолженности дебиторов по займам, ссудам»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нереальной ко взысканию задолженности по предоставленным займам (ссудам):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040110173 «Чрезвычайные доходы от операций с активами» с одновременным отражением списанной задолженности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забалансовом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счете 04 «Сомнительная задолженность»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220714640 «Уменьшение задолженности дебиторов по займам, ссудам»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020700000 «Расчеты по кредитам, займам (ссудам)»: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3143272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Отражение операций по счету осуществляется по каждому дебитору в Журнале операций с безналичными денежными средствами, а в части операций по переоценке сумм заимствований и начислению процентов, пеней (штрафов) - в Журнале по прочим операциям.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020800000 «Расчеты с подотчетными лицами»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020810000 «Расчеты с подотчетными лицами по оплате труда и начислениям на выплаты по оплате труда»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020820000 «Расчеты с подотчетными лицами по работам, услугам»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020830000 «Расчеты с подотчетными лицами по поступлению нефинансовых активов»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020860000 «Расчеты с подотчетными лицами по социальному обеспечению»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020890000 «Расчеты с подотчетными лицами по прочим расходам»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получение денежных средств подотчетным лицом при условии полного его отчета по ранее выданному авансу согласно его заявлению с указанием назначения аванса и срока, на который он выдается: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020800000 «Расчеты с подотчетными лицами»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счетов 020111610 «Выбытия денежных средств учреждения с лицевых счетов в органе казначейства»,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выдача заработной платы (стипендий, пенсий, пособий) через подотчетное лицо, ответственное за выдачу заработной платы в тех случаях, когда из-за отдаленности структурного подразделения учреждения Платежная ведомость (ф. 0504403), подписанная руководителем бюджетного учреждения, по которой производятся причитающиеся работникам структурного подразделения выплаты, не может быть возвращена ответственным за выдачу лицом в кассу бюджетного учреждения в течение трех дней, отражается на основании Платежной ведомости (ф. 0504403):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020800000 «Расчеты с подотчетными лицами»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счетов 020111610 «Выбытия денежных средств учреждения с лицевых счетов в органе казначейства», 020134610 «Выбытия средств из кассы учреждения»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получение подотчетным лицом денежных документов подотчет: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дебет соответствующего счета аналитического учета счета 020800000 «Расчеты с подотчетными лицами»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кредит счета 020135610 «Выбытия денежных документов из кассы учреждения»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74713"/>
            <a:ext cx="8229600" cy="51260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принятые к бухгалтерскому учету суммы произведенных расходов на основании утвержденного руководителем Авансового отчета (ф. 0504049) с приложенными к нему оправдательными документами: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счетов 010500000 «Материальные запасы», 010600000 «Вложения в нефинансовые активы», 010900000 «Затраты на изготовление готовой продукции, выполнение работ, услуг», 021012560 «Увеличение дебиторской задолженности по НДС по приобретенным материальным ценностям, работам, услугам», 030200000 «Расчеты по принятым обязательствам»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Расчеты с подотчетными лицами» </a:t>
            </a:r>
          </a:p>
          <a:p>
            <a:pPr marL="0" indent="0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выданные подотчетным лицом, ответственным за выдачу заработной платы, суммы заработной платы, пособий, пенсий, стипендий, иных выплат отражаются на основании Платежной ведомости (ф. 0504403):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030200000 «Расчеты по принятым обязательствам»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  <a:p>
            <a:pPr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возврат остатков подотчетных сумм: 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счетов 020111510 «Поступления денежных средств учреждения на лицевые счета в органе казначейства», 020134510 «Поступления средств в кассу учреждения»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  <a:p>
            <a:pPr marL="0" indent="0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списание с балансового учета задолженности подотчетных лиц, признанной согласно законодательству Российской Федерации нереальной ко взысканию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счета 040120273 «Чрезвычайные расходы по операциям с активами» с одновременным отражением списанной задолженности на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забалансовом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счете 04 «Сомнительная задолженность»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 </a:t>
            </a:r>
          </a:p>
          <a:p>
            <a:pPr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погашение задолженности подотчетного лица в сумме удержаний из его заработной платы: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 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020800000 «Расчеты с подотчетными лицами»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020800000 «Расчеты с подотчетными лицами»: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Ведется в разрезе подотчетных лиц, видов выплат и видов расчетов (расчеты по выданным денежным средствам, расчеты по полученным денежным документам) в Карточке учета средств и расчетов либо в Журнале по расчетам с подотчетными лицами.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020900000 «Расчеты по ущербу и иным доходам»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71448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020930000 «Расчеты по компенсации затрат»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020940000 «Расчеты по штрафам, пеням, неустойкам, возмещениям ущерба»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020970000 «Расчеты по ущербу нефинансовым активам»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020980000 «Расчеты по иным доходам»</a:t>
            </a:r>
          </a:p>
          <a:p>
            <a:pPr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8577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60425"/>
            <a:ext cx="857256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выявленных недостач, хищений, потерь имущества, ущерба, нанесенного имуществу, являющегося нефинансовым активам, а также потерь денежных документов, финансовых активов, за исключением денежных средств: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220900000 «Расчеты по ущербу и иным доходам»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240110172 «Доходы от операций с активами»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выявленных недостач, хищений, потерь денежных средств отражаются: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020981560 «Увеличение дебиторской задолженности по недостачам денежных средств»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 задолженности по штрафам, пеням, неустойкам, начисленным за нарушение условий договоров на поставку товаров, выполнение работ, оказание услуг, иных санкций: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220941560 «Увеличение дебиторской задолженности по доходам от штрафных санкций за нарушение условий контрактов (договоров)»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240110141 «Доходы от штрафных санкций за нарушение законодательства о закупках и нарушение условий контрактов (договоров)»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начисление задолженности в сумме требований по компенсации затрат бюджетных учреждений к получателям авансовых платежей (подотчетных сумм) по произведенным предварительным оплатам в рамках договоров (соглашений), а также по иным основаниям согласно законодательству Российской Федерации, не возвращенным контрагентом в случае расторжения договора (соглашения), в том числе по результатам претензионной работы (решению суда):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020930000 «Расчеты по компенсации затрат»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020600000 «Расчеты по выданным авансам», 020800000 «Расчеты с подотчетными лицами»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335758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поступление средств от виновных лиц в возмещение причиненного учреждению ущерба: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счетов 020111510 «Поступления денежных средств учреждения на лицевые счета в органе казначейства», 020134510 «Поступления средств в кассу учреждения»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020900000 «Расчеты по ущербу и иным доходам»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возмещение ущерба виновными лицами в натуральной форме: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040110172 «Доходы от операций с активами»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020900000 «Расчеты по ущербу и иным доходам»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возмещение ущерба виновным лицом из заработной платы: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030403830 «Уменьшение кредиторской задолженности по удержаниям из выплат по оплате труда»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020900000 «Расчеты по ущербу и иным доходам»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суммы, списанные с баланса в связи 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неустановлением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виновных лиц, с их уточнениями решениями судов: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040110172 «Доходы от операций с активами»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020900000 «Расчеты по ущербу и иным доходам»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020900000 «Расчеты по ущербу и иным доходам»: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1"/>
            <a:ext cx="8229600" cy="3143271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Ведется в Карточке учета средств и расчетов в разрезе лиц, ответственных за возмещение причиненного ущерба (виновных лиц), виду имущества, и (или) сумм ущерба, в том числе по выявленным хищениям, недостачам.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Отражение операций осуществляется в Журнале операций расчетов с дебиторами по доходам.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021000000 «Прочие расчеты с дебиторами»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472518" cy="41259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группы: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021010000 «Расчеты по налоговым вычетам по НДС»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021003000 «Расчеты с финансовым органом по наличным денежным средствам»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021006000 «Расчеты с учредителем»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021010000 «Расчеты по налоговым вычетам по НДС»: основные проводки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списание сумм НДС, принятых учреждением в качестве налогового вычета, в том числе по авансам, уплаченным учреждением: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030304830 «Уменьшение кредиторской задолженности по налогу на добавленную стоимость»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021012660 «Уменьшение дебиторской задолженности по НДС по приобретенным материальным ценностям, работам, услугам», 021013660 «Уменьшение дебиторской задолженности по НДС по авансам уплаченным»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списание сумм НДС на увеличение стоимости нефинансовых активов (работ, услуг) в порядке, предусмотренном налоговым законодательством Российской Федерации: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010900000 «Затраты на изготовление готовой продукции, выполнение работ, услуг» (в части стоимости готовой продукции, работ, услуг)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021012660 «Уменьшение дебиторской задолженности по НДС по приобретенным материальным ценностям, работам, услугам»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021010000 «Расчеты по налоговым вычетам по НДС»: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229600" cy="15430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Ведется в Карточке учета средств и расчетов.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Отражение операций осуществляется в Журнале по прочим операциям.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4"/>
            <a:ext cx="8515352" cy="150019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Счет 021003000 «Расчеты с финансовым органом по наличным денежным средствам»: основные проводки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804" y="1428736"/>
            <a:ext cx="8229600" cy="3757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выбытие денежных средств с лицевых счетов в органе казначейства на основании заявки учреждения для выплаты наличных денег: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021003560 «Увеличение дебиторской задолженности по операциям с финансовым органом по наличным денежным средствам»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наличных денежных средств на лицевой счет в органе казначейства на основании расходного кассового ордера, квитанции к объявлению на взнос наличными: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021003560 «Увеличение дебиторской задолженности по операциям с финансовым органом по наличным денежным средствам»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020134610 «Выбытия средств из кассы учреждения»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получение наличных денег по чекам в кассу учреждения на основании приходного кассового ордера: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020134510 «Поступления средств в кассу учреждения»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021003660 «Уменьшение дебиторской задолженности по операциям с финансовым органом по наличным денежным средствам»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зачисление наличных денежных средств на лицевой счет в органе казначейства на основании Выписки из лицевого счета: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счета 020111510 «Поступления денежных средств учреждения на лицевые счета в органе казначейства»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021003660 «Уменьшение дебиторской задолженности по операциям с финансовым органом по наличным денежным средствам»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021003000 «Расчеты с финансовым органом по наличным денежным средствам»: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229600" cy="15430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Ведется в Карточке учета средств и расчетов.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Отражение операций осуществляется в Журнале по прочим операциям.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021006000 «Расчеты с учредителем»: основные проводки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42" y="176055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сумме балансовой стоимости принятого к учету недвижимого и особо ценного движимого имущества, закрепленного за государственным (муниципальным) бюджетным учреждением собственником этого имущества или приобретенного бюджетным учреждением за счет выделенных таким собственником средств: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 счета 040110172 «Доходы от операций с активами»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021006661 «Уменьшение расчетов с учредителем»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сумме балансовой стоимости выбывающего имущества (при выбытии недвижимого и особо ценного движимого имущества, в отношении которого учреждение не имеет права самостоятельного распоряжения, при передаче объектов основных средств, нематериальных активов органу власти, осуществляющему функции и полномочия учредителя в отношении бюджетного учреждения - по методу «Красное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сторно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дебету счета 040110172 «Доходы от операций с активами» 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кредит счета 021006661 «Уменьшение расчетов с учредителем»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021006000 «Расчеты с учредителем»: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3"/>
            <a:ext cx="8229600" cy="292895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Ведется в Карточке учета средств и расчетов по видам формируемых расчетов и соответствующим им суммам.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Отражение операций осуществляется в Журнале по прочим операциям.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Счет 021500000 «Вложения в финансовые активы»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74871"/>
            <a:ext cx="8229600" cy="424021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группы счетов: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021520000 «Вложения в ценные бумаги, кроме акций»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021530000 «Вложения в акции и иные формы участия в капитале»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021550000 «Вложения в иные финансовые активы»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021500000 «Вложения в финансовые активы»: основные проводки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2886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стоимости финансовых вложений в сумме денежных средств, перечисленных с лицевого счета в органе казначейства: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221500000 «Вложения в финансовые активы»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счета 220111610 «Выбытия денежных средств учреждения с лицевых счетов в органе казначейства»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стоимости финансовых вложений в сумме балансовой (остаточной) стоимости основных средств, нематериальных активов, фактической стоимости материальных запасов, переданных бюджетным учреждением в качестве учредителя (участника) в уставный капитал хозяйственных обществ или иным юридическим лицам: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221500000 «Вложения в финансовые активы»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счетов 210100000 «Основные средства», 210200000 «Нематериальные активы», 210500000 «Материальные запасы»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к учету финансовых активов по сформированной стоимости: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дебет соответствующих счетов аналитического учета счета 220400000 «Финансовые вложения»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кредит соответствующих счетов аналитического учета счета 221500000 «Вложения в финансовые активы»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Счет 021500000 «Вложения в финансовые активы»: </a:t>
            </a: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аналитический учет</a:t>
            </a:r>
            <a:endParaRPr lang="ru-RU" sz="3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374014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Ведется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Многографной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карточке в разрезе затрат на формирование вложений (инвестиций) в финансовые активы по каждому контрагенту.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Отражение операций по кредиту осуществляется в Журнале по прочим операциям.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Учет операций по формированию первоначальной стоимости финансовых вложений ведется в соответствии с содержанием факта хозяйственной жизни: в Журнале операций с безналичными денежными средствами, в Журнале операций по выбытию и перемещению нефинансовых активов; в Журнале операций расчетов с поставщиками и подрядчиками, в Журнале по прочим операциям.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5119</Words>
  <Application>Microsoft Office PowerPoint</Application>
  <PresentationFormat>Экран (4:3)</PresentationFormat>
  <Paragraphs>453</Paragraphs>
  <Slides>47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Тема 5:Учет финансовых активов</vt:lpstr>
      <vt:lpstr>Финансовые активы</vt:lpstr>
      <vt:lpstr>Финансовые активы: счета</vt:lpstr>
      <vt:lpstr>Счет 020100000 «Денежные средства учреждения»</vt:lpstr>
      <vt:lpstr>Счет 020111000 «Денежные средства учреждения на лицевых счетах в органе казначейства»</vt:lpstr>
      <vt:lpstr>Основные проводки:</vt:lpstr>
      <vt:lpstr>Основные проводки:</vt:lpstr>
      <vt:lpstr>Счет 020113000 «Денежные средства учреждения в органе казначейства в пути»</vt:lpstr>
      <vt:lpstr>Счет 020113000 «Денежные средства учреждения в органе казначейства в пути»</vt:lpstr>
      <vt:lpstr>020110000 «Денежные средства на лицевых счетах учреждения в органе казначейства»: аналитический учет</vt:lpstr>
      <vt:lpstr>Счет 020130000 «Денежные средства в кассе учреждения»</vt:lpstr>
      <vt:lpstr>Основные проводки</vt:lpstr>
      <vt:lpstr>Основные проводки</vt:lpstr>
      <vt:lpstr>Счет 020134000 «Касса»:  аналитический учет</vt:lpstr>
      <vt:lpstr>Счет 020135000 «Денежные документы»</vt:lpstr>
      <vt:lpstr>Счет 020135000 «Денежные документы»</vt:lpstr>
      <vt:lpstr>Счет 020400000 «Финансовые вложения»</vt:lpstr>
      <vt:lpstr>Счет 020400000 «Финансовые вложения»</vt:lpstr>
      <vt:lpstr>Основные проводки</vt:lpstr>
      <vt:lpstr>Счет 020500000 «Расчеты по доходам»</vt:lpstr>
      <vt:lpstr>Счет 020500000 «Расчеты по доходам»: аналитический учет</vt:lpstr>
      <vt:lpstr>Счет 020600000 «Расчеты  по выданным авансам»</vt:lpstr>
      <vt:lpstr>Основные проводки</vt:lpstr>
      <vt:lpstr>Основные проводки</vt:lpstr>
      <vt:lpstr>Счет 020600000 «Расчеты  по выданным авансам»: аналитический учет</vt:lpstr>
      <vt:lpstr>Счет 020700000 «Расчеты по кредитам, займам (ссудам)»</vt:lpstr>
      <vt:lpstr>Основные проводки</vt:lpstr>
      <vt:lpstr>Основные проводки</vt:lpstr>
      <vt:lpstr>Счет 020700000 «Расчеты по кредитам, займам (ссудам)»: аналитический учет</vt:lpstr>
      <vt:lpstr>Счет 020800000 «Расчеты с подотчетными лицами»</vt:lpstr>
      <vt:lpstr>Основные проводки</vt:lpstr>
      <vt:lpstr>Основные проводки</vt:lpstr>
      <vt:lpstr>Счет 020800000 «Расчеты с подотчетными лицами»: аналитический учет</vt:lpstr>
      <vt:lpstr>Счет 020900000 «Расчеты по ущербу и иным доходам»</vt:lpstr>
      <vt:lpstr>Основные проводки</vt:lpstr>
      <vt:lpstr>Основные проводки</vt:lpstr>
      <vt:lpstr>Счет 020900000 «Расчеты по ущербу и иным доходам»: аналитический учет</vt:lpstr>
      <vt:lpstr>Счет 021000000 «Прочие расчеты с дебиторами»</vt:lpstr>
      <vt:lpstr>Счет 021010000 «Расчеты по налоговым вычетам по НДС»: основные проводки</vt:lpstr>
      <vt:lpstr>Счет 021010000 «Расчеты по налоговым вычетам по НДС»: аналитический учет</vt:lpstr>
      <vt:lpstr>Счет 021003000 «Расчеты с финансовым органом по наличным денежным средствам»: основные проводки </vt:lpstr>
      <vt:lpstr>Счет 021003000 «Расчеты с финансовым органом по наличным денежным средствам»: аналитический учет</vt:lpstr>
      <vt:lpstr>Счет 021006000 «Расчеты с учредителем»: основные проводки</vt:lpstr>
      <vt:lpstr>Счет 021006000 «Расчеты с учредителем»:аналитический учет</vt:lpstr>
      <vt:lpstr>Счет 021500000 «Вложения в финансовые активы»</vt:lpstr>
      <vt:lpstr>Счет 021500000 «Вложения в финансовые активы»: основные проводки</vt:lpstr>
      <vt:lpstr>Счет 021500000 «Вложения в финансовые активы»: аналитический учет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108</cp:revision>
  <dcterms:created xsi:type="dcterms:W3CDTF">2020-10-10T00:49:25Z</dcterms:created>
  <dcterms:modified xsi:type="dcterms:W3CDTF">2020-12-22T02:37:56Z</dcterms:modified>
</cp:coreProperties>
</file>