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86"/>
  </p:notesMasterIdLst>
  <p:sldIdLst>
    <p:sldId id="256" r:id="rId2"/>
    <p:sldId id="275" r:id="rId3"/>
    <p:sldId id="327" r:id="rId4"/>
    <p:sldId id="303" r:id="rId5"/>
    <p:sldId id="304" r:id="rId6"/>
    <p:sldId id="305" r:id="rId7"/>
    <p:sldId id="365" r:id="rId8"/>
    <p:sldId id="366" r:id="rId9"/>
    <p:sldId id="381" r:id="rId10"/>
    <p:sldId id="306" r:id="rId11"/>
    <p:sldId id="355" r:id="rId12"/>
    <p:sldId id="383" r:id="rId13"/>
    <p:sldId id="384" r:id="rId14"/>
    <p:sldId id="345" r:id="rId15"/>
    <p:sldId id="308" r:id="rId16"/>
    <p:sldId id="367" r:id="rId17"/>
    <p:sldId id="368" r:id="rId18"/>
    <p:sldId id="370" r:id="rId19"/>
    <p:sldId id="369" r:id="rId20"/>
    <p:sldId id="372" r:id="rId21"/>
    <p:sldId id="377" r:id="rId22"/>
    <p:sldId id="376" r:id="rId23"/>
    <p:sldId id="378" r:id="rId24"/>
    <p:sldId id="379" r:id="rId25"/>
    <p:sldId id="380" r:id="rId26"/>
    <p:sldId id="328" r:id="rId27"/>
    <p:sldId id="329" r:id="rId28"/>
    <p:sldId id="346" r:id="rId29"/>
    <p:sldId id="356" r:id="rId30"/>
    <p:sldId id="358" r:id="rId31"/>
    <p:sldId id="362" r:id="rId32"/>
    <p:sldId id="359" r:id="rId33"/>
    <p:sldId id="360" r:id="rId34"/>
    <p:sldId id="385" r:id="rId35"/>
    <p:sldId id="386" r:id="rId36"/>
    <p:sldId id="387" r:id="rId37"/>
    <p:sldId id="361" r:id="rId38"/>
    <p:sldId id="363" r:id="rId39"/>
    <p:sldId id="364" r:id="rId40"/>
    <p:sldId id="357" r:id="rId41"/>
    <p:sldId id="309" r:id="rId42"/>
    <p:sldId id="311" r:id="rId43"/>
    <p:sldId id="312" r:id="rId44"/>
    <p:sldId id="310" r:id="rId45"/>
    <p:sldId id="313" r:id="rId46"/>
    <p:sldId id="314" r:id="rId47"/>
    <p:sldId id="315" r:id="rId48"/>
    <p:sldId id="319" r:id="rId49"/>
    <p:sldId id="321" r:id="rId50"/>
    <p:sldId id="322" r:id="rId51"/>
    <p:sldId id="382" r:id="rId52"/>
    <p:sldId id="389" r:id="rId53"/>
    <p:sldId id="390" r:id="rId54"/>
    <p:sldId id="391" r:id="rId55"/>
    <p:sldId id="392" r:id="rId56"/>
    <p:sldId id="393" r:id="rId57"/>
    <p:sldId id="394" r:id="rId58"/>
    <p:sldId id="323" r:id="rId59"/>
    <p:sldId id="325" r:id="rId60"/>
    <p:sldId id="330" r:id="rId61"/>
    <p:sldId id="331" r:id="rId62"/>
    <p:sldId id="333" r:id="rId63"/>
    <p:sldId id="334" r:id="rId64"/>
    <p:sldId id="335" r:id="rId65"/>
    <p:sldId id="336" r:id="rId66"/>
    <p:sldId id="337" r:id="rId67"/>
    <p:sldId id="324" r:id="rId68"/>
    <p:sldId id="338" r:id="rId69"/>
    <p:sldId id="340" r:id="rId70"/>
    <p:sldId id="342" r:id="rId71"/>
    <p:sldId id="339" r:id="rId72"/>
    <p:sldId id="343" r:id="rId73"/>
    <p:sldId id="344" r:id="rId74"/>
    <p:sldId id="395" r:id="rId75"/>
    <p:sldId id="396" r:id="rId76"/>
    <p:sldId id="397" r:id="rId77"/>
    <p:sldId id="398" r:id="rId78"/>
    <p:sldId id="347" r:id="rId79"/>
    <p:sldId id="348" r:id="rId80"/>
    <p:sldId id="350" r:id="rId81"/>
    <p:sldId id="351" r:id="rId82"/>
    <p:sldId id="352" r:id="rId83"/>
    <p:sldId id="353" r:id="rId84"/>
    <p:sldId id="354" r:id="rId8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99FF"/>
    <a:srgbClr val="33CC33"/>
    <a:srgbClr val="2A4E96"/>
    <a:srgbClr val="577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1" autoAdjust="0"/>
    <p:restoredTop sz="94660"/>
  </p:normalViewPr>
  <p:slideViewPr>
    <p:cSldViewPr>
      <p:cViewPr varScale="1">
        <p:scale>
          <a:sx n="92" d="100"/>
          <a:sy n="92" d="100"/>
        </p:scale>
        <p:origin x="408" y="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Напряженность выполнения учебного задания</c:v>
                </c:pt>
              </c:strCache>
            </c:strRef>
          </c:tx>
          <c:spPr>
            <a:ln w="57150" cap="rnd">
              <a:solidFill>
                <a:schemeClr val="accent2">
                  <a:lumMod val="75000"/>
                </a:schemeClr>
              </a:solidFill>
              <a:round/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</c:v>
                </c:pt>
                <c:pt idx="1">
                  <c:v>60</c:v>
                </c:pt>
                <c:pt idx="2">
                  <c:v>60</c:v>
                </c:pt>
                <c:pt idx="3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87-42A8-9D44-D3A562E7F9C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45554088"/>
        <c:axId val="445553104"/>
      </c:lineChart>
      <c:catAx>
        <c:axId val="44555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5553104"/>
        <c:crosses val="autoZero"/>
        <c:auto val="1"/>
        <c:lblAlgn val="ctr"/>
        <c:lblOffset val="100"/>
        <c:noMultiLvlLbl val="0"/>
      </c:catAx>
      <c:valAx>
        <c:axId val="44555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555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8647132350803754E-3"/>
          <c:y val="0.8012351881391907"/>
          <c:w val="0.88845915331918646"/>
          <c:h val="0.165242633992661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accent2">
              <a:lumMod val="40000"/>
              <a:lumOff val="60000"/>
            </a:schemeClr>
          </a:solidFill>
        </a:defRPr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1461358228156"/>
          <c:y val="7.8942632663917822E-2"/>
          <c:w val="0.85062548643864933"/>
          <c:h val="0.6921871671795432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Длительность выполнения учебного задания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120</c:v>
                </c:pt>
                <c:pt idx="1">
                  <c:v>30</c:v>
                </c:pt>
                <c:pt idx="2">
                  <c:v>40</c:v>
                </c:pt>
                <c:pt idx="3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FF-490C-A372-21ABD011C6D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5049120"/>
        <c:axId val="15050104"/>
      </c:lineChart>
      <c:catAx>
        <c:axId val="1504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50104"/>
        <c:crosses val="autoZero"/>
        <c:auto val="1"/>
        <c:lblAlgn val="ctr"/>
        <c:lblOffset val="100"/>
        <c:noMultiLvlLbl val="0"/>
      </c:catAx>
      <c:valAx>
        <c:axId val="1505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4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rgbClr val="92D05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33CC33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rgbClr val="33CC33"/>
                </a:solidFill>
              </a:rPr>
              <a:t>Соотношение количества испытуемых относительно УФП по видам испытаний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33CC33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Подвижность в таз.бед.сут.</c:v>
                </c:pt>
                <c:pt idx="1">
                  <c:v>Силовая выносливость</c:v>
                </c:pt>
                <c:pt idx="2">
                  <c:v>Скоростно-силовые спос.</c:v>
                </c:pt>
                <c:pt idx="3">
                  <c:v>Координационные спос.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33.299999999999997</c:v>
                </c:pt>
                <c:pt idx="1">
                  <c:v>33.299999999999997</c:v>
                </c:pt>
                <c:pt idx="2">
                  <c:v>16.600000000000001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A1-4584-9A54-742DD5CAFE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Подвижность в таз.бед.сут.</c:v>
                </c:pt>
                <c:pt idx="1">
                  <c:v>Силовая выносливость</c:v>
                </c:pt>
                <c:pt idx="2">
                  <c:v>Скоростно-силовые спос.</c:v>
                </c:pt>
                <c:pt idx="3">
                  <c:v>Координационные спос.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33.299999999999997</c:v>
                </c:pt>
                <c:pt idx="1">
                  <c:v>33.299999999999997</c:v>
                </c:pt>
                <c:pt idx="2">
                  <c:v>33.299999999999997</c:v>
                </c:pt>
                <c:pt idx="3">
                  <c:v>16.600000000000001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A1-4584-9A54-742DD5CAFEE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Подвижность в таз.бед.сут.</c:v>
                </c:pt>
                <c:pt idx="1">
                  <c:v>Силовая выносливость</c:v>
                </c:pt>
                <c:pt idx="2">
                  <c:v>Скоростно-силовые спос.</c:v>
                </c:pt>
                <c:pt idx="3">
                  <c:v>Координационные спос.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33.299999999999997</c:v>
                </c:pt>
                <c:pt idx="1">
                  <c:v>33.299999999999997</c:v>
                </c:pt>
                <c:pt idx="2">
                  <c:v>50</c:v>
                </c:pt>
                <c:pt idx="3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A1-4584-9A54-742DD5CAFE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51436296"/>
        <c:axId val="551434984"/>
      </c:barChart>
      <c:catAx>
        <c:axId val="551436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1434984"/>
        <c:crosses val="autoZero"/>
        <c:auto val="1"/>
        <c:lblAlgn val="ctr"/>
        <c:lblOffset val="100"/>
        <c:noMultiLvlLbl val="0"/>
      </c:catAx>
      <c:valAx>
        <c:axId val="5514349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143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33CC33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50" normalizeH="0" baseline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 sz="2000" b="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Общее соотношение количества испытуемых относительно УФП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50" normalizeH="0" baseline="0">
              <a:solidFill>
                <a:schemeClr val="accent4">
                  <a:lumMod val="40000"/>
                  <a:lumOff val="60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Низкий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7D-4C62-A421-DEA9B5E0CDA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7D-4C62-A421-DEA9B5E0CDA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Высокий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7D-4C62-A421-DEA9B5E0CD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493060360"/>
        <c:axId val="493053800"/>
      </c:barChart>
      <c:catAx>
        <c:axId val="4930603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3053800"/>
        <c:crosses val="autoZero"/>
        <c:auto val="1"/>
        <c:lblAlgn val="ctr"/>
        <c:lblOffset val="100"/>
        <c:noMultiLvlLbl val="0"/>
      </c:catAx>
      <c:valAx>
        <c:axId val="49305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306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4">
          <a:lumMod val="60000"/>
          <a:lumOff val="4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0.28939</cdr:x>
      <cdr:y>0.59875</cdr:y>
    </cdr:from>
    <cdr:to>
      <cdr:x>0.76035</cdr:x>
      <cdr:y>0.68322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8242889-8D8E-477F-BD7C-9B2E0895A8DE}"/>
            </a:ext>
          </a:extLst>
        </cdr:cNvPr>
        <cdr:cNvSpPr txBox="1"/>
      </cdr:nvSpPr>
      <cdr:spPr>
        <a:xfrm xmlns:a="http://schemas.openxmlformats.org/drawingml/2006/main">
          <a:off x="1194643" y="2041531"/>
          <a:ext cx="1944180" cy="288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dirty="0">
              <a:solidFill>
                <a:schemeClr val="accent2">
                  <a:lumMod val="20000"/>
                  <a:lumOff val="80000"/>
                </a:schemeClr>
              </a:solidFill>
            </a:rPr>
            <a:t>Номер задания</a:t>
          </a:r>
        </a:p>
      </cdr:txBody>
    </cdr:sp>
  </cdr:relSizeAnchor>
  <cdr:relSizeAnchor xmlns:cdr="http://schemas.openxmlformats.org/drawingml/2006/chartDrawing">
    <cdr:from>
      <cdr:x>0.18945</cdr:x>
      <cdr:y>0.04966</cdr:y>
    </cdr:from>
    <cdr:to>
      <cdr:x>0.34644</cdr:x>
      <cdr:y>0.19749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80D9B9C-CCC9-49AF-AE04-5467B805649B}"/>
            </a:ext>
          </a:extLst>
        </cdr:cNvPr>
        <cdr:cNvSpPr txBox="1"/>
      </cdr:nvSpPr>
      <cdr:spPr>
        <a:xfrm xmlns:a="http://schemas.openxmlformats.org/drawingml/2006/main">
          <a:off x="782081" y="169323"/>
          <a:ext cx="64807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dirty="0">
              <a:solidFill>
                <a:schemeClr val="accent2">
                  <a:lumMod val="40000"/>
                  <a:lumOff val="60000"/>
                </a:schemeClr>
              </a:solidFill>
            </a:rPr>
            <a:t>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0.30217</cdr:x>
      <cdr:y>0.66414</cdr:y>
    </cdr:from>
    <cdr:to>
      <cdr:x>0.79603</cdr:x>
      <cdr:y>0.75371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4355C50-C11F-49FC-8458-E1345EFC723A}"/>
            </a:ext>
          </a:extLst>
        </cdr:cNvPr>
        <cdr:cNvSpPr txBox="1"/>
      </cdr:nvSpPr>
      <cdr:spPr>
        <a:xfrm xmlns:a="http://schemas.openxmlformats.org/drawingml/2006/main">
          <a:off x="1189586" y="2135899"/>
          <a:ext cx="194421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>
              <a:solidFill>
                <a:schemeClr val="tx1"/>
              </a:solidFill>
            </a:rPr>
            <a:t>Номер задания</a:t>
          </a:r>
        </a:p>
      </cdr:txBody>
    </cdr:sp>
  </cdr:relSizeAnchor>
  <cdr:relSizeAnchor xmlns:cdr="http://schemas.openxmlformats.org/drawingml/2006/chartDrawing">
    <cdr:from>
      <cdr:x>0.31709</cdr:x>
      <cdr:y>0.05851</cdr:y>
    </cdr:from>
    <cdr:to>
      <cdr:x>0.5</cdr:x>
      <cdr:y>0.19503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FA9E2E14-918F-4BB5-8D64-2DEEF28F5933}"/>
            </a:ext>
          </a:extLst>
        </cdr:cNvPr>
        <cdr:cNvSpPr txBox="1"/>
      </cdr:nvSpPr>
      <cdr:spPr>
        <a:xfrm xmlns:a="http://schemas.openxmlformats.org/drawingml/2006/main">
          <a:off x="1248308" y="188179"/>
          <a:ext cx="720080" cy="439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rgbClr val="92D050"/>
              </a:solidFill>
            </a:rPr>
            <a:t>сек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E495AFD-B3D1-4695-B127-39EBBEFA9BE8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FDE795B-530F-4BB7-9D3B-C71BA92D25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724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F738CC-8FDB-409C-B2ED-00B0E75CA50E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279D8E-D73B-454B-BD7F-31601B4D5A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EF4B3-6E90-41FB-BEF9-DBF9F7C6E51E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A2AA6-1622-4018-B42A-1F92AAC840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3648 h 3648"/>
              <a:gd name="T2" fmla="*/ 720 w 2736"/>
              <a:gd name="T3" fmla="*/ 2016 h 3648"/>
              <a:gd name="T4" fmla="*/ 2736 w 2736"/>
              <a:gd name="T5" fmla="*/ 0 h 3648"/>
              <a:gd name="T6" fmla="*/ 2736 w 2736"/>
              <a:gd name="T7" fmla="*/ 96 h 3648"/>
              <a:gd name="T8" fmla="*/ 744 w 2736"/>
              <a:gd name="T9" fmla="*/ 2038 h 3648"/>
              <a:gd name="T10" fmla="*/ 48 w 2736"/>
              <a:gd name="T11" fmla="*/ 3648 h 3648"/>
              <a:gd name="T12" fmla="*/ 0 w 2736"/>
              <a:gd name="T13" fmla="*/ 3648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4080 h 4128"/>
              <a:gd name="T2" fmla="*/ 0 w 3504"/>
              <a:gd name="T3" fmla="*/ 4128 h 4128"/>
              <a:gd name="T4" fmla="*/ 3504 w 3504"/>
              <a:gd name="T5" fmla="*/ 2640 h 4128"/>
              <a:gd name="T6" fmla="*/ 2880 w 3504"/>
              <a:gd name="T7" fmla="*/ 0 h 4128"/>
              <a:gd name="T8" fmla="*/ 2832 w 3504"/>
              <a:gd name="T9" fmla="*/ 0 h 4128"/>
              <a:gd name="T10" fmla="*/ 3465 w 3504"/>
              <a:gd name="T11" fmla="*/ 2619 h 4128"/>
              <a:gd name="T12" fmla="*/ 0 w 3504"/>
              <a:gd name="T13" fmla="*/ 4080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олилиния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63491A-5CF0-408E-9896-DEB315815283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2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C34E90A-EF64-4E70-891D-299FFB406B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30B560-8A02-4E30-A2AD-407B6B7A9C2E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608FD4-381A-451F-AE02-4ABE8DF234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32BC28-BCF5-471E-A0A4-2E55F90D6A1C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1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08A846-8D37-43CF-AC9B-A03535BCFE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4D2EB-7CF5-471D-BDF7-55FFECA9FFE6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F95A6-49C9-41D9-93E7-B2E455F61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298E2B-0DC2-4E05-921D-3E537E893D26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0BEDA0-9928-4A25-86F8-10F7560890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CB65E-43E3-4F2B-93FE-F3837D9F5053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BFE93-ED75-4954-9638-B52C54D53D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6200000">
              <a:off x="6663593" y="1280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 flipH="1">
              <a:off x="6744513" y="1279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rot="16200000">
              <a:off x="6663593" y="1280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 flipH="1">
              <a:off x="6744513" y="1279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16200000">
              <a:off x="6663592" y="1280974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 flipH="1">
              <a:off x="6744512" y="1279999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00EFF71-5A7D-466D-88C1-F6E721E50D34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20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BA7E55-0FF4-4AD6-8BA7-5214948D89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69668-6890-47FF-9186-A8A359C70AF8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28837-335B-4910-9431-C8516F9059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9FD9C-D711-413D-A77A-A323BA1D4A8A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5F8AB-DD50-4086-B899-94A6D2962D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6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589D341C-A1A2-4678-8AEA-12DB0B3BCC53}" type="datetime1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DEC824B9-5ABB-42D3-A1BE-BB35F4E8B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8" r:id="rId1"/>
    <p:sldLayoutId id="2147483958" r:id="rId2"/>
    <p:sldLayoutId id="2147483969" r:id="rId3"/>
    <p:sldLayoutId id="2147483970" r:id="rId4"/>
    <p:sldLayoutId id="2147483971" r:id="rId5"/>
    <p:sldLayoutId id="2147483959" r:id="rId6"/>
    <p:sldLayoutId id="2147483972" r:id="rId7"/>
    <p:sldLayoutId id="2147483960" r:id="rId8"/>
    <p:sldLayoutId id="2147483973" r:id="rId9"/>
    <p:sldLayoutId id="2147483961" r:id="rId10"/>
    <p:sldLayoutId id="2147483962" r:id="rId11"/>
  </p:sldLayoutIdLst>
  <p:transition>
    <p:fade thruBlk="1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uriy.Gudkov@vvsu.r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philologist.livejournal.com/9640668.html" TargetMode="Externa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simpoll.ru/?yclid=1809355213153538410" TargetMode="External"/><Relationship Id="rId2" Type="http://schemas.openxmlformats.org/officeDocument/2006/relationships/hyperlink" Target="https://anketolog.ru/?utm_campaign=b2b_rossia_poisk&amp;utm_source=yandex&amp;utm_medium=cpc&amp;utm_term=&#1072;&#1085;&#1082;&#1077;&#1090;&#1072;%20&#1080;&#1089;&#1089;&#1083;&#1077;&#1076;&#1086;&#1074;&#1072;&#1085;&#1080;&#1077;%20&#1088;&#1072;&#1079;&#1088;&#1072;&#1073;&#1086;&#1090;&#1082;&#1072;&amp;yclid=1809454944437435066" TargetMode="Externa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1654" y="908720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satMod val="200000"/>
                  </a:schemeClr>
                </a:solidFill>
              </a:rPr>
              <a:t>Учебная практика по получению навыков исследовательской работы</a:t>
            </a:r>
          </a:p>
        </p:txBody>
      </p:sp>
      <p:sp>
        <p:nvSpPr>
          <p:cNvPr id="8196" name="Подзаголовок 2"/>
          <p:cNvSpPr txBox="1">
            <a:spLocks/>
          </p:cNvSpPr>
          <p:nvPr/>
        </p:nvSpPr>
        <p:spPr bwMode="auto">
          <a:xfrm>
            <a:off x="1187624" y="135705"/>
            <a:ext cx="7239774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Corbel" pitchFamily="34" charset="0"/>
              </a:rPr>
              <a:t>Кафедра физкультурно-оздоровительной и спортивной работы</a:t>
            </a: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Corbel" pitchFamily="34" charset="0"/>
              </a:rPr>
              <a:t>ВГУЭС</a:t>
            </a:r>
          </a:p>
        </p:txBody>
      </p:sp>
      <p:sp>
        <p:nvSpPr>
          <p:cNvPr id="8197" name="Подзаголовок 2"/>
          <p:cNvSpPr txBox="1">
            <a:spLocks/>
          </p:cNvSpPr>
          <p:nvPr/>
        </p:nvSpPr>
        <p:spPr bwMode="auto">
          <a:xfrm>
            <a:off x="2771800" y="5916304"/>
            <a:ext cx="3241675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2800" dirty="0">
                <a:solidFill>
                  <a:schemeClr val="bg1">
                    <a:lumMod val="50000"/>
                    <a:lumOff val="50000"/>
                  </a:schemeClr>
                </a:solidFill>
                <a:latin typeface="Corbel" pitchFamily="34" charset="0"/>
              </a:rPr>
              <a:t>Владивосток 2020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12371" y="3480342"/>
            <a:ext cx="3659316" cy="250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15366" name="TextBox 7"/>
          <p:cNvSpPr txBox="1">
            <a:spLocks noChangeArrowheads="1"/>
          </p:cNvSpPr>
          <p:nvPr/>
        </p:nvSpPr>
        <p:spPr bwMode="auto">
          <a:xfrm>
            <a:off x="1763823" y="1760591"/>
            <a:ext cx="56163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70C0"/>
                </a:solidFill>
              </a:rPr>
              <a:t>В сфере физического воспитания</a:t>
            </a:r>
          </a:p>
        </p:txBody>
      </p:sp>
      <p:sp>
        <p:nvSpPr>
          <p:cNvPr id="15367" name="Подзаголовок 2"/>
          <p:cNvSpPr txBox="1">
            <a:spLocks/>
          </p:cNvSpPr>
          <p:nvPr/>
        </p:nvSpPr>
        <p:spPr bwMode="auto">
          <a:xfrm>
            <a:off x="816542" y="3934883"/>
            <a:ext cx="3476054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Corbel" pitchFamily="34" charset="0"/>
              </a:rPr>
              <a:t>Гудков Юрий Эдуардович</a:t>
            </a:r>
          </a:p>
          <a:p>
            <a:pPr algn="r">
              <a:spcBef>
                <a:spcPct val="20000"/>
              </a:spcBef>
              <a:buFont typeface="Arial" charset="0"/>
              <a:buNone/>
            </a:pPr>
            <a:endParaRPr lang="ru-RU" dirty="0">
              <a:solidFill>
                <a:schemeClr val="accent4">
                  <a:lumMod val="20000"/>
                  <a:lumOff val="80000"/>
                </a:schemeClr>
              </a:solidFill>
              <a:latin typeface="Corbe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01D312-BC34-4EA9-95C3-AC91EC7B556A}"/>
              </a:ext>
            </a:extLst>
          </p:cNvPr>
          <p:cNvSpPr txBox="1"/>
          <p:nvPr/>
        </p:nvSpPr>
        <p:spPr>
          <a:xfrm>
            <a:off x="904403" y="4598372"/>
            <a:ext cx="4093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3"/>
              </a:rPr>
              <a:t>Yuriy.Gudkov@vvsu.ru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D6358D98-DEC2-4243-B1D0-B6A8F359F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780" y="2295665"/>
            <a:ext cx="79641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Методические рекомендации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0182FA-E914-460A-A572-B3EFB0D2D8E1}"/>
              </a:ext>
            </a:extLst>
          </p:cNvPr>
          <p:cNvSpPr txBox="1"/>
          <p:nvPr/>
        </p:nvSpPr>
        <p:spPr>
          <a:xfrm>
            <a:off x="3348251" y="311232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Часть 1</a:t>
            </a: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algn="ctr">
              <a:defRPr/>
            </a:pPr>
            <a:r>
              <a:rPr lang="ru-RU" dirty="0"/>
              <a:t>Перечень основных вопросов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827088" y="1628775"/>
            <a:ext cx="785971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i="1" dirty="0"/>
              <a:t>1. Основная идея и задачи курса «Учебная практика по получению навыков исследовательской работы» (УППНИР)</a:t>
            </a:r>
          </a:p>
          <a:p>
            <a:pPr marL="342900" indent="-342900">
              <a:buFontTx/>
              <a:buAutoNum type="romanUcPeriod"/>
            </a:pPr>
            <a:endParaRPr lang="ru-RU" sz="2400" i="1" dirty="0"/>
          </a:p>
          <a:p>
            <a:r>
              <a:rPr lang="ru-RU" sz="2400" i="1" dirty="0"/>
              <a:t>2. Конкретизация учебных заданий на текущий семестр (для успешной аттестации по Учебной практике)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79006"/>
            <a:ext cx="8024192" cy="4528608"/>
          </a:xfrm>
          <a:ln w="2857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ru-RU" sz="3200" dirty="0">
                <a:solidFill>
                  <a:schemeClr val="accent2"/>
                </a:solidFill>
              </a:rPr>
              <a:t>учебная практика –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операции с реальными объектами и процессами (практическое решение профессиональных задач физического воспитания (ФВ) в условиях учебной деятельности)</a:t>
            </a:r>
            <a:br>
              <a:rPr lang="ru-RU" sz="2000" dirty="0">
                <a:solidFill>
                  <a:schemeClr val="accent2"/>
                </a:solidFill>
              </a:rPr>
            </a:br>
            <a:br>
              <a:rPr lang="ru-RU" sz="2400" dirty="0">
                <a:solidFill>
                  <a:schemeClr val="accent2"/>
                </a:solidFill>
              </a:rPr>
            </a:br>
            <a:r>
              <a:rPr lang="ru-RU" sz="3200" dirty="0">
                <a:solidFill>
                  <a:schemeClr val="accent2"/>
                </a:solidFill>
              </a:rPr>
              <a:t>получение навыков –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действия доведенные до автоматизма (свободное владение инструментами педагогической диагностики и педагогического воздействия не обучающихся в ФВ</a:t>
            </a:r>
            <a:br>
              <a:rPr lang="ru-RU" sz="2000" dirty="0">
                <a:solidFill>
                  <a:schemeClr val="accent2"/>
                </a:solidFill>
              </a:rPr>
            </a:br>
            <a:br>
              <a:rPr lang="ru-RU" sz="2800" dirty="0">
                <a:solidFill>
                  <a:schemeClr val="accent2"/>
                </a:solidFill>
              </a:rPr>
            </a:br>
            <a:r>
              <a:rPr lang="ru-RU" sz="3200" dirty="0">
                <a:solidFill>
                  <a:schemeClr val="accent2"/>
                </a:solidFill>
              </a:rPr>
              <a:t>исследовательская  работа –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обнаружение «не очевидных» связей между объектами, явлениями действительности (применение методов позволяющих изучить «скрытые от глаз» процессы в ФВ)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D96192-ABC2-4E5E-984F-C477F345AAF7}"/>
              </a:ext>
            </a:extLst>
          </p:cNvPr>
          <p:cNvSpPr txBox="1"/>
          <p:nvPr/>
        </p:nvSpPr>
        <p:spPr>
          <a:xfrm>
            <a:off x="912303" y="1052736"/>
            <a:ext cx="7645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Что обозначает название курса «Учебная практика по получению навыков исследовательской работы» (УППНИР)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E62A0D-97E5-4AE8-9D4E-BE932A5523B5}"/>
              </a:ext>
            </a:extLst>
          </p:cNvPr>
          <p:cNvSpPr txBox="1"/>
          <p:nvPr/>
        </p:nvSpPr>
        <p:spPr>
          <a:xfrm>
            <a:off x="965176" y="503465"/>
            <a:ext cx="7645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Определение дефиниций</a:t>
            </a:r>
          </a:p>
        </p:txBody>
      </p:sp>
    </p:spTree>
    <p:extLst>
      <p:ext uri="{BB962C8B-B14F-4D97-AF65-F5344CB8AC3E}">
        <p14:creationId xmlns:p14="http://schemas.microsoft.com/office/powerpoint/2010/main" val="1336641083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1DD72-0B90-4002-935C-B6BC72E6D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04" y="332657"/>
            <a:ext cx="7561120" cy="705244"/>
          </a:xfr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/>
          <a:lstStyle/>
          <a:p>
            <a:r>
              <a:rPr lang="en-US" b="1" u="sng" dirty="0">
                <a:solidFill>
                  <a:srgbClr val="EA157A">
                    <a:lumMod val="60000"/>
                    <a:lumOff val="40000"/>
                  </a:srgbClr>
                </a:solidFill>
              </a:rPr>
              <a:t>I</a:t>
            </a:r>
            <a:r>
              <a:rPr lang="ru-RU" b="1" u="sng" dirty="0">
                <a:solidFill>
                  <a:srgbClr val="EA157A">
                    <a:lumMod val="60000"/>
                    <a:lumOff val="40000"/>
                  </a:srgbClr>
                </a:solidFill>
              </a:rPr>
              <a:t>. Опорная точка:</a:t>
            </a:r>
            <a:b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D120519-859C-45E7-9C1F-D6857D6A5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71312B5C-9379-4D2C-AFB9-ECF1357FC731}"/>
              </a:ext>
            </a:extLst>
          </p:cNvPr>
          <p:cNvCxnSpPr>
            <a:cxnSpLocks/>
          </p:cNvCxnSpPr>
          <p:nvPr/>
        </p:nvCxnSpPr>
        <p:spPr>
          <a:xfrm rot="16200000" flipH="1">
            <a:off x="1619813" y="2492756"/>
            <a:ext cx="2304256" cy="1872488"/>
          </a:xfrm>
          <a:prstGeom prst="bentConnector3">
            <a:avLst/>
          </a:prstGeom>
          <a:ln>
            <a:headEnd type="arrow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: уступ 12">
            <a:extLst>
              <a:ext uri="{FF2B5EF4-FFF2-40B4-BE49-F238E27FC236}">
                <a16:creationId xmlns:a16="http://schemas.microsoft.com/office/drawing/2014/main" id="{131D7865-9F33-4B57-AA25-8ADC4576DF02}"/>
              </a:ext>
            </a:extLst>
          </p:cNvPr>
          <p:cNvCxnSpPr>
            <a:cxnSpLocks/>
          </p:cNvCxnSpPr>
          <p:nvPr/>
        </p:nvCxnSpPr>
        <p:spPr>
          <a:xfrm>
            <a:off x="3708186" y="4581128"/>
            <a:ext cx="3528110" cy="1728192"/>
          </a:xfrm>
          <a:prstGeom prst="bentConnector3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2EF54CB-0206-4973-BC95-8597466E8444}"/>
              </a:ext>
            </a:extLst>
          </p:cNvPr>
          <p:cNvSpPr txBox="1"/>
          <p:nvPr/>
        </p:nvSpPr>
        <p:spPr>
          <a:xfrm>
            <a:off x="1998440" y="2276872"/>
            <a:ext cx="6066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Написать и достойно защитить  Курсовую работу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8A2EDB-DB75-4F4F-B6E9-9ED3BCD83564}"/>
              </a:ext>
            </a:extLst>
          </p:cNvPr>
          <p:cNvSpPr txBox="1"/>
          <p:nvPr/>
        </p:nvSpPr>
        <p:spPr>
          <a:xfrm>
            <a:off x="629353" y="4851612"/>
            <a:ext cx="46627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Получить оценку «Отлично», Диплом бакалавра, </a:t>
            </a:r>
          </a:p>
          <a:p>
            <a:pPr algn="r"/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и общественное признание</a:t>
            </a:r>
          </a:p>
          <a:p>
            <a:pPr algn="r"/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по результатом</a:t>
            </a:r>
            <a:r>
              <a:rPr lang="ru-RU" sz="20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защиты ВКР</a:t>
            </a:r>
          </a:p>
          <a:p>
            <a:pPr algn="r"/>
            <a:r>
              <a:rPr lang="ru-RU" sz="20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И главное стать - профессионалом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C70E4C7B-1976-4845-A8B9-303417EE5123}"/>
              </a:ext>
            </a:extLst>
          </p:cNvPr>
          <p:cNvCxnSpPr/>
          <p:nvPr/>
        </p:nvCxnSpPr>
        <p:spPr>
          <a:xfrm>
            <a:off x="1079192" y="2276871"/>
            <a:ext cx="0" cy="24701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9E410CA-898E-4F54-A55B-9013AA702F13}"/>
              </a:ext>
            </a:extLst>
          </p:cNvPr>
          <p:cNvSpPr txBox="1"/>
          <p:nvPr/>
        </p:nvSpPr>
        <p:spPr>
          <a:xfrm>
            <a:off x="5602824" y="4579169"/>
            <a:ext cx="34308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Овладеть ключевыми методами исследования </a:t>
            </a:r>
          </a:p>
          <a:p>
            <a:r>
              <a:rPr lang="ru-RU" sz="2400" dirty="0">
                <a:solidFill>
                  <a:srgbClr val="FFFF00"/>
                </a:solidFill>
              </a:rPr>
              <a:t>(</a:t>
            </a:r>
            <a:r>
              <a:rPr lang="ru-RU" sz="2400" u="sng" dirty="0">
                <a:solidFill>
                  <a:srgbClr val="FFFF00"/>
                </a:solidFill>
              </a:rPr>
              <a:t>Задача семестра</a:t>
            </a:r>
            <a:r>
              <a:rPr lang="ru-RU" sz="2400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CAC8A0-8A18-4F39-B6E2-260124841070}"/>
              </a:ext>
            </a:extLst>
          </p:cNvPr>
          <p:cNvSpPr txBox="1"/>
          <p:nvPr/>
        </p:nvSpPr>
        <p:spPr>
          <a:xfrm>
            <a:off x="1259632" y="189563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Стратегия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93DBD58-FEF0-40C3-8AF5-F5EA2FBE7BAC}"/>
              </a:ext>
            </a:extLst>
          </p:cNvPr>
          <p:cNvSpPr txBox="1"/>
          <p:nvPr/>
        </p:nvSpPr>
        <p:spPr>
          <a:xfrm>
            <a:off x="1185566" y="4463597"/>
            <a:ext cx="2234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Базовая цель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D3141F-15DB-4A31-8C0F-2A0C8585A94F}"/>
              </a:ext>
            </a:extLst>
          </p:cNvPr>
          <p:cNvSpPr txBox="1"/>
          <p:nvPr/>
        </p:nvSpPr>
        <p:spPr>
          <a:xfrm>
            <a:off x="827584" y="1052736"/>
            <a:ext cx="7561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Мотивация - получить собственные навыки исследовательской работы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9D6C5D-B6BE-4917-89D0-592615E9D761}"/>
              </a:ext>
            </a:extLst>
          </p:cNvPr>
          <p:cNvSpPr txBox="1"/>
          <p:nvPr/>
        </p:nvSpPr>
        <p:spPr>
          <a:xfrm>
            <a:off x="4065365" y="3140968"/>
            <a:ext cx="4968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 Учебных и Производственных практиках научить школьников создавать творческие проекты и защищать их</a:t>
            </a:r>
          </a:p>
        </p:txBody>
      </p:sp>
    </p:spTree>
    <p:extLst>
      <p:ext uri="{BB962C8B-B14F-4D97-AF65-F5344CB8AC3E}">
        <p14:creationId xmlns:p14="http://schemas.microsoft.com/office/powerpoint/2010/main" val="2413695136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Соединитель: уступ 12">
            <a:extLst>
              <a:ext uri="{FF2B5EF4-FFF2-40B4-BE49-F238E27FC236}">
                <a16:creationId xmlns:a16="http://schemas.microsoft.com/office/drawing/2014/main" id="{131D7865-9F33-4B57-AA25-8ADC4576DF02}"/>
              </a:ext>
            </a:extLst>
          </p:cNvPr>
          <p:cNvCxnSpPr>
            <a:cxnSpLocks/>
          </p:cNvCxnSpPr>
          <p:nvPr/>
        </p:nvCxnSpPr>
        <p:spPr>
          <a:xfrm>
            <a:off x="2810766" y="4543014"/>
            <a:ext cx="3778020" cy="1632037"/>
          </a:xfrm>
          <a:prstGeom prst="bentConnector3">
            <a:avLst>
              <a:gd name="adj1" fmla="val 370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1DD72-0B90-4002-935C-B6BC72E6D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04" y="332656"/>
            <a:ext cx="8137184" cy="648072"/>
          </a:xfr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/>
          <a:lstStyle/>
          <a:p>
            <a:r>
              <a:rPr lang="en-US" b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II</a:t>
            </a:r>
            <a:r>
              <a:rPr lang="ru-RU" b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 Опорная точка:</a:t>
            </a:r>
            <a:b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D120519-859C-45E7-9C1F-D6857D6A5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71312B5C-9379-4D2C-AFB9-ECF1357FC731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2405" y="2434653"/>
            <a:ext cx="2593580" cy="1623141"/>
          </a:xfrm>
          <a:prstGeom prst="bentConnector3">
            <a:avLst/>
          </a:prstGeom>
          <a:ln>
            <a:headEnd type="arrow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2EF54CB-0206-4973-BC95-8597466E8444}"/>
              </a:ext>
            </a:extLst>
          </p:cNvPr>
          <p:cNvSpPr txBox="1"/>
          <p:nvPr/>
        </p:nvSpPr>
        <p:spPr>
          <a:xfrm>
            <a:off x="2195736" y="2089729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/>
              <a:t>Контингент учащихся </a:t>
            </a:r>
          </a:p>
          <a:p>
            <a:r>
              <a:rPr lang="ru-RU" sz="2400" dirty="0"/>
              <a:t>(Возраст / класс; пол)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9020D8-DE22-4445-AAB7-1A8F3869FF5C}"/>
              </a:ext>
            </a:extLst>
          </p:cNvPr>
          <p:cNvSpPr txBox="1"/>
          <p:nvPr/>
        </p:nvSpPr>
        <p:spPr>
          <a:xfrm>
            <a:off x="3783155" y="3212976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/>
              <a:t>Разработанное средство </a:t>
            </a:r>
          </a:p>
          <a:p>
            <a:r>
              <a:rPr lang="ru-RU" sz="2400" dirty="0"/>
              <a:t>(мероприятие; продукт проекта)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8A2EDB-DB75-4F4F-B6E9-9ED3BCD83564}"/>
              </a:ext>
            </a:extLst>
          </p:cNvPr>
          <p:cNvSpPr txBox="1"/>
          <p:nvPr/>
        </p:nvSpPr>
        <p:spPr>
          <a:xfrm>
            <a:off x="202953" y="4783355"/>
            <a:ext cx="38165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Методология и содержание Вашего исследования (проекта)</a:t>
            </a:r>
            <a:endParaRPr lang="ru-RU" sz="28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C70E4C7B-1976-4845-A8B9-303417EE5123}"/>
              </a:ext>
            </a:extLst>
          </p:cNvPr>
          <p:cNvCxnSpPr>
            <a:cxnSpLocks/>
          </p:cNvCxnSpPr>
          <p:nvPr/>
        </p:nvCxnSpPr>
        <p:spPr>
          <a:xfrm>
            <a:off x="971600" y="1988840"/>
            <a:ext cx="0" cy="31683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Овал 5">
            <a:extLst>
              <a:ext uri="{FF2B5EF4-FFF2-40B4-BE49-F238E27FC236}">
                <a16:creationId xmlns:a16="http://schemas.microsoft.com/office/drawing/2014/main" id="{7A641DA5-3191-4DFD-AC7C-E409EA39BAE1}"/>
              </a:ext>
            </a:extLst>
          </p:cNvPr>
          <p:cNvSpPr/>
          <p:nvPr/>
        </p:nvSpPr>
        <p:spPr>
          <a:xfrm>
            <a:off x="1367644" y="2268098"/>
            <a:ext cx="720080" cy="72008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1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251303C-2A34-47FF-817C-D94C0CE32EA4}"/>
              </a:ext>
            </a:extLst>
          </p:cNvPr>
          <p:cNvSpPr/>
          <p:nvPr/>
        </p:nvSpPr>
        <p:spPr>
          <a:xfrm>
            <a:off x="3009560" y="3284984"/>
            <a:ext cx="720080" cy="72008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2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C2DCB34A-BA93-49DA-8BCA-B034E581A419}"/>
              </a:ext>
            </a:extLst>
          </p:cNvPr>
          <p:cNvSpPr/>
          <p:nvPr/>
        </p:nvSpPr>
        <p:spPr>
          <a:xfrm>
            <a:off x="4395222" y="5018049"/>
            <a:ext cx="720080" cy="72008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643002-6EED-49DD-ABED-85792E0E97C6}"/>
              </a:ext>
            </a:extLst>
          </p:cNvPr>
          <p:cNvSpPr txBox="1"/>
          <p:nvPr/>
        </p:nvSpPr>
        <p:spPr>
          <a:xfrm>
            <a:off x="5076057" y="4523636"/>
            <a:ext cx="37757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/>
              <a:t>Педагогический эффект</a:t>
            </a:r>
            <a:r>
              <a:rPr lang="ru-RU" sz="2400" dirty="0"/>
              <a:t> в результате применения разработанного Вами средства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EDFE89-D6F0-4632-81D5-EFCB6A809256}"/>
              </a:ext>
            </a:extLst>
          </p:cNvPr>
          <p:cNvSpPr txBox="1"/>
          <p:nvPr/>
        </p:nvSpPr>
        <p:spPr>
          <a:xfrm>
            <a:off x="1187624" y="166648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Компоненты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2B6A9E-9B46-4035-80ED-19E2F5307615}"/>
              </a:ext>
            </a:extLst>
          </p:cNvPr>
          <p:cNvSpPr txBox="1"/>
          <p:nvPr/>
        </p:nvSpPr>
        <p:spPr>
          <a:xfrm>
            <a:off x="611014" y="1093525"/>
            <a:ext cx="8714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Тема научно-прикладного исследования (проекта)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105544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Соединитель: уступ 12">
            <a:extLst>
              <a:ext uri="{FF2B5EF4-FFF2-40B4-BE49-F238E27FC236}">
                <a16:creationId xmlns:a16="http://schemas.microsoft.com/office/drawing/2014/main" id="{131D7865-9F33-4B57-AA25-8ADC4576DF02}"/>
              </a:ext>
            </a:extLst>
          </p:cNvPr>
          <p:cNvCxnSpPr>
            <a:cxnSpLocks/>
          </p:cNvCxnSpPr>
          <p:nvPr/>
        </p:nvCxnSpPr>
        <p:spPr>
          <a:xfrm>
            <a:off x="3026789" y="4543014"/>
            <a:ext cx="2841355" cy="1873661"/>
          </a:xfrm>
          <a:prstGeom prst="bentConnector3">
            <a:avLst>
              <a:gd name="adj1" fmla="val 37297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1DD72-0B90-4002-935C-B6BC72E6D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03" y="332656"/>
            <a:ext cx="7993165" cy="648072"/>
          </a:xfr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/>
          <a:lstStyle/>
          <a:p>
            <a:r>
              <a:rPr lang="en-US" b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III</a:t>
            </a:r>
            <a:r>
              <a:rPr lang="ru-RU" b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 Опорная точка: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D120519-859C-45E7-9C1F-D6857D6A5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71312B5C-9379-4D2C-AFB9-ECF1357FC731}"/>
              </a:ext>
            </a:extLst>
          </p:cNvPr>
          <p:cNvCxnSpPr>
            <a:cxnSpLocks/>
          </p:cNvCxnSpPr>
          <p:nvPr/>
        </p:nvCxnSpPr>
        <p:spPr>
          <a:xfrm rot="16200000" flipH="1">
            <a:off x="918428" y="2434653"/>
            <a:ext cx="2593580" cy="1623141"/>
          </a:xfrm>
          <a:prstGeom prst="bentConnector3">
            <a:avLst/>
          </a:prstGeom>
          <a:ln>
            <a:headEnd type="arrow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2EF54CB-0206-4973-BC95-8597466E8444}"/>
              </a:ext>
            </a:extLst>
          </p:cNvPr>
          <p:cNvSpPr txBox="1"/>
          <p:nvPr/>
        </p:nvSpPr>
        <p:spPr>
          <a:xfrm>
            <a:off x="2315307" y="2017788"/>
            <a:ext cx="62286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/>
              <a:t>Систематизировать, дать анализ и обобщить</a:t>
            </a:r>
            <a:r>
              <a:rPr lang="ru-RU" sz="2000" dirty="0"/>
              <a:t> уже имеющиеся знания по теме Вашего исследования </a:t>
            </a:r>
          </a:p>
          <a:p>
            <a:r>
              <a:rPr lang="ru-RU" sz="2000" dirty="0"/>
              <a:t>(</a:t>
            </a:r>
            <a:r>
              <a:rPr lang="ru-RU" sz="2000" dirty="0">
                <a:solidFill>
                  <a:srgbClr val="FFFF00"/>
                </a:solidFill>
              </a:rPr>
              <a:t>анализ литературы, опрос</a:t>
            </a:r>
            <a:r>
              <a:rPr lang="ru-RU" sz="2000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9020D8-DE22-4445-AAB7-1A8F3869FF5C}"/>
              </a:ext>
            </a:extLst>
          </p:cNvPr>
          <p:cNvSpPr txBox="1"/>
          <p:nvPr/>
        </p:nvSpPr>
        <p:spPr>
          <a:xfrm>
            <a:off x="4067944" y="3284984"/>
            <a:ext cx="52565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/>
              <a:t>Разработать средство </a:t>
            </a:r>
          </a:p>
          <a:p>
            <a:r>
              <a:rPr lang="ru-RU" sz="2000" dirty="0"/>
              <a:t>(мероприятие; продукт проекта)</a:t>
            </a:r>
          </a:p>
          <a:p>
            <a:r>
              <a:rPr lang="ru-RU" sz="2000" dirty="0"/>
              <a:t>(</a:t>
            </a:r>
            <a:r>
              <a:rPr lang="ru-RU" sz="2000" dirty="0">
                <a:solidFill>
                  <a:srgbClr val="FFFF00"/>
                </a:solidFill>
              </a:rPr>
              <a:t>педагогический эксперимент, педагогическое наблюдение</a:t>
            </a:r>
            <a:r>
              <a:rPr lang="ru-RU" sz="2000" dirty="0"/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8A2EDB-DB75-4F4F-B6E9-9ED3BCD83564}"/>
              </a:ext>
            </a:extLst>
          </p:cNvPr>
          <p:cNvSpPr txBox="1"/>
          <p:nvPr/>
        </p:nvSpPr>
        <p:spPr>
          <a:xfrm>
            <a:off x="-49190" y="4489422"/>
            <a:ext cx="38165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Результат Вашего исследования (проекта)</a:t>
            </a:r>
            <a:endParaRPr lang="ru-RU" sz="28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C70E4C7B-1976-4845-A8B9-303417EE5123}"/>
              </a:ext>
            </a:extLst>
          </p:cNvPr>
          <p:cNvCxnSpPr>
            <a:cxnSpLocks/>
          </p:cNvCxnSpPr>
          <p:nvPr/>
        </p:nvCxnSpPr>
        <p:spPr>
          <a:xfrm>
            <a:off x="971600" y="1988840"/>
            <a:ext cx="0" cy="25005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Овал 5">
            <a:extLst>
              <a:ext uri="{FF2B5EF4-FFF2-40B4-BE49-F238E27FC236}">
                <a16:creationId xmlns:a16="http://schemas.microsoft.com/office/drawing/2014/main" id="{7A641DA5-3191-4DFD-AC7C-E409EA39BAE1}"/>
              </a:ext>
            </a:extLst>
          </p:cNvPr>
          <p:cNvSpPr/>
          <p:nvPr/>
        </p:nvSpPr>
        <p:spPr>
          <a:xfrm>
            <a:off x="1583667" y="2268098"/>
            <a:ext cx="720080" cy="72008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1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251303C-2A34-47FF-817C-D94C0CE32EA4}"/>
              </a:ext>
            </a:extLst>
          </p:cNvPr>
          <p:cNvSpPr/>
          <p:nvPr/>
        </p:nvSpPr>
        <p:spPr>
          <a:xfrm>
            <a:off x="3225583" y="3454125"/>
            <a:ext cx="720080" cy="72008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2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C2DCB34A-BA93-49DA-8BCA-B034E581A419}"/>
              </a:ext>
            </a:extLst>
          </p:cNvPr>
          <p:cNvSpPr/>
          <p:nvPr/>
        </p:nvSpPr>
        <p:spPr>
          <a:xfrm>
            <a:off x="4360809" y="5157192"/>
            <a:ext cx="720080" cy="72008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643002-6EED-49DD-ABED-85792E0E97C6}"/>
              </a:ext>
            </a:extLst>
          </p:cNvPr>
          <p:cNvSpPr txBox="1"/>
          <p:nvPr/>
        </p:nvSpPr>
        <p:spPr>
          <a:xfrm>
            <a:off x="5148064" y="4797152"/>
            <a:ext cx="39244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/>
              <a:t>Доказать эффективность </a:t>
            </a:r>
            <a:r>
              <a:rPr lang="ru-RU" sz="2000" dirty="0"/>
              <a:t>разработанного средства (</a:t>
            </a:r>
            <a:r>
              <a:rPr lang="ru-RU" sz="2000" dirty="0">
                <a:solidFill>
                  <a:srgbClr val="FFFF00"/>
                </a:solidFill>
              </a:rPr>
              <a:t>педагогическое тестирование, математическая статистика)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37A6536-8AF4-47F0-A6DC-A985B20D99C1}"/>
              </a:ext>
            </a:extLst>
          </p:cNvPr>
          <p:cNvCxnSpPr>
            <a:cxnSpLocks/>
          </p:cNvCxnSpPr>
          <p:nvPr/>
        </p:nvCxnSpPr>
        <p:spPr>
          <a:xfrm>
            <a:off x="971600" y="5068046"/>
            <a:ext cx="0" cy="9210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DF1B5CD-F17D-4F76-AD2E-2E4C88800E94}"/>
              </a:ext>
            </a:extLst>
          </p:cNvPr>
          <p:cNvSpPr txBox="1"/>
          <p:nvPr/>
        </p:nvSpPr>
        <p:spPr>
          <a:xfrm>
            <a:off x="76200" y="5942055"/>
            <a:ext cx="3816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Достижение цели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09047A-7864-408E-A06B-C78A588ABBB5}"/>
              </a:ext>
            </a:extLst>
          </p:cNvPr>
          <p:cNvSpPr txBox="1"/>
          <p:nvPr/>
        </p:nvSpPr>
        <p:spPr>
          <a:xfrm>
            <a:off x="755576" y="1167135"/>
            <a:ext cx="7783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Задачи и методы научно-прикладного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703985195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201B13-6F24-4668-BCFD-341B58D1B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80" y="260648"/>
            <a:ext cx="8229600" cy="914400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Научно-методическая деятельность студентов </a:t>
            </a:r>
            <a:b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в структуре Учебного плана</a:t>
            </a:r>
            <a:b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600" dirty="0"/>
              <a:t>Направления подготовки </a:t>
            </a:r>
            <a:r>
              <a:rPr lang="ru-RU" sz="1600" i="1" dirty="0"/>
              <a:t>44.03.01 Педагогическое образование </a:t>
            </a:r>
            <a:br>
              <a:rPr lang="ru-RU" sz="1600" i="1" dirty="0"/>
            </a:br>
            <a:r>
              <a:rPr lang="ru-RU" sz="1600" i="1" dirty="0"/>
              <a:t>(</a:t>
            </a:r>
            <a:r>
              <a:rPr lang="ru-RU" sz="1600" dirty="0"/>
              <a:t>Профиль подготовки </a:t>
            </a:r>
            <a:r>
              <a:rPr lang="ru-RU" sz="1600" i="1" dirty="0"/>
              <a:t>Физическая культура</a:t>
            </a:r>
            <a:r>
              <a:rPr lang="ru-RU" sz="2000" i="1" dirty="0"/>
              <a:t>)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47ABBC2-F57F-4DFB-A109-40191A097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CE6C1F5-B779-4F33-B289-03B2B7E20130}"/>
              </a:ext>
            </a:extLst>
          </p:cNvPr>
          <p:cNvSpPr/>
          <p:nvPr/>
        </p:nvSpPr>
        <p:spPr>
          <a:xfrm>
            <a:off x="4037216" y="3212674"/>
            <a:ext cx="2574166" cy="584775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Курсовое проектирование </a:t>
            </a:r>
          </a:p>
          <a:p>
            <a:r>
              <a:rPr lang="ru-RU" sz="1600" dirty="0">
                <a:solidFill>
                  <a:srgbClr val="FFFF00"/>
                </a:solidFill>
              </a:rPr>
              <a:t>(6 семестр)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A07E2CD-D5F5-4027-9FE5-24B7C09065AF}"/>
              </a:ext>
            </a:extLst>
          </p:cNvPr>
          <p:cNvSpPr/>
          <p:nvPr/>
        </p:nvSpPr>
        <p:spPr>
          <a:xfrm>
            <a:off x="694121" y="4897269"/>
            <a:ext cx="5030007" cy="584775"/>
          </a:xfrm>
          <a:prstGeom prst="rect">
            <a:avLst/>
          </a:prstGeom>
          <a:noFill/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3399FF"/>
                </a:solidFill>
              </a:rPr>
              <a:t>Учебно-проектная деятельность </a:t>
            </a:r>
          </a:p>
          <a:p>
            <a:r>
              <a:rPr lang="ru-RU" sz="1600" dirty="0">
                <a:solidFill>
                  <a:srgbClr val="3399FF"/>
                </a:solidFill>
              </a:rPr>
              <a:t>в области физической культуры и спорта (6 семестр)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53455A-13C5-47C2-B59C-62E28D109D2D}"/>
              </a:ext>
            </a:extLst>
          </p:cNvPr>
          <p:cNvSpPr/>
          <p:nvPr/>
        </p:nvSpPr>
        <p:spPr>
          <a:xfrm>
            <a:off x="694121" y="2409339"/>
            <a:ext cx="3276282" cy="584775"/>
          </a:xfrm>
          <a:prstGeom prst="rect">
            <a:avLst/>
          </a:prstGeom>
          <a:noFill/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3399FF"/>
                </a:solidFill>
              </a:rPr>
              <a:t>Учебная педагогическая практика </a:t>
            </a:r>
          </a:p>
          <a:p>
            <a:r>
              <a:rPr lang="ru-RU" sz="1600" dirty="0">
                <a:solidFill>
                  <a:srgbClr val="3399FF"/>
                </a:solidFill>
              </a:rPr>
              <a:t>(4 семестр)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6E54249-4ABB-424E-B91A-17F9D5F03C45}"/>
              </a:ext>
            </a:extLst>
          </p:cNvPr>
          <p:cNvSpPr/>
          <p:nvPr/>
        </p:nvSpPr>
        <p:spPr>
          <a:xfrm>
            <a:off x="679769" y="4093934"/>
            <a:ext cx="5044359" cy="5847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>
            <a:spAutoFit/>
          </a:bodyPr>
          <a:lstStyle/>
          <a:p>
            <a:r>
              <a:rPr lang="ru-RU" sz="1600" dirty="0"/>
              <a:t>Производственная педагогическая практика (1, 2, 3, 4) </a:t>
            </a:r>
          </a:p>
          <a:p>
            <a:r>
              <a:rPr lang="ru-RU" sz="1600" dirty="0"/>
              <a:t>(5-6 семестр)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51D6C56-C3A4-442D-A55F-708BC4CB9F50}"/>
              </a:ext>
            </a:extLst>
          </p:cNvPr>
          <p:cNvSpPr/>
          <p:nvPr/>
        </p:nvSpPr>
        <p:spPr>
          <a:xfrm>
            <a:off x="655388" y="5800120"/>
            <a:ext cx="5256182" cy="584775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Производственная преддипломная практика </a:t>
            </a:r>
          </a:p>
          <a:p>
            <a:r>
              <a:rPr lang="ru-RU" sz="1600" dirty="0">
                <a:solidFill>
                  <a:srgbClr val="FFFF00"/>
                </a:solidFill>
              </a:rPr>
              <a:t>(8 семестр) </a:t>
            </a:r>
            <a:r>
              <a:rPr lang="ru-RU" sz="1600" b="1" dirty="0">
                <a:solidFill>
                  <a:srgbClr val="FFFF00"/>
                </a:solidFill>
              </a:rPr>
              <a:t>Выпускная квалификационная работа (ВКР)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F3D4F08-D7E5-411D-B121-3F0E2DA29D4B}"/>
              </a:ext>
            </a:extLst>
          </p:cNvPr>
          <p:cNvSpPr/>
          <p:nvPr/>
        </p:nvSpPr>
        <p:spPr>
          <a:xfrm>
            <a:off x="757229" y="3212674"/>
            <a:ext cx="3182794" cy="584775"/>
          </a:xfrm>
          <a:prstGeom prst="rect">
            <a:avLst/>
          </a:prstGeom>
          <a:noFill/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3399FF"/>
                </a:solidFill>
              </a:rPr>
              <a:t>Педагогическое проектирование </a:t>
            </a:r>
          </a:p>
          <a:p>
            <a:r>
              <a:rPr lang="ru-RU" sz="1600" dirty="0">
                <a:solidFill>
                  <a:srgbClr val="3399FF"/>
                </a:solidFill>
              </a:rPr>
              <a:t>(5 семестр)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125E011-8E8F-46A6-AE0D-A49A0C2D7975}"/>
              </a:ext>
            </a:extLst>
          </p:cNvPr>
          <p:cNvSpPr/>
          <p:nvPr/>
        </p:nvSpPr>
        <p:spPr>
          <a:xfrm>
            <a:off x="694121" y="1656070"/>
            <a:ext cx="4381935" cy="584775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r>
              <a:rPr lang="ru-RU" sz="1600" b="1" dirty="0"/>
              <a:t>Учебная практика по получению навыков исследовательской работы </a:t>
            </a:r>
            <a:r>
              <a:rPr lang="ru-RU" sz="1600" dirty="0"/>
              <a:t>(2 семестр)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C9A4E6E-0A05-4403-B872-86CB5582DB38}"/>
              </a:ext>
            </a:extLst>
          </p:cNvPr>
          <p:cNvCxnSpPr>
            <a:cxnSpLocks/>
          </p:cNvCxnSpPr>
          <p:nvPr/>
        </p:nvCxnSpPr>
        <p:spPr>
          <a:xfrm>
            <a:off x="7740352" y="873110"/>
            <a:ext cx="0" cy="529219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0E827C1-FC8A-461E-A42F-B967701C9B93}"/>
              </a:ext>
            </a:extLst>
          </p:cNvPr>
          <p:cNvCxnSpPr>
            <a:cxnSpLocks/>
          </p:cNvCxnSpPr>
          <p:nvPr/>
        </p:nvCxnSpPr>
        <p:spPr>
          <a:xfrm flipH="1">
            <a:off x="5220072" y="1916832"/>
            <a:ext cx="2520280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75B2EF6-70DC-4647-94F5-1F0E10EFD736}"/>
              </a:ext>
            </a:extLst>
          </p:cNvPr>
          <p:cNvCxnSpPr>
            <a:cxnSpLocks/>
          </p:cNvCxnSpPr>
          <p:nvPr/>
        </p:nvCxnSpPr>
        <p:spPr>
          <a:xfrm flipH="1">
            <a:off x="6732240" y="3505061"/>
            <a:ext cx="1008112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AE721B83-B44C-4A7E-A195-2529C6498981}"/>
              </a:ext>
            </a:extLst>
          </p:cNvPr>
          <p:cNvCxnSpPr>
            <a:cxnSpLocks/>
          </p:cNvCxnSpPr>
          <p:nvPr/>
        </p:nvCxnSpPr>
        <p:spPr>
          <a:xfrm flipH="1">
            <a:off x="5868144" y="5215537"/>
            <a:ext cx="1872208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272154C-3F38-4A1A-B0C0-BC82FD1B785C}"/>
              </a:ext>
            </a:extLst>
          </p:cNvPr>
          <p:cNvCxnSpPr>
            <a:cxnSpLocks/>
          </p:cNvCxnSpPr>
          <p:nvPr/>
        </p:nvCxnSpPr>
        <p:spPr>
          <a:xfrm flipH="1">
            <a:off x="6084168" y="6195524"/>
            <a:ext cx="1656184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141773E0-4AA4-45E6-93A6-2B3D0C3BE9C0}"/>
              </a:ext>
            </a:extLst>
          </p:cNvPr>
          <p:cNvCxnSpPr>
            <a:cxnSpLocks/>
          </p:cNvCxnSpPr>
          <p:nvPr/>
        </p:nvCxnSpPr>
        <p:spPr>
          <a:xfrm flipH="1">
            <a:off x="4283968" y="2701726"/>
            <a:ext cx="3456384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DE07A50A-BB9D-4CEF-9140-01D94061B0D4}"/>
              </a:ext>
            </a:extLst>
          </p:cNvPr>
          <p:cNvCxnSpPr>
            <a:cxnSpLocks/>
          </p:cNvCxnSpPr>
          <p:nvPr/>
        </p:nvCxnSpPr>
        <p:spPr>
          <a:xfrm flipH="1">
            <a:off x="5868144" y="4389452"/>
            <a:ext cx="1872208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1BC5406-648B-4DCC-9FD0-E58D0C180DB2}"/>
              </a:ext>
            </a:extLst>
          </p:cNvPr>
          <p:cNvSpPr txBox="1"/>
          <p:nvPr/>
        </p:nvSpPr>
        <p:spPr>
          <a:xfrm>
            <a:off x="7937792" y="1175048"/>
            <a:ext cx="738664" cy="491745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Дисциплины где </a:t>
            </a:r>
            <a:r>
              <a:rPr lang="ru-RU" u="sng" dirty="0"/>
              <a:t>научная составляющая </a:t>
            </a:r>
            <a:r>
              <a:rPr lang="ru-RU" dirty="0"/>
              <a:t>является базовым аспектам их содержания</a:t>
            </a:r>
          </a:p>
        </p:txBody>
      </p:sp>
    </p:spTree>
    <p:extLst>
      <p:ext uri="{BB962C8B-B14F-4D97-AF65-F5344CB8AC3E}">
        <p14:creationId xmlns:p14="http://schemas.microsoft.com/office/powerpoint/2010/main" val="1863719657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47ABBC2-F57F-4DFB-A109-40191A097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C9A4E6E-0A05-4403-B872-86CB5582DB38}"/>
              </a:ext>
            </a:extLst>
          </p:cNvPr>
          <p:cNvCxnSpPr>
            <a:cxnSpLocks/>
          </p:cNvCxnSpPr>
          <p:nvPr/>
        </p:nvCxnSpPr>
        <p:spPr>
          <a:xfrm>
            <a:off x="5796136" y="1208724"/>
            <a:ext cx="0" cy="520795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F754669-6A28-45FB-A2E9-0D705957722F}"/>
              </a:ext>
            </a:extLst>
          </p:cNvPr>
          <p:cNvSpPr/>
          <p:nvPr/>
        </p:nvSpPr>
        <p:spPr>
          <a:xfrm>
            <a:off x="718132" y="4781470"/>
            <a:ext cx="5317693" cy="1815882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>
            <a:spAutoFit/>
          </a:bodyPr>
          <a:lstStyle/>
          <a:p>
            <a:r>
              <a:rPr lang="ru-RU" sz="1600" dirty="0"/>
              <a:t>Учебная педагогическая практика</a:t>
            </a:r>
          </a:p>
          <a:p>
            <a:r>
              <a:rPr lang="ru-RU" sz="1600" dirty="0"/>
              <a:t>Педагогическое проектирование </a:t>
            </a:r>
          </a:p>
          <a:p>
            <a:r>
              <a:rPr lang="ru-RU" sz="1600" dirty="0"/>
              <a:t>Курсовое проектирование </a:t>
            </a:r>
          </a:p>
          <a:p>
            <a:r>
              <a:rPr lang="ru-RU" sz="1600" dirty="0"/>
              <a:t>Производственная педагогическая практика (1, 2, 3, 4)</a:t>
            </a:r>
          </a:p>
          <a:p>
            <a:r>
              <a:rPr lang="ru-RU" sz="1600" dirty="0"/>
              <a:t>Учебно-проектная деятельность в области </a:t>
            </a:r>
            <a:r>
              <a:rPr lang="ru-RU" sz="1600" dirty="0" err="1"/>
              <a:t>ФКиС</a:t>
            </a:r>
            <a:endParaRPr lang="ru-RU" sz="1600" dirty="0"/>
          </a:p>
          <a:p>
            <a:r>
              <a:rPr lang="ru-RU" sz="1600" dirty="0">
                <a:solidFill>
                  <a:srgbClr val="FFFF00"/>
                </a:solidFill>
              </a:rPr>
              <a:t>Производственная преддипломная практика </a:t>
            </a:r>
          </a:p>
          <a:p>
            <a:r>
              <a:rPr lang="ru-RU" sz="1600" b="1" u="sng" dirty="0">
                <a:solidFill>
                  <a:srgbClr val="FFFF00"/>
                </a:solidFill>
              </a:rPr>
              <a:t>Выпускная квалификационная работа (ВКР)</a:t>
            </a:r>
            <a:endParaRPr lang="ru-RU" sz="1600" dirty="0">
              <a:solidFill>
                <a:srgbClr val="FFFF00"/>
              </a:solidFill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272154C-3F38-4A1A-B0C0-BC82FD1B785C}"/>
              </a:ext>
            </a:extLst>
          </p:cNvPr>
          <p:cNvCxnSpPr>
            <a:cxnSpLocks/>
          </p:cNvCxnSpPr>
          <p:nvPr/>
        </p:nvCxnSpPr>
        <p:spPr>
          <a:xfrm flipH="1">
            <a:off x="5004048" y="6416675"/>
            <a:ext cx="792088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E0E1A67-FB9B-4C80-8671-E1CFF28E1FFE}"/>
              </a:ext>
            </a:extLst>
          </p:cNvPr>
          <p:cNvSpPr/>
          <p:nvPr/>
        </p:nvSpPr>
        <p:spPr>
          <a:xfrm>
            <a:off x="539556" y="260648"/>
            <a:ext cx="7704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Для чего нам</a:t>
            </a:r>
          </a:p>
          <a:p>
            <a: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Учебная практика </a:t>
            </a:r>
          </a:p>
          <a:p>
            <a: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по получению навыков исследовательской работы ?</a:t>
            </a:r>
            <a:endParaRPr lang="ru-RU" b="1" dirty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0E33347-F187-41A0-8F12-1352406D99DC}"/>
              </a:ext>
            </a:extLst>
          </p:cNvPr>
          <p:cNvCxnSpPr>
            <a:cxnSpLocks/>
          </p:cNvCxnSpPr>
          <p:nvPr/>
        </p:nvCxnSpPr>
        <p:spPr>
          <a:xfrm flipV="1">
            <a:off x="661269" y="1196752"/>
            <a:ext cx="8159203" cy="1197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93E3069-0BFA-425E-BE97-E1CB0D9FE900}"/>
              </a:ext>
            </a:extLst>
          </p:cNvPr>
          <p:cNvCxnSpPr>
            <a:cxnSpLocks/>
          </p:cNvCxnSpPr>
          <p:nvPr/>
        </p:nvCxnSpPr>
        <p:spPr>
          <a:xfrm flipH="1">
            <a:off x="4572000" y="2204864"/>
            <a:ext cx="1224136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630D553-AC4A-4EB1-956C-8C60244618BE}"/>
              </a:ext>
            </a:extLst>
          </p:cNvPr>
          <p:cNvSpPr txBox="1"/>
          <p:nvPr/>
        </p:nvSpPr>
        <p:spPr>
          <a:xfrm>
            <a:off x="5979334" y="1427630"/>
            <a:ext cx="28739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Оформлять тексты </a:t>
            </a:r>
          </a:p>
          <a:p>
            <a:r>
              <a:rPr lang="ru-RU" dirty="0"/>
              <a:t>Оформлять презентации</a:t>
            </a:r>
          </a:p>
          <a:p>
            <a:r>
              <a:rPr lang="ru-RU" dirty="0"/>
              <a:t>Составлять доклады</a:t>
            </a:r>
          </a:p>
          <a:p>
            <a:r>
              <a:rPr lang="ru-RU" dirty="0"/>
              <a:t>Защищать свои работы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AED42F-9738-4161-B03D-3FDA21B270E4}"/>
              </a:ext>
            </a:extLst>
          </p:cNvPr>
          <p:cNvSpPr txBox="1"/>
          <p:nvPr/>
        </p:nvSpPr>
        <p:spPr>
          <a:xfrm>
            <a:off x="671366" y="1458343"/>
            <a:ext cx="3531480" cy="369332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 rtlCol="0">
            <a:spAutoFit/>
          </a:bodyPr>
          <a:lstStyle/>
          <a:p>
            <a:r>
              <a:rPr lang="ru-RU" dirty="0"/>
              <a:t>Поиск источников информации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A8BDAC-1419-48C4-8A36-61F6D85E6231}"/>
              </a:ext>
            </a:extLst>
          </p:cNvPr>
          <p:cNvSpPr txBox="1"/>
          <p:nvPr/>
        </p:nvSpPr>
        <p:spPr>
          <a:xfrm>
            <a:off x="671366" y="2027795"/>
            <a:ext cx="3659720" cy="144655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Главные методы исследования</a:t>
            </a:r>
          </a:p>
          <a:p>
            <a:r>
              <a:rPr lang="ru-RU" sz="1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- Анализ литературы</a:t>
            </a:r>
          </a:p>
          <a:p>
            <a:r>
              <a:rPr lang="ru-RU" sz="1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- Социологический опрос (анкета, интервью)</a:t>
            </a:r>
          </a:p>
          <a:p>
            <a:r>
              <a:rPr lang="ru-RU" sz="1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- Педагогическое наблюдение</a:t>
            </a:r>
          </a:p>
          <a:p>
            <a:r>
              <a:rPr lang="ru-RU" sz="1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- Педагогическое тестирование</a:t>
            </a:r>
          </a:p>
          <a:p>
            <a:r>
              <a:rPr lang="ru-RU" sz="1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- Математическая статистика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73FEADBC-8DF4-4B13-921B-1C3C16710DFC}"/>
              </a:ext>
            </a:extLst>
          </p:cNvPr>
          <p:cNvCxnSpPr>
            <a:cxnSpLocks/>
          </p:cNvCxnSpPr>
          <p:nvPr/>
        </p:nvCxnSpPr>
        <p:spPr>
          <a:xfrm flipH="1">
            <a:off x="4572000" y="1643009"/>
            <a:ext cx="1224136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599F048-0213-4179-BE48-5C04B73947FA}"/>
              </a:ext>
            </a:extLst>
          </p:cNvPr>
          <p:cNvSpPr txBox="1"/>
          <p:nvPr/>
        </p:nvSpPr>
        <p:spPr>
          <a:xfrm>
            <a:off x="671366" y="3719314"/>
            <a:ext cx="3788025" cy="646331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none" rtlCol="0">
            <a:spAutoFit/>
          </a:bodyPr>
          <a:lstStyle/>
          <a:p>
            <a:r>
              <a:rPr lang="ru-RU" dirty="0"/>
              <a:t>Формулировать идеи</a:t>
            </a:r>
          </a:p>
          <a:p>
            <a:r>
              <a:rPr lang="ru-RU" sz="1600" dirty="0"/>
              <a:t>Сравнивать, Анализировать, Обобщать</a:t>
            </a:r>
            <a:r>
              <a:rPr lang="ru-RU" dirty="0"/>
              <a:t>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853F3BBB-F40B-4E9C-9E75-DB9FF0119CB5}"/>
              </a:ext>
            </a:extLst>
          </p:cNvPr>
          <p:cNvSpPr/>
          <p:nvPr/>
        </p:nvSpPr>
        <p:spPr>
          <a:xfrm>
            <a:off x="6151424" y="2996952"/>
            <a:ext cx="2793137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/>
              <a:t>Структурировать тексты</a:t>
            </a:r>
          </a:p>
          <a:p>
            <a:r>
              <a:rPr lang="ru-RU" dirty="0"/>
              <a:t>- Титульный лист</a:t>
            </a:r>
          </a:p>
          <a:p>
            <a:r>
              <a:rPr lang="ru-RU" dirty="0"/>
              <a:t>- Оглавление </a:t>
            </a:r>
          </a:p>
          <a:p>
            <a:r>
              <a:rPr lang="ru-RU" dirty="0"/>
              <a:t>- Введение</a:t>
            </a:r>
          </a:p>
          <a:p>
            <a:r>
              <a:rPr lang="ru-RU" dirty="0"/>
              <a:t>- Основная часть</a:t>
            </a:r>
          </a:p>
          <a:p>
            <a:r>
              <a:rPr lang="ru-RU" dirty="0"/>
              <a:t>- Выводы</a:t>
            </a:r>
          </a:p>
          <a:p>
            <a:r>
              <a:rPr lang="ru-RU" dirty="0"/>
              <a:t>- Список литературы</a:t>
            </a:r>
          </a:p>
          <a:p>
            <a:r>
              <a:rPr lang="ru-RU" dirty="0"/>
              <a:t>- Приложения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D9AC5DEF-56DF-4E4B-AC25-CF00BA6BCBE0}"/>
              </a:ext>
            </a:extLst>
          </p:cNvPr>
          <p:cNvCxnSpPr>
            <a:cxnSpLocks/>
          </p:cNvCxnSpPr>
          <p:nvPr/>
        </p:nvCxnSpPr>
        <p:spPr>
          <a:xfrm flipH="1">
            <a:off x="4516393" y="4042479"/>
            <a:ext cx="1224136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C7F0BC7-7A91-4EB4-966A-6ADD0633DCF6}"/>
              </a:ext>
            </a:extLst>
          </p:cNvPr>
          <p:cNvSpPr txBox="1"/>
          <p:nvPr/>
        </p:nvSpPr>
        <p:spPr>
          <a:xfrm>
            <a:off x="6253623" y="5638672"/>
            <a:ext cx="2656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Оформлять сопутствующую документацию</a:t>
            </a:r>
          </a:p>
        </p:txBody>
      </p:sp>
    </p:spTree>
    <p:extLst>
      <p:ext uri="{BB962C8B-B14F-4D97-AF65-F5344CB8AC3E}">
        <p14:creationId xmlns:p14="http://schemas.microsoft.com/office/powerpoint/2010/main" val="3546851503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59413C1-740F-45FD-997B-277EF1FC3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0690" y="1700808"/>
            <a:ext cx="7848872" cy="3877528"/>
          </a:xfrm>
          <a:custGeom>
            <a:avLst/>
            <a:gdLst>
              <a:gd name="connsiteX0" fmla="*/ 0 w 7848872"/>
              <a:gd name="connsiteY0" fmla="*/ 0 h 3877528"/>
              <a:gd name="connsiteX1" fmla="*/ 325168 w 7848872"/>
              <a:gd name="connsiteY1" fmla="*/ 0 h 3877528"/>
              <a:gd name="connsiteX2" fmla="*/ 885801 w 7848872"/>
              <a:gd name="connsiteY2" fmla="*/ 0 h 3877528"/>
              <a:gd name="connsiteX3" fmla="*/ 1524924 w 7848872"/>
              <a:gd name="connsiteY3" fmla="*/ 0 h 3877528"/>
              <a:gd name="connsiteX4" fmla="*/ 1850091 w 7848872"/>
              <a:gd name="connsiteY4" fmla="*/ 0 h 3877528"/>
              <a:gd name="connsiteX5" fmla="*/ 2567702 w 7848872"/>
              <a:gd name="connsiteY5" fmla="*/ 0 h 3877528"/>
              <a:gd name="connsiteX6" fmla="*/ 3049847 w 7848872"/>
              <a:gd name="connsiteY6" fmla="*/ 0 h 3877528"/>
              <a:gd name="connsiteX7" fmla="*/ 3531992 w 7848872"/>
              <a:gd name="connsiteY7" fmla="*/ 0 h 3877528"/>
              <a:gd name="connsiteX8" fmla="*/ 4014137 w 7848872"/>
              <a:gd name="connsiteY8" fmla="*/ 0 h 3877528"/>
              <a:gd name="connsiteX9" fmla="*/ 4339305 w 7848872"/>
              <a:gd name="connsiteY9" fmla="*/ 0 h 3877528"/>
              <a:gd name="connsiteX10" fmla="*/ 5056916 w 7848872"/>
              <a:gd name="connsiteY10" fmla="*/ 0 h 3877528"/>
              <a:gd name="connsiteX11" fmla="*/ 5539061 w 7848872"/>
              <a:gd name="connsiteY11" fmla="*/ 0 h 3877528"/>
              <a:gd name="connsiteX12" fmla="*/ 5942717 w 7848872"/>
              <a:gd name="connsiteY12" fmla="*/ 0 h 3877528"/>
              <a:gd name="connsiteX13" fmla="*/ 6660329 w 7848872"/>
              <a:gd name="connsiteY13" fmla="*/ 0 h 3877528"/>
              <a:gd name="connsiteX14" fmla="*/ 7063985 w 7848872"/>
              <a:gd name="connsiteY14" fmla="*/ 0 h 3877528"/>
              <a:gd name="connsiteX15" fmla="*/ 7848872 w 7848872"/>
              <a:gd name="connsiteY15" fmla="*/ 0 h 3877528"/>
              <a:gd name="connsiteX16" fmla="*/ 7848872 w 7848872"/>
              <a:gd name="connsiteY16" fmla="*/ 592708 h 3877528"/>
              <a:gd name="connsiteX17" fmla="*/ 7848872 w 7848872"/>
              <a:gd name="connsiteY17" fmla="*/ 1069090 h 3877528"/>
              <a:gd name="connsiteX18" fmla="*/ 7848872 w 7848872"/>
              <a:gd name="connsiteY18" fmla="*/ 1545472 h 3877528"/>
              <a:gd name="connsiteX19" fmla="*/ 7848872 w 7848872"/>
              <a:gd name="connsiteY19" fmla="*/ 2138180 h 3877528"/>
              <a:gd name="connsiteX20" fmla="*/ 7848872 w 7848872"/>
              <a:gd name="connsiteY20" fmla="*/ 2614562 h 3877528"/>
              <a:gd name="connsiteX21" fmla="*/ 7848872 w 7848872"/>
              <a:gd name="connsiteY21" fmla="*/ 3052168 h 3877528"/>
              <a:gd name="connsiteX22" fmla="*/ 7848872 w 7848872"/>
              <a:gd name="connsiteY22" fmla="*/ 3877528 h 3877528"/>
              <a:gd name="connsiteX23" fmla="*/ 7288238 w 7848872"/>
              <a:gd name="connsiteY23" fmla="*/ 3877528 h 3877528"/>
              <a:gd name="connsiteX24" fmla="*/ 6649116 w 7848872"/>
              <a:gd name="connsiteY24" fmla="*/ 3877528 h 3877528"/>
              <a:gd name="connsiteX25" fmla="*/ 6245460 w 7848872"/>
              <a:gd name="connsiteY25" fmla="*/ 3877528 h 3877528"/>
              <a:gd name="connsiteX26" fmla="*/ 5920292 w 7848872"/>
              <a:gd name="connsiteY26" fmla="*/ 3877528 h 3877528"/>
              <a:gd name="connsiteX27" fmla="*/ 5281170 w 7848872"/>
              <a:gd name="connsiteY27" fmla="*/ 3877528 h 3877528"/>
              <a:gd name="connsiteX28" fmla="*/ 4877513 w 7848872"/>
              <a:gd name="connsiteY28" fmla="*/ 3877528 h 3877528"/>
              <a:gd name="connsiteX29" fmla="*/ 4473857 w 7848872"/>
              <a:gd name="connsiteY29" fmla="*/ 3877528 h 3877528"/>
              <a:gd name="connsiteX30" fmla="*/ 3834735 w 7848872"/>
              <a:gd name="connsiteY30" fmla="*/ 3877528 h 3877528"/>
              <a:gd name="connsiteX31" fmla="*/ 3117123 w 7848872"/>
              <a:gd name="connsiteY31" fmla="*/ 3877528 h 3877528"/>
              <a:gd name="connsiteX32" fmla="*/ 2791956 w 7848872"/>
              <a:gd name="connsiteY32" fmla="*/ 3877528 h 3877528"/>
              <a:gd name="connsiteX33" fmla="*/ 2309811 w 7848872"/>
              <a:gd name="connsiteY33" fmla="*/ 3877528 h 3877528"/>
              <a:gd name="connsiteX34" fmla="*/ 1749177 w 7848872"/>
              <a:gd name="connsiteY34" fmla="*/ 3877528 h 3877528"/>
              <a:gd name="connsiteX35" fmla="*/ 1267032 w 7848872"/>
              <a:gd name="connsiteY35" fmla="*/ 3877528 h 3877528"/>
              <a:gd name="connsiteX36" fmla="*/ 706398 w 7848872"/>
              <a:gd name="connsiteY36" fmla="*/ 3877528 h 3877528"/>
              <a:gd name="connsiteX37" fmla="*/ 0 w 7848872"/>
              <a:gd name="connsiteY37" fmla="*/ 3877528 h 3877528"/>
              <a:gd name="connsiteX38" fmla="*/ 0 w 7848872"/>
              <a:gd name="connsiteY38" fmla="*/ 3439921 h 3877528"/>
              <a:gd name="connsiteX39" fmla="*/ 0 w 7848872"/>
              <a:gd name="connsiteY39" fmla="*/ 3002315 h 3877528"/>
              <a:gd name="connsiteX40" fmla="*/ 0 w 7848872"/>
              <a:gd name="connsiteY40" fmla="*/ 2448382 h 3877528"/>
              <a:gd name="connsiteX41" fmla="*/ 0 w 7848872"/>
              <a:gd name="connsiteY41" fmla="*/ 1972000 h 3877528"/>
              <a:gd name="connsiteX42" fmla="*/ 0 w 7848872"/>
              <a:gd name="connsiteY42" fmla="*/ 1340517 h 3877528"/>
              <a:gd name="connsiteX43" fmla="*/ 0 w 7848872"/>
              <a:gd name="connsiteY43" fmla="*/ 786584 h 3877528"/>
              <a:gd name="connsiteX44" fmla="*/ 0 w 7848872"/>
              <a:gd name="connsiteY44" fmla="*/ 0 h 3877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48872" h="3877528" extrusionOk="0">
                <a:moveTo>
                  <a:pt x="0" y="0"/>
                </a:moveTo>
                <a:cubicBezTo>
                  <a:pt x="132089" y="-18081"/>
                  <a:pt x="174010" y="37149"/>
                  <a:pt x="325168" y="0"/>
                </a:cubicBezTo>
                <a:cubicBezTo>
                  <a:pt x="476326" y="-37149"/>
                  <a:pt x="612012" y="2248"/>
                  <a:pt x="885801" y="0"/>
                </a:cubicBezTo>
                <a:cubicBezTo>
                  <a:pt x="1159590" y="-2248"/>
                  <a:pt x="1270706" y="68313"/>
                  <a:pt x="1524924" y="0"/>
                </a:cubicBezTo>
                <a:cubicBezTo>
                  <a:pt x="1779142" y="-68313"/>
                  <a:pt x="1738556" y="11954"/>
                  <a:pt x="1850091" y="0"/>
                </a:cubicBezTo>
                <a:cubicBezTo>
                  <a:pt x="1961626" y="-11954"/>
                  <a:pt x="2273451" y="50209"/>
                  <a:pt x="2567702" y="0"/>
                </a:cubicBezTo>
                <a:cubicBezTo>
                  <a:pt x="2861953" y="-50209"/>
                  <a:pt x="2869506" y="47984"/>
                  <a:pt x="3049847" y="0"/>
                </a:cubicBezTo>
                <a:cubicBezTo>
                  <a:pt x="3230188" y="-47984"/>
                  <a:pt x="3342532" y="30425"/>
                  <a:pt x="3531992" y="0"/>
                </a:cubicBezTo>
                <a:cubicBezTo>
                  <a:pt x="3721453" y="-30425"/>
                  <a:pt x="3897744" y="41310"/>
                  <a:pt x="4014137" y="0"/>
                </a:cubicBezTo>
                <a:cubicBezTo>
                  <a:pt x="4130531" y="-41310"/>
                  <a:pt x="4183438" y="24083"/>
                  <a:pt x="4339305" y="0"/>
                </a:cubicBezTo>
                <a:cubicBezTo>
                  <a:pt x="4495172" y="-24083"/>
                  <a:pt x="4729578" y="76298"/>
                  <a:pt x="5056916" y="0"/>
                </a:cubicBezTo>
                <a:cubicBezTo>
                  <a:pt x="5384254" y="-76298"/>
                  <a:pt x="5304994" y="29640"/>
                  <a:pt x="5539061" y="0"/>
                </a:cubicBezTo>
                <a:cubicBezTo>
                  <a:pt x="5773129" y="-29640"/>
                  <a:pt x="5812701" y="11891"/>
                  <a:pt x="5942717" y="0"/>
                </a:cubicBezTo>
                <a:cubicBezTo>
                  <a:pt x="6072733" y="-11891"/>
                  <a:pt x="6310513" y="45669"/>
                  <a:pt x="6660329" y="0"/>
                </a:cubicBezTo>
                <a:cubicBezTo>
                  <a:pt x="7010145" y="-45669"/>
                  <a:pt x="6898894" y="17071"/>
                  <a:pt x="7063985" y="0"/>
                </a:cubicBezTo>
                <a:cubicBezTo>
                  <a:pt x="7229076" y="-17071"/>
                  <a:pt x="7471016" y="2566"/>
                  <a:pt x="7848872" y="0"/>
                </a:cubicBezTo>
                <a:cubicBezTo>
                  <a:pt x="7849786" y="273947"/>
                  <a:pt x="7805787" y="345485"/>
                  <a:pt x="7848872" y="592708"/>
                </a:cubicBezTo>
                <a:cubicBezTo>
                  <a:pt x="7891957" y="839931"/>
                  <a:pt x="7808052" y="891994"/>
                  <a:pt x="7848872" y="1069090"/>
                </a:cubicBezTo>
                <a:cubicBezTo>
                  <a:pt x="7889692" y="1246186"/>
                  <a:pt x="7809816" y="1381281"/>
                  <a:pt x="7848872" y="1545472"/>
                </a:cubicBezTo>
                <a:cubicBezTo>
                  <a:pt x="7887928" y="1709663"/>
                  <a:pt x="7820157" y="1937309"/>
                  <a:pt x="7848872" y="2138180"/>
                </a:cubicBezTo>
                <a:cubicBezTo>
                  <a:pt x="7877587" y="2339051"/>
                  <a:pt x="7825630" y="2434625"/>
                  <a:pt x="7848872" y="2614562"/>
                </a:cubicBezTo>
                <a:cubicBezTo>
                  <a:pt x="7872114" y="2794499"/>
                  <a:pt x="7803373" y="2848706"/>
                  <a:pt x="7848872" y="3052168"/>
                </a:cubicBezTo>
                <a:cubicBezTo>
                  <a:pt x="7894371" y="3255630"/>
                  <a:pt x="7761875" y="3660336"/>
                  <a:pt x="7848872" y="3877528"/>
                </a:cubicBezTo>
                <a:cubicBezTo>
                  <a:pt x="7711015" y="3944510"/>
                  <a:pt x="7524425" y="3859160"/>
                  <a:pt x="7288238" y="3877528"/>
                </a:cubicBezTo>
                <a:cubicBezTo>
                  <a:pt x="7052051" y="3895896"/>
                  <a:pt x="6836874" y="3824507"/>
                  <a:pt x="6649116" y="3877528"/>
                </a:cubicBezTo>
                <a:cubicBezTo>
                  <a:pt x="6461358" y="3930549"/>
                  <a:pt x="6446099" y="3873191"/>
                  <a:pt x="6245460" y="3877528"/>
                </a:cubicBezTo>
                <a:cubicBezTo>
                  <a:pt x="6044821" y="3881865"/>
                  <a:pt x="6012976" y="3844915"/>
                  <a:pt x="5920292" y="3877528"/>
                </a:cubicBezTo>
                <a:cubicBezTo>
                  <a:pt x="5827608" y="3910141"/>
                  <a:pt x="5552015" y="3875765"/>
                  <a:pt x="5281170" y="3877528"/>
                </a:cubicBezTo>
                <a:cubicBezTo>
                  <a:pt x="5010325" y="3879291"/>
                  <a:pt x="4986276" y="3833477"/>
                  <a:pt x="4877513" y="3877528"/>
                </a:cubicBezTo>
                <a:cubicBezTo>
                  <a:pt x="4768750" y="3921579"/>
                  <a:pt x="4555901" y="3854178"/>
                  <a:pt x="4473857" y="3877528"/>
                </a:cubicBezTo>
                <a:cubicBezTo>
                  <a:pt x="4391813" y="3900878"/>
                  <a:pt x="4042205" y="3859416"/>
                  <a:pt x="3834735" y="3877528"/>
                </a:cubicBezTo>
                <a:cubicBezTo>
                  <a:pt x="3627265" y="3895640"/>
                  <a:pt x="3409013" y="3820110"/>
                  <a:pt x="3117123" y="3877528"/>
                </a:cubicBezTo>
                <a:cubicBezTo>
                  <a:pt x="2825233" y="3934946"/>
                  <a:pt x="2931401" y="3850313"/>
                  <a:pt x="2791956" y="3877528"/>
                </a:cubicBezTo>
                <a:cubicBezTo>
                  <a:pt x="2652511" y="3904743"/>
                  <a:pt x="2498211" y="3863155"/>
                  <a:pt x="2309811" y="3877528"/>
                </a:cubicBezTo>
                <a:cubicBezTo>
                  <a:pt x="2121411" y="3891901"/>
                  <a:pt x="1894728" y="3845696"/>
                  <a:pt x="1749177" y="3877528"/>
                </a:cubicBezTo>
                <a:cubicBezTo>
                  <a:pt x="1603626" y="3909360"/>
                  <a:pt x="1484105" y="3871917"/>
                  <a:pt x="1267032" y="3877528"/>
                </a:cubicBezTo>
                <a:cubicBezTo>
                  <a:pt x="1049959" y="3883139"/>
                  <a:pt x="819381" y="3822957"/>
                  <a:pt x="706398" y="3877528"/>
                </a:cubicBezTo>
                <a:cubicBezTo>
                  <a:pt x="593415" y="3932099"/>
                  <a:pt x="308263" y="3828761"/>
                  <a:pt x="0" y="3877528"/>
                </a:cubicBezTo>
                <a:cubicBezTo>
                  <a:pt x="-52109" y="3684792"/>
                  <a:pt x="51231" y="3550307"/>
                  <a:pt x="0" y="3439921"/>
                </a:cubicBezTo>
                <a:cubicBezTo>
                  <a:pt x="-51231" y="3329535"/>
                  <a:pt x="3733" y="3139029"/>
                  <a:pt x="0" y="3002315"/>
                </a:cubicBezTo>
                <a:cubicBezTo>
                  <a:pt x="-3733" y="2865601"/>
                  <a:pt x="4840" y="2676140"/>
                  <a:pt x="0" y="2448382"/>
                </a:cubicBezTo>
                <a:cubicBezTo>
                  <a:pt x="-4840" y="2220624"/>
                  <a:pt x="31175" y="2143272"/>
                  <a:pt x="0" y="1972000"/>
                </a:cubicBezTo>
                <a:cubicBezTo>
                  <a:pt x="-31175" y="1800728"/>
                  <a:pt x="70861" y="1506281"/>
                  <a:pt x="0" y="1340517"/>
                </a:cubicBezTo>
                <a:cubicBezTo>
                  <a:pt x="-70861" y="1174753"/>
                  <a:pt x="49658" y="938687"/>
                  <a:pt x="0" y="786584"/>
                </a:cubicBezTo>
                <a:cubicBezTo>
                  <a:pt x="-49658" y="634481"/>
                  <a:pt x="61682" y="198953"/>
                  <a:pt x="0" y="0"/>
                </a:cubicBezTo>
                <a:close/>
              </a:path>
            </a:pathLst>
          </a:custGeom>
          <a:ln w="57150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918293692">
                  <ask:type>
                    <ask:lineSketchScribble/>
                  </ask:type>
                </ask:lineSketchStyleProps>
              </a:ext>
            </a:extLst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53975" indent="307975"/>
            <a:r>
              <a:rPr lang="ru-RU" dirty="0"/>
              <a:t>1. Научиться «собирать» </a:t>
            </a:r>
            <a:r>
              <a:rPr lang="ru-RU" dirty="0">
                <a:solidFill>
                  <a:srgbClr val="FFFF00"/>
                </a:solidFill>
              </a:rPr>
              <a:t>Тему</a:t>
            </a:r>
            <a:r>
              <a:rPr lang="ru-RU" dirty="0"/>
              <a:t> предстоящих исследований</a:t>
            </a:r>
          </a:p>
          <a:p>
            <a:pPr marL="53975" indent="307975"/>
            <a:r>
              <a:rPr lang="ru-RU" dirty="0"/>
              <a:t>2. Научиться основам </a:t>
            </a:r>
            <a:r>
              <a:rPr lang="ru-RU" dirty="0">
                <a:solidFill>
                  <a:srgbClr val="FFFF00"/>
                </a:solidFill>
              </a:rPr>
              <a:t>Литературного анализа</a:t>
            </a:r>
          </a:p>
          <a:p>
            <a:pPr marL="53975" indent="307975"/>
            <a:r>
              <a:rPr lang="ru-RU" dirty="0"/>
              <a:t>3. Научиться организовывать и проводить простейшие формы социологического опроса  </a:t>
            </a:r>
            <a:r>
              <a:rPr lang="ru-RU" dirty="0">
                <a:solidFill>
                  <a:srgbClr val="FFFF00"/>
                </a:solidFill>
              </a:rPr>
              <a:t>Интервью и Анкетирования</a:t>
            </a:r>
          </a:p>
          <a:p>
            <a:pPr marL="53975" indent="307975"/>
            <a:r>
              <a:rPr lang="ru-RU" dirty="0"/>
              <a:t>4. Научиться основам процедуры </a:t>
            </a:r>
            <a:r>
              <a:rPr lang="ru-RU" dirty="0">
                <a:solidFill>
                  <a:srgbClr val="FFFF00"/>
                </a:solidFill>
              </a:rPr>
              <a:t>Тестирования и Наблюдения</a:t>
            </a:r>
          </a:p>
          <a:p>
            <a:pPr marL="53975" indent="307975"/>
            <a:r>
              <a:rPr lang="ru-RU" dirty="0"/>
              <a:t>5. Научится простейшим методам </a:t>
            </a:r>
            <a:r>
              <a:rPr lang="ru-RU" dirty="0">
                <a:solidFill>
                  <a:srgbClr val="FFFF00"/>
                </a:solidFill>
              </a:rPr>
              <a:t>математической обработке </a:t>
            </a:r>
            <a:r>
              <a:rPr lang="ru-RU" dirty="0"/>
              <a:t>полученных результатов и их </a:t>
            </a:r>
            <a:r>
              <a:rPr lang="ru-RU" dirty="0">
                <a:solidFill>
                  <a:srgbClr val="FFFF00"/>
                </a:solidFill>
              </a:rPr>
              <a:t>графической интерпретации</a:t>
            </a:r>
          </a:p>
          <a:p>
            <a:pPr marL="53975" indent="307975"/>
            <a:r>
              <a:rPr lang="ru-RU" dirty="0"/>
              <a:t>6. Научиться основам структурирования и </a:t>
            </a:r>
            <a:r>
              <a:rPr lang="ru-RU" dirty="0">
                <a:solidFill>
                  <a:srgbClr val="FFFF00"/>
                </a:solidFill>
              </a:rPr>
              <a:t>оформления</a:t>
            </a:r>
            <a:r>
              <a:rPr lang="ru-RU" dirty="0"/>
              <a:t> научных текстов (отчетов), оформлению презентаций</a:t>
            </a:r>
          </a:p>
          <a:p>
            <a:pPr marL="53975" indent="307975"/>
            <a:r>
              <a:rPr lang="ru-RU" dirty="0"/>
              <a:t>7. Научиться </a:t>
            </a:r>
            <a:r>
              <a:rPr lang="ru-RU" dirty="0">
                <a:solidFill>
                  <a:srgbClr val="FFFF00"/>
                </a:solidFill>
              </a:rPr>
              <a:t>ЗАЩИЩАТЬ</a:t>
            </a:r>
            <a:r>
              <a:rPr lang="ru-RU" dirty="0"/>
              <a:t> свои работы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F7E221C-AA3A-45E4-9D0C-DC6D5BFF4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006" y="631592"/>
            <a:ext cx="8456240" cy="777240"/>
          </a:xfrm>
          <a:solidFill>
            <a:schemeClr val="accent2">
              <a:lumMod val="50000"/>
            </a:schemeClr>
          </a:solidFill>
        </p:spPr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600" b="1" spc="0" dirty="0">
                <a:ln/>
                <a:solidFill>
                  <a:schemeClr val="accent3"/>
                </a:solidFill>
              </a:rPr>
              <a:t>Базовая цель курса (семестра)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32BBE9F-A0EB-4CC1-8EA9-34B23520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34E90A-EF64-4E70-891D-299FFB406B7E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58A6DB57-4994-44E7-A655-D16A68FB69BD}"/>
              </a:ext>
            </a:extLst>
          </p:cNvPr>
          <p:cNvSpPr txBox="1">
            <a:spLocks/>
          </p:cNvSpPr>
          <p:nvPr/>
        </p:nvSpPr>
        <p:spPr>
          <a:xfrm>
            <a:off x="557006" y="5821997"/>
            <a:ext cx="8456240" cy="77724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vert="horz" tIns="64008" anchor="t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3800" b="0" kern="1200" cap="none" spc="-150" baseline="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  <a:extLst/>
          </a:lstStyle>
          <a:p>
            <a:pPr algn="ctr"/>
            <a:r>
              <a:rPr lang="ru-RU" sz="3600" b="1" spc="0" dirty="0">
                <a:ln/>
                <a:solidFill>
                  <a:schemeClr val="accent3"/>
                </a:solidFill>
              </a:rPr>
              <a:t>Семь ключевых задач </a:t>
            </a:r>
          </a:p>
        </p:txBody>
      </p:sp>
    </p:spTree>
    <p:extLst>
      <p:ext uri="{BB962C8B-B14F-4D97-AF65-F5344CB8AC3E}">
        <p14:creationId xmlns:p14="http://schemas.microsoft.com/office/powerpoint/2010/main" val="2416207150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914400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Задания на учебную практику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E3A6453-20B1-450F-8C9B-B1C4A94DB8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489832"/>
              </p:ext>
            </p:extLst>
          </p:nvPr>
        </p:nvGraphicFramePr>
        <p:xfrm>
          <a:off x="899592" y="692696"/>
          <a:ext cx="7772400" cy="59131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34104186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2505266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971298335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605008727"/>
                    </a:ext>
                  </a:extLst>
                </a:gridCol>
                <a:gridCol w="1003648">
                  <a:extLst>
                    <a:ext uri="{9D8B030D-6E8A-4147-A177-3AD203B41FA5}">
                      <a16:colId xmlns:a16="http://schemas.microsoft.com/office/drawing/2014/main" val="2073294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rgbClr val="FFFF00"/>
                          </a:solidFill>
                        </a:rPr>
                        <a:t>Метод </a:t>
                      </a:r>
                    </a:p>
                    <a:p>
                      <a:r>
                        <a:rPr lang="ru-RU" i="1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/>
                        <a:t>Название уч. задания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/>
                        <a:t>Форма и  Содержание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Сроки</a:t>
                      </a:r>
                    </a:p>
                    <a:p>
                      <a:endParaRPr lang="ru-RU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79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6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Интервью-</a:t>
                      </a:r>
                      <a:r>
                        <a:rPr kumimoji="0" lang="ru-RU" sz="1600" kern="1200" dirty="0" err="1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ирование</a:t>
                      </a:r>
                      <a:r>
                        <a:rPr kumimoji="0" lang="ru-RU" sz="16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ru-RU" dirty="0"/>
                    </a:p>
                    <a:p>
                      <a:pPr marL="0" algn="l" rtl="0" eaLnBrk="1" latinLnBrk="0" hangingPunct="1"/>
                      <a:r>
                        <a:rPr kumimoji="0" lang="ru-RU" sz="1600" b="1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Характеристика учреждения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Ознакомление с системой физического воспитания образовательного учреждения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Опросить учителя физической культуры о структуре и содержании урочной и вне урочной деятельности образовательного учреждения </a:t>
                      </a:r>
                      <a:r>
                        <a:rPr lang="ru-RU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(Приложение 1)</a:t>
                      </a:r>
                      <a:endParaRPr kumimoji="0"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1-2 неделя апреля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0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Анализ литературных источников</a:t>
                      </a:r>
                    </a:p>
                    <a:p>
                      <a:endParaRPr lang="ru-RU" sz="1400" dirty="0">
                        <a:solidFill>
                          <a:srgbClr val="FFFF00"/>
                        </a:solidFill>
                      </a:endParaRPr>
                    </a:p>
                    <a:p>
                      <a:r>
                        <a:rPr lang="ru-RU" sz="1600" b="1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Рецензия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Анализ статьи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Найти статью по теме </a:t>
                      </a:r>
                      <a:r>
                        <a:rPr lang="ru-RU" sz="1600" dirty="0" err="1"/>
                        <a:t>исслед</a:t>
                      </a:r>
                      <a:r>
                        <a:rPr lang="ru-RU" sz="1600" dirty="0"/>
                        <a:t>., изучить, и составить </a:t>
                      </a:r>
                      <a:r>
                        <a:rPr lang="ru-RU" sz="1600" b="0" u="none" dirty="0"/>
                        <a:t>рецензию </a:t>
                      </a:r>
                      <a:r>
                        <a:rPr kumimoji="0"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</a:t>
                      </a:r>
                      <a:r>
                        <a:rPr lang="ru-RU" sz="1600" dirty="0"/>
                        <a:t>содержанию статьи </a:t>
                      </a:r>
                      <a:r>
                        <a:rPr lang="ru-RU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(Приложение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2-3 неделя апреля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09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Социологический опрос в форме анкетирования </a:t>
                      </a:r>
                    </a:p>
                    <a:p>
                      <a:endParaRPr lang="ru-RU" sz="1400" dirty="0">
                        <a:solidFill>
                          <a:srgbClr val="FFFF00"/>
                        </a:solidFill>
                      </a:endParaRPr>
                    </a:p>
                    <a:p>
                      <a:pPr marL="0" algn="l" rtl="0" eaLnBrk="1" latinLnBrk="0" hangingPunct="1"/>
                      <a:r>
                        <a:rPr kumimoji="0" lang="ru-RU" sz="1600" b="1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Анкета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Разработка  и опробование анкеты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Разработать анкету </a:t>
                      </a:r>
                      <a:r>
                        <a:rPr lang="ru-RU" sz="1600" dirty="0"/>
                        <a:t>по теме </a:t>
                      </a:r>
                      <a:r>
                        <a:rPr lang="ru-RU" sz="1600" dirty="0" err="1"/>
                        <a:t>исслед</a:t>
                      </a:r>
                      <a:r>
                        <a:rPr lang="ru-RU" sz="1600" dirty="0"/>
                        <a:t>. и провести анкетирование на своей группе </a:t>
                      </a:r>
                      <a:r>
                        <a:rPr lang="ru-RU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(Приложение 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3-4 неделя апреля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84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4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Педагогическое наблюдение</a:t>
                      </a:r>
                    </a:p>
                    <a:p>
                      <a:pPr marL="0" algn="l" rtl="0" eaLnBrk="1" latinLnBrk="0" hangingPunct="1"/>
                      <a:endParaRPr kumimoji="0" lang="ru-RU" sz="1400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r>
                        <a:rPr kumimoji="0" lang="ru-RU" sz="1600" b="1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Протокол педагогического наблюдения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Анализ урока по физической культуре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Провести наблюдение урока по физической культуре и дать анализ его структурных и содержательных компонентов</a:t>
                      </a:r>
                    </a:p>
                    <a:p>
                      <a:r>
                        <a:rPr lang="ru-RU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(приложение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1-2 неделя мая</a:t>
                      </a:r>
                    </a:p>
                    <a:p>
                      <a:endParaRPr lang="ru-RU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273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306612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914400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Учебные задания для аттестации по УППНИР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E3A6453-20B1-450F-8C9B-B1C4A94DB8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453401"/>
              </p:ext>
            </p:extLst>
          </p:nvPr>
        </p:nvGraphicFramePr>
        <p:xfrm>
          <a:off x="899592" y="1003920"/>
          <a:ext cx="7772400" cy="54864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34104186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2505266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971298335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605008727"/>
                    </a:ext>
                  </a:extLst>
                </a:gridCol>
                <a:gridCol w="1003648">
                  <a:extLst>
                    <a:ext uri="{9D8B030D-6E8A-4147-A177-3AD203B41FA5}">
                      <a16:colId xmlns:a16="http://schemas.microsoft.com/office/drawing/2014/main" val="2073294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FFFF00"/>
                          </a:solidFill>
                        </a:rPr>
                        <a:t>Метод </a:t>
                      </a:r>
                    </a:p>
                    <a:p>
                      <a:r>
                        <a:rPr lang="ru-RU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Название уч. задания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Форма и  Содержание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Сроки</a:t>
                      </a:r>
                    </a:p>
                    <a:p>
                      <a:endParaRPr lang="ru-RU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79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Педагогическое тестирование</a:t>
                      </a:r>
                    </a:p>
                    <a:p>
                      <a:endParaRPr lang="ru-RU" sz="1400" dirty="0">
                        <a:solidFill>
                          <a:srgbClr val="FFFF00"/>
                        </a:solidFill>
                      </a:endParaRPr>
                    </a:p>
                    <a:p>
                      <a:pPr marL="0" algn="l" rtl="0" eaLnBrk="1" latinLnBrk="0" hangingPunct="1"/>
                      <a:r>
                        <a:rPr kumimoji="0" lang="ru-RU" sz="1600" b="1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Протокол тестирования УФП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Определение УФП школьников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Провести  тестирование. По нормативным таблицам определить УФП исследуемого контингента учащихся и представить в виде </a:t>
                      </a:r>
                      <a:r>
                        <a:rPr kumimoji="0"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протокола </a:t>
                      </a:r>
                    </a:p>
                    <a:p>
                      <a:r>
                        <a:rPr kumimoji="0" lang="ru-RU" sz="1600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(Приложение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2-3 неделя мая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68030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Математическая статистика</a:t>
                      </a:r>
                    </a:p>
                    <a:p>
                      <a:pPr marL="0" algn="l" rtl="0" eaLnBrk="1" latinLnBrk="0" hangingPunct="1"/>
                      <a:r>
                        <a:rPr kumimoji="0" lang="ru-RU" sz="1600" b="1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Оформленная страница «отчета»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Графическая  интерпретация данных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Представить графическое </a:t>
                      </a:r>
                      <a:r>
                        <a:rPr kumimoji="0"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изображение полученных </a:t>
                      </a:r>
                      <a:r>
                        <a:rPr lang="ru-RU" sz="1600" dirty="0"/>
                        <a:t>результатов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3-4 неделя мая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5430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2000" b="1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Отчет по практике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Оформить «Отчет по практике»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Составить оформить и защитить отчет о проделанной исследовательской работе в рамках Учебной практики </a:t>
                      </a:r>
                      <a:r>
                        <a:rPr kumimoji="0" lang="ru-RU" sz="1600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(СМ. Образец документации по Отчету)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1-2 </a:t>
                      </a:r>
                      <a:r>
                        <a:rPr lang="ru-RU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неделя июня</a:t>
                      </a:r>
                      <a:endParaRPr lang="ru-RU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636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6999978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914400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Учебные задания для аттестации по УППНИР (продолжение)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7A84EB-AA3B-4710-8012-EC6B7099395D}"/>
              </a:ext>
            </a:extLst>
          </p:cNvPr>
          <p:cNvSpPr txBox="1"/>
          <p:nvPr/>
        </p:nvSpPr>
        <p:spPr>
          <a:xfrm>
            <a:off x="838200" y="1806784"/>
            <a:ext cx="7772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За время учебной практики студенту, так же необходимо выполнить «</a:t>
            </a:r>
            <a:r>
              <a:rPr lang="ru-RU" sz="2000" i="1" dirty="0">
                <a:solidFill>
                  <a:srgbClr val="FFFF00"/>
                </a:solidFill>
              </a:rPr>
              <a:t>Индивидуальное задание</a:t>
            </a:r>
            <a:r>
              <a:rPr lang="ru-RU" sz="2000" dirty="0"/>
              <a:t>» по </a:t>
            </a:r>
            <a:r>
              <a:rPr lang="ru-RU" sz="2000" u="sng" dirty="0"/>
              <a:t>более углубленному изучению отдельных направлений работы</a:t>
            </a:r>
            <a:r>
              <a:rPr lang="ru-RU" sz="2000" dirty="0"/>
              <a:t>. Для этого, необходимо выбрать для себя </a:t>
            </a:r>
            <a:r>
              <a:rPr lang="ru-RU" sz="2000" dirty="0">
                <a:solidFill>
                  <a:srgbClr val="FFFF00"/>
                </a:solidFill>
              </a:rPr>
              <a:t>одно из шести заданий </a:t>
            </a:r>
            <a:r>
              <a:rPr lang="ru-RU" sz="2000" dirty="0"/>
              <a:t>(см. выше), сформулировать по нему </a:t>
            </a:r>
            <a:r>
              <a:rPr lang="ru-RU" sz="2000" b="1" u="sng" dirty="0">
                <a:solidFill>
                  <a:srgbClr val="FFFF00"/>
                </a:solidFill>
              </a:rPr>
              <a:t>тему исследования </a:t>
            </a:r>
            <a:r>
              <a:rPr lang="ru-RU" sz="2000" dirty="0"/>
              <a:t>и дать более развернутое </a:t>
            </a:r>
            <a:r>
              <a:rPr lang="ru-RU" sz="2000" dirty="0">
                <a:solidFill>
                  <a:srgbClr val="FFFF00"/>
                </a:solidFill>
              </a:rPr>
              <a:t>обоснование</a:t>
            </a:r>
            <a:r>
              <a:rPr lang="ru-RU" sz="2000" dirty="0"/>
              <a:t> его результатам и/или более содержательное оформление.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F78DB2-3D4B-4282-A16B-64F3C1D50B22}"/>
              </a:ext>
            </a:extLst>
          </p:cNvPr>
          <p:cNvSpPr txBox="1"/>
          <p:nvPr/>
        </p:nvSpPr>
        <p:spPr>
          <a:xfrm>
            <a:off x="3072300" y="1268760"/>
            <a:ext cx="3240360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ВНИМАНИЕ !!!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15063B-4AFF-4228-8DFB-4288CBEB0CD6}"/>
              </a:ext>
            </a:extLst>
          </p:cNvPr>
          <p:cNvSpPr txBox="1"/>
          <p:nvPr/>
        </p:nvSpPr>
        <p:spPr>
          <a:xfrm>
            <a:off x="827584" y="4114815"/>
            <a:ext cx="73448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Например. Вы выбрали Задание по  анкетированию, для углублённого изучения его результатов. Далее смотрите перечень «Тематических направлений для  индивидуальных заданий </a:t>
            </a:r>
          </a:p>
          <a:p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 Учебную практику» (следующий слайд). Затем формулируете </a:t>
            </a:r>
            <a:r>
              <a:rPr lang="ru-RU" sz="1600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примерную тему 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исследования, где, предположительно будут необходимы результаты разработанного Вами анкетирования (виды Тем, правила формулировки будут даны ниже). После проведения анкетирования, математической и графической обработки анкетного опроса даете в «Отчете» развернутые комментарии и выводы к результатам анкетирования.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4245408185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914400"/>
          </a:xfrm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Учебные задания для аттестации по УППНИР (продолжение)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7A84EB-AA3B-4710-8012-EC6B7099395D}"/>
              </a:ext>
            </a:extLst>
          </p:cNvPr>
          <p:cNvSpPr txBox="1"/>
          <p:nvPr/>
        </p:nvSpPr>
        <p:spPr>
          <a:xfrm>
            <a:off x="782081" y="1114738"/>
            <a:ext cx="820835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solidFill>
                  <a:srgbClr val="FFFF00"/>
                </a:solidFill>
              </a:rPr>
              <a:t>Тематические </a:t>
            </a:r>
            <a:r>
              <a:rPr lang="ru-RU" u="sng" dirty="0" err="1">
                <a:solidFill>
                  <a:srgbClr val="FFFF00"/>
                </a:solidFill>
              </a:rPr>
              <a:t>направленя</a:t>
            </a:r>
            <a:r>
              <a:rPr lang="ru-RU" u="sng" dirty="0">
                <a:solidFill>
                  <a:srgbClr val="FFFF00"/>
                </a:solidFill>
              </a:rPr>
              <a:t> для  индивидуальных заданий </a:t>
            </a:r>
          </a:p>
          <a:p>
            <a:pPr algn="ctr"/>
            <a:r>
              <a:rPr lang="ru-RU" u="sng" dirty="0">
                <a:solidFill>
                  <a:srgbClr val="FFFF00"/>
                </a:solidFill>
              </a:rPr>
              <a:t>на Учебную практику:</a:t>
            </a:r>
          </a:p>
          <a:p>
            <a:pPr indent="361950"/>
            <a:r>
              <a:rPr lang="ru-RU" dirty="0"/>
              <a:t>1. Организационно-методические особенности системы физического воспитания в образовательном учреждении (по результатам интервьюирования педагогов и экскурсии по образовательному учреждению).</a:t>
            </a:r>
          </a:p>
          <a:p>
            <a:pPr indent="361950"/>
            <a:r>
              <a:rPr lang="ru-RU" dirty="0"/>
              <a:t>2. Критические аспекты физического воспитания школьников в современном образовательном учреждении (по результатам анализа литературных источников).</a:t>
            </a:r>
          </a:p>
          <a:p>
            <a:pPr indent="361950"/>
            <a:r>
              <a:rPr lang="ru-RU" dirty="0"/>
              <a:t>3. Особенности представлений школьников (родителей, педагогов) о процессах и явлениях, связанных с физической культурой (по результатам социологического опроса).</a:t>
            </a:r>
          </a:p>
          <a:p>
            <a:pPr indent="361950"/>
            <a:r>
              <a:rPr lang="ru-RU" dirty="0"/>
              <a:t>4. Особенности современного урока по физической культуре в разрезе его дидактических компонентов (по результатам педагогического наблюдения).</a:t>
            </a:r>
          </a:p>
          <a:p>
            <a:pPr indent="361950"/>
            <a:r>
              <a:rPr lang="ru-RU" dirty="0"/>
              <a:t>5. Аналитические и оценочные характеристики уровня физической подготовленности учащихся (по результатам педагогического тестирования).</a:t>
            </a:r>
          </a:p>
          <a:p>
            <a:pPr indent="361950"/>
            <a:r>
              <a:rPr lang="ru-RU" dirty="0"/>
              <a:t>6. Творческая репрезентация результатов учебной практики (по материалам Отчета по Учебной практике)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2574121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BD39EC-42CD-4C00-A27F-3D384F403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426" y="692696"/>
            <a:ext cx="7772400" cy="914400"/>
          </a:xfrm>
        </p:spPr>
        <p:txBody>
          <a:bodyPr/>
          <a:lstStyle/>
          <a:p>
            <a:r>
              <a:rPr lang="ru-RU" sz="2800" dirty="0"/>
              <a:t>Конечный продукт прохождения Учебной практики будет оформлен в виде </a:t>
            </a:r>
            <a:r>
              <a:rPr lang="ru-RU" sz="2800" dirty="0">
                <a:solidFill>
                  <a:srgbClr val="FFFF00"/>
                </a:solidFill>
              </a:rPr>
              <a:t>«ОТЧЕТА»</a:t>
            </a:r>
            <a:br>
              <a:rPr lang="ru-RU" sz="2800" dirty="0"/>
            </a:br>
            <a:r>
              <a:rPr lang="ru-RU" sz="2800" dirty="0"/>
              <a:t>в котором должны быть «укомплектованы» все результаты Ваших исследований. </a:t>
            </a:r>
            <a:br>
              <a:rPr lang="ru-RU" sz="2800" dirty="0"/>
            </a:br>
            <a:r>
              <a:rPr lang="ru-RU" sz="2800" dirty="0"/>
              <a:t>Его структура следующая: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BC6C419-5040-49FC-9DCE-F108EF93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DB284D2-104F-43B9-B53F-5FCD63B546CA}"/>
              </a:ext>
            </a:extLst>
          </p:cNvPr>
          <p:cNvSpPr/>
          <p:nvPr/>
        </p:nvSpPr>
        <p:spPr>
          <a:xfrm>
            <a:off x="898510" y="3284984"/>
            <a:ext cx="669782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- титульный лист; </a:t>
            </a:r>
          </a:p>
          <a:p>
            <a:r>
              <a:rPr lang="ru-RU" sz="2000" dirty="0"/>
              <a:t>-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задание (график) </a:t>
            </a:r>
            <a:r>
              <a:rPr lang="ru-RU" sz="2000" dirty="0"/>
              <a:t>на учебную практику (не брошюруется); </a:t>
            </a:r>
          </a:p>
          <a:p>
            <a:r>
              <a:rPr lang="ru-RU" sz="2000" dirty="0"/>
              <a:t>- содержание (оглавление); </a:t>
            </a:r>
          </a:p>
          <a:p>
            <a:r>
              <a:rPr lang="ru-RU" sz="2000" dirty="0"/>
              <a:t>- введение; </a:t>
            </a:r>
          </a:p>
          <a:p>
            <a:r>
              <a:rPr lang="ru-RU" sz="2000" dirty="0"/>
              <a:t>- </a:t>
            </a:r>
            <a:r>
              <a:rPr lang="ru-RU" sz="2000" dirty="0">
                <a:solidFill>
                  <a:srgbClr val="FFFF00"/>
                </a:solidFill>
              </a:rPr>
              <a:t>основная часть отчета</a:t>
            </a:r>
            <a:r>
              <a:rPr lang="ru-RU" sz="2000" dirty="0"/>
              <a:t>; </a:t>
            </a:r>
          </a:p>
          <a:p>
            <a:r>
              <a:rPr lang="ru-RU" sz="2000" dirty="0"/>
              <a:t>- заключение (выводы); </a:t>
            </a:r>
          </a:p>
          <a:p>
            <a:r>
              <a:rPr lang="ru-RU" sz="2000" dirty="0"/>
              <a:t>- список использованных источников; </a:t>
            </a:r>
          </a:p>
          <a:p>
            <a:r>
              <a:rPr lang="ru-RU" sz="2000" dirty="0"/>
              <a:t>- приложения;</a:t>
            </a:r>
          </a:p>
          <a:p>
            <a:r>
              <a:rPr lang="ru-RU" sz="2000" dirty="0"/>
              <a:t>- ОТЗЫВ РУКОВОДИТЕЛЯ (составляет руководитель)</a:t>
            </a:r>
          </a:p>
        </p:txBody>
      </p:sp>
    </p:spTree>
    <p:extLst>
      <p:ext uri="{BB962C8B-B14F-4D97-AF65-F5344CB8AC3E}">
        <p14:creationId xmlns:p14="http://schemas.microsoft.com/office/powerpoint/2010/main" val="332864702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6E210B-A757-4988-AC15-B74ACBA39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40"/>
            <a:ext cx="8229600" cy="613748"/>
          </a:xfrm>
        </p:spPr>
        <p:txBody>
          <a:bodyPr anchor="t">
            <a:noAutofit/>
          </a:bodyPr>
          <a:lstStyle/>
          <a:p>
            <a:pPr algn="ctr"/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«молния»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6E94D037-1A5E-4E16-AB4D-1635E871EA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246998"/>
              </p:ext>
            </p:extLst>
          </p:nvPr>
        </p:nvGraphicFramePr>
        <p:xfrm>
          <a:off x="837977" y="1667976"/>
          <a:ext cx="7838478" cy="47853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79250">
                  <a:extLst>
                    <a:ext uri="{9D8B030D-6E8A-4147-A177-3AD203B41FA5}">
                      <a16:colId xmlns:a16="http://schemas.microsoft.com/office/drawing/2014/main" val="1163611945"/>
                    </a:ext>
                  </a:extLst>
                </a:gridCol>
                <a:gridCol w="1842605">
                  <a:extLst>
                    <a:ext uri="{9D8B030D-6E8A-4147-A177-3AD203B41FA5}">
                      <a16:colId xmlns:a16="http://schemas.microsoft.com/office/drawing/2014/main" val="117594313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19481227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68434638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5636435"/>
                    </a:ext>
                  </a:extLst>
                </a:gridCol>
                <a:gridCol w="969371">
                  <a:extLst>
                    <a:ext uri="{9D8B030D-6E8A-4147-A177-3AD203B41FA5}">
                      <a16:colId xmlns:a16="http://schemas.microsoft.com/office/drawing/2014/main" val="3741370382"/>
                    </a:ext>
                  </a:extLst>
                </a:gridCol>
                <a:gridCol w="833556">
                  <a:extLst>
                    <a:ext uri="{9D8B030D-6E8A-4147-A177-3AD203B41FA5}">
                      <a16:colId xmlns:a16="http://schemas.microsoft.com/office/drawing/2014/main" val="110899292"/>
                    </a:ext>
                  </a:extLst>
                </a:gridCol>
                <a:gridCol w="654938">
                  <a:extLst>
                    <a:ext uri="{9D8B030D-6E8A-4147-A177-3AD203B41FA5}">
                      <a16:colId xmlns:a16="http://schemas.microsoft.com/office/drawing/2014/main" val="334073240"/>
                    </a:ext>
                  </a:extLst>
                </a:gridCol>
                <a:gridCol w="638478">
                  <a:extLst>
                    <a:ext uri="{9D8B030D-6E8A-4147-A177-3AD203B41FA5}">
                      <a16:colId xmlns:a16="http://schemas.microsoft.com/office/drawing/2014/main" val="38988156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600" b="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Ф.И.О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Тема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/>
                        <a:t>Анализ лит.</a:t>
                      </a: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Интер-вью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err="1"/>
                        <a:t>Анкети-рование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/>
                        <a:t>Тести-</a:t>
                      </a:r>
                      <a:r>
                        <a:rPr lang="ru-RU" sz="1600" b="0" dirty="0" err="1"/>
                        <a:t>рова</a:t>
                      </a:r>
                      <a:r>
                        <a:rPr lang="ru-RU" sz="1600" b="0" dirty="0"/>
                        <a:t>-</a:t>
                      </a:r>
                      <a:r>
                        <a:rPr lang="ru-RU" sz="1600" b="0" dirty="0" err="1"/>
                        <a:t>ние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/>
                        <a:t>Мат. Стат.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accent2"/>
                          </a:solidFill>
                        </a:rPr>
                        <a:t>Итог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707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636727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r>
                        <a:rPr lang="ru-RU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045514"/>
                  </a:ext>
                </a:extLst>
              </a:tr>
              <a:tr h="147320">
                <a:tc>
                  <a:txBody>
                    <a:bodyPr/>
                    <a:lstStyle/>
                    <a:p>
                      <a:r>
                        <a:rPr lang="ru-RU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8174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77209"/>
                  </a:ext>
                </a:extLst>
              </a:tr>
              <a:tr h="208280">
                <a:tc>
                  <a:txBody>
                    <a:bodyPr/>
                    <a:lstStyle/>
                    <a:p>
                      <a:r>
                        <a:rPr lang="ru-RU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899262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r>
                        <a:rPr lang="ru-RU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050132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r>
                        <a:rPr lang="ru-RU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57343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r>
                        <a:rPr lang="ru-RU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0384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922075"/>
                  </a:ext>
                </a:extLst>
              </a:tr>
              <a:tr h="208280">
                <a:tc>
                  <a:txBody>
                    <a:bodyPr/>
                    <a:lstStyle/>
                    <a:p>
                      <a:r>
                        <a:rPr lang="ru-RU" sz="1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591132"/>
                  </a:ext>
                </a:extLst>
              </a:tr>
              <a:tr h="208280">
                <a:tc>
                  <a:txBody>
                    <a:bodyPr/>
                    <a:lstStyle/>
                    <a:p>
                      <a:r>
                        <a:rPr lang="ru-RU" sz="1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008418"/>
                  </a:ext>
                </a:extLst>
              </a:tr>
              <a:tr h="208280">
                <a:tc>
                  <a:txBody>
                    <a:bodyPr/>
                    <a:lstStyle/>
                    <a:p>
                      <a:r>
                        <a:rPr lang="ru-RU" sz="14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815869"/>
                  </a:ext>
                </a:extLst>
              </a:tr>
              <a:tr h="208280">
                <a:tc>
                  <a:txBody>
                    <a:bodyPr/>
                    <a:lstStyle/>
                    <a:p>
                      <a:r>
                        <a:rPr lang="ru-RU" sz="14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14672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661F983-4975-4BF1-8477-025ECF362727}"/>
              </a:ext>
            </a:extLst>
          </p:cNvPr>
          <p:cNvSpPr txBox="1"/>
          <p:nvPr/>
        </p:nvSpPr>
        <p:spPr>
          <a:xfrm>
            <a:off x="1710221" y="796642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Оперативные информация о прогрессе студентов по подготовке к Учебной практике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41F5C4D-13D7-4744-AD42-AE7094F5B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05C446-A7F7-4F1C-98E9-1D7386280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880177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27A34-AEB4-4EDB-9FC5-B55B15B8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7772400" cy="914400"/>
          </a:xfrm>
        </p:spPr>
        <p:txBody>
          <a:bodyPr/>
          <a:lstStyle/>
          <a:p>
            <a:pPr algn="ctr"/>
            <a:r>
              <a:rPr lang="ru-RU" sz="3200" dirty="0"/>
              <a:t>Тема исследования </a:t>
            </a:r>
            <a:br>
              <a:rPr lang="ru-RU" sz="3200" dirty="0"/>
            </a:b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 сделать выбор Темы?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392D9F-A226-4963-AA80-63DA89D2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28869-C2B9-4172-A0AB-857BD82F989A}"/>
              </a:ext>
            </a:extLst>
          </p:cNvPr>
          <p:cNvSpPr txBox="1"/>
          <p:nvPr/>
        </p:nvSpPr>
        <p:spPr>
          <a:xfrm>
            <a:off x="784920" y="1412776"/>
            <a:ext cx="8054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Тема </a:t>
            </a:r>
            <a:r>
              <a:rPr lang="ru-RU" dirty="0"/>
              <a:t>— [от греческого </a:t>
            </a:r>
            <a:r>
              <a:rPr lang="ru-RU" dirty="0" err="1"/>
              <a:t>thema</a:t>
            </a:r>
            <a:r>
              <a:rPr lang="ru-RU" dirty="0"/>
              <a:t>, буквально то, что положено (в основу)]: </a:t>
            </a:r>
          </a:p>
          <a:p>
            <a:r>
              <a:rPr lang="ru-RU" dirty="0"/>
              <a:t>1) содержание, 2) главная мысль сочинения, 3) в музыке: главный мотив, который должен быть развит композитором, 4) в науке: название проблем исследования (то главное, что подлежит изучению)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41C773-FA73-46BC-80E0-7C1F2E0370BD}"/>
              </a:ext>
            </a:extLst>
          </p:cNvPr>
          <p:cNvSpPr txBox="1"/>
          <p:nvPr/>
        </p:nvSpPr>
        <p:spPr>
          <a:xfrm>
            <a:off x="899592" y="3068960"/>
            <a:ext cx="74168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От чего зависит выбор Темы:</a:t>
            </a:r>
          </a:p>
          <a:p>
            <a:r>
              <a:rPr lang="ru-RU" dirty="0"/>
              <a:t>1) От специфики курса (дисциплины) в рамках которого проходит исследование (Учебная практика, Курсовое проектирование и т.п.)</a:t>
            </a:r>
          </a:p>
          <a:p>
            <a:endParaRPr lang="ru-RU" dirty="0"/>
          </a:p>
          <a:p>
            <a:r>
              <a:rPr lang="ru-RU" dirty="0"/>
              <a:t>2) От преемственности исследовательской идеи от курса к курсу в течении всего времени обучения в вузе (не зависимо от дисциплины в которой есть научная составляющая)</a:t>
            </a:r>
          </a:p>
          <a:p>
            <a:endParaRPr lang="ru-RU" dirty="0"/>
          </a:p>
          <a:p>
            <a:r>
              <a:rPr lang="ru-RU" dirty="0"/>
              <a:t>3) От исследовательских интересов самого студента, с учетом специализации и пожеланий научного руководителя</a:t>
            </a:r>
          </a:p>
        </p:txBody>
      </p:sp>
    </p:spTree>
    <p:extLst>
      <p:ext uri="{BB962C8B-B14F-4D97-AF65-F5344CB8AC3E}">
        <p14:creationId xmlns:p14="http://schemas.microsoft.com/office/powerpoint/2010/main" val="1897954038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27A34-AEB4-4EDB-9FC5-B55B15B8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7772400" cy="646331"/>
          </a:xfrm>
        </p:spPr>
        <p:txBody>
          <a:bodyPr/>
          <a:lstStyle/>
          <a:p>
            <a:pPr algn="ctr"/>
            <a:r>
              <a:rPr lang="ru-RU" sz="2000" dirty="0"/>
              <a:t>Тема исследования (продолжение) </a:t>
            </a:r>
            <a:br>
              <a:rPr lang="ru-RU" sz="2000" dirty="0"/>
            </a:b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 сделать выбор Темы?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392D9F-A226-4963-AA80-63DA89D2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28869-C2B9-4172-A0AB-857BD82F989A}"/>
              </a:ext>
            </a:extLst>
          </p:cNvPr>
          <p:cNvSpPr txBox="1"/>
          <p:nvPr/>
        </p:nvSpPr>
        <p:spPr>
          <a:xfrm>
            <a:off x="878260" y="943101"/>
            <a:ext cx="8054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Есть несколько примерных вариантов развития учебных событий связанных с выбором темы 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147F7E36-6D9B-41F9-9881-A6359BCBC1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890221"/>
              </p:ext>
            </p:extLst>
          </p:nvPr>
        </p:nvGraphicFramePr>
        <p:xfrm>
          <a:off x="971600" y="1844824"/>
          <a:ext cx="7867601" cy="46888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964081">
                  <a:extLst>
                    <a:ext uri="{9D8B030D-6E8A-4147-A177-3AD203B41FA5}">
                      <a16:colId xmlns:a16="http://schemas.microsoft.com/office/drawing/2014/main" val="1028980764"/>
                    </a:ext>
                  </a:extLst>
                </a:gridCol>
                <a:gridCol w="967840">
                  <a:extLst>
                    <a:ext uri="{9D8B030D-6E8A-4147-A177-3AD203B41FA5}">
                      <a16:colId xmlns:a16="http://schemas.microsoft.com/office/drawing/2014/main" val="534030186"/>
                    </a:ext>
                  </a:extLst>
                </a:gridCol>
                <a:gridCol w="967840">
                  <a:extLst>
                    <a:ext uri="{9D8B030D-6E8A-4147-A177-3AD203B41FA5}">
                      <a16:colId xmlns:a16="http://schemas.microsoft.com/office/drawing/2014/main" val="537611659"/>
                    </a:ext>
                  </a:extLst>
                </a:gridCol>
                <a:gridCol w="967840">
                  <a:extLst>
                    <a:ext uri="{9D8B030D-6E8A-4147-A177-3AD203B41FA5}">
                      <a16:colId xmlns:a16="http://schemas.microsoft.com/office/drawing/2014/main" val="2034218757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Варианты выбора Темы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20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Учебная дисциплина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</a:t>
                      </a:r>
                      <a:r>
                        <a:rPr lang="en-US" dirty="0"/>
                        <a:t>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</a:t>
                      </a:r>
                      <a:r>
                        <a:rPr lang="en-US" dirty="0"/>
                        <a:t>II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</a:t>
                      </a:r>
                      <a:r>
                        <a:rPr lang="en-US" dirty="0"/>
                        <a:t>III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29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Учебная практика по получению навыков исследовательской работы (2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Т1.1 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 </a:t>
                      </a:r>
                      <a:r>
                        <a:rPr kumimoji="0" lang="ru-RU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56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Учебная педагогическая практика (4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6ECFF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5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3399FF"/>
                          </a:solidFill>
                        </a:rPr>
                        <a:t>Педагогическое проектирование  (5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6ECFF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D13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D13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53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FFFF00"/>
                          </a:solidFill>
                        </a:rPr>
                        <a:t>Курсовое проектирование (6 </a:t>
                      </a:r>
                      <a:r>
                        <a:rPr lang="ru-RU" sz="1800" dirty="0" err="1">
                          <a:solidFill>
                            <a:srgbClr val="FFFF00"/>
                          </a:solidFill>
                        </a:rPr>
                        <a:t>семетр</a:t>
                      </a:r>
                      <a:r>
                        <a:rPr lang="ru-RU" sz="1800" dirty="0">
                          <a:solidFill>
                            <a:srgbClr val="FFFF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D13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D13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36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Производственная педагогическая практика (1, 2, 3, 4) (5-6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Т1.2 / Т1.3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Т1.2 / Т1.3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D13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D13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40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3399FF"/>
                          </a:solidFill>
                        </a:rPr>
                        <a:t>Учебно-проектная деятельность в области </a:t>
                      </a:r>
                      <a:r>
                        <a:rPr lang="ru-RU" sz="1800" dirty="0" err="1">
                          <a:solidFill>
                            <a:srgbClr val="3399FF"/>
                          </a:solidFill>
                        </a:rPr>
                        <a:t>ФКиС</a:t>
                      </a:r>
                      <a:r>
                        <a:rPr lang="ru-RU" sz="1800" dirty="0">
                          <a:solidFill>
                            <a:srgbClr val="3399FF"/>
                          </a:solidFill>
                        </a:rPr>
                        <a:t> (6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D13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D13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5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Производственная преддипломная практика </a:t>
                      </a:r>
                      <a:r>
                        <a:rPr lang="ru-RU" sz="1800" dirty="0">
                          <a:solidFill>
                            <a:srgbClr val="FFFF00"/>
                          </a:solidFill>
                        </a:rPr>
                        <a:t>+ ВКР (8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Т2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D13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484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695939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27A34-AEB4-4EDB-9FC5-B55B15B8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640"/>
            <a:ext cx="7772400" cy="914400"/>
          </a:xfrm>
        </p:spPr>
        <p:txBody>
          <a:bodyPr/>
          <a:lstStyle/>
          <a:p>
            <a:pPr algn="ctr"/>
            <a:r>
              <a:rPr lang="ru-RU" sz="2400" dirty="0"/>
              <a:t>Тема исследования (продолжение) </a:t>
            </a:r>
            <a:br>
              <a:rPr lang="ru-RU" sz="2400" dirty="0"/>
            </a:b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 сделать выбор Темы?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392D9F-A226-4963-AA80-63DA89D2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28869-C2B9-4172-A0AB-857BD82F989A}"/>
              </a:ext>
            </a:extLst>
          </p:cNvPr>
          <p:cNvSpPr txBox="1"/>
          <p:nvPr/>
        </p:nvSpPr>
        <p:spPr>
          <a:xfrm>
            <a:off x="784920" y="1280949"/>
            <a:ext cx="80542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58775"/>
            <a:r>
              <a:rPr lang="ru-RU" sz="1600" b="1" u="sng" dirty="0">
                <a:solidFill>
                  <a:prstClr val="white"/>
                </a:solidFill>
              </a:rPr>
              <a:t>Комментарии к таблице</a:t>
            </a:r>
          </a:p>
          <a:p>
            <a:pPr indent="358775"/>
            <a:endParaRPr lang="ru-RU" sz="1600" b="1" dirty="0">
              <a:solidFill>
                <a:srgbClr val="3399FF"/>
              </a:solidFill>
            </a:endParaRPr>
          </a:p>
          <a:p>
            <a:pPr indent="358775"/>
            <a:r>
              <a:rPr lang="ru-RU" sz="1600" b="1" dirty="0">
                <a:solidFill>
                  <a:srgbClr val="3399FF"/>
                </a:solidFill>
              </a:rPr>
              <a:t>Тема 1 (Т1) </a:t>
            </a:r>
            <a:r>
              <a:rPr lang="ru-RU" sz="1600" dirty="0"/>
              <a:t>– Тема исследования связана с проектированием «Школьного проекта», который будет разрабатываться и реализовываться со школьниками, под Вашим руководством, во время прохождения практик, (т.е. речь идет о разработки алгоритма / плана / проектной разработке / методического «сценария» и т.п. проектной деятельности школьников).</a:t>
            </a:r>
          </a:p>
          <a:p>
            <a:pPr indent="358775"/>
            <a:r>
              <a:rPr lang="ru-RU" sz="1600" dirty="0"/>
              <a:t>Результатом работы по данной теме </a:t>
            </a:r>
            <a:r>
              <a:rPr lang="ru-RU" sz="1600" dirty="0">
                <a:solidFill>
                  <a:srgbClr val="3399FF"/>
                </a:solidFill>
              </a:rPr>
              <a:t>(Т1) </a:t>
            </a:r>
            <a:r>
              <a:rPr lang="ru-RU" sz="1600" dirty="0"/>
              <a:t>должна стать реальная </a:t>
            </a:r>
            <a:r>
              <a:rPr lang="ru-RU" sz="1600" u="sng" dirty="0"/>
              <a:t>защита проекта школьниками</a:t>
            </a:r>
            <a:r>
              <a:rPr lang="ru-RU" sz="1600" dirty="0"/>
              <a:t> (под Вашим руководством) на школьной конференции, форуме и т.п.</a:t>
            </a:r>
          </a:p>
          <a:p>
            <a:pPr indent="358775"/>
            <a:r>
              <a:rPr lang="ru-RU" sz="1600" dirty="0"/>
              <a:t>При формулировке </a:t>
            </a:r>
            <a:r>
              <a:rPr lang="ru-RU" sz="1600" dirty="0">
                <a:solidFill>
                  <a:srgbClr val="3399FF"/>
                </a:solidFill>
              </a:rPr>
              <a:t>«Темы 1», </a:t>
            </a:r>
            <a:r>
              <a:rPr lang="ru-RU" sz="1600" dirty="0"/>
              <a:t>необходимо учитывать то, что разработка и защита «Школьных проектов» будет последовательно реализована на трех уровнях:</a:t>
            </a:r>
          </a:p>
          <a:p>
            <a:pPr indent="358775"/>
            <a:r>
              <a:rPr lang="ru-RU" sz="1600" dirty="0"/>
              <a:t>1 уровень – защита Школьного проекта в рамках начальной школы - 2-4 класс (предположительно на Учебной педагогической практики, в 4 семестре)</a:t>
            </a:r>
            <a:r>
              <a:rPr lang="ru-RU" sz="1600" b="1" dirty="0">
                <a:solidFill>
                  <a:srgbClr val="3399FF"/>
                </a:solidFill>
              </a:rPr>
              <a:t> </a:t>
            </a:r>
            <a:r>
              <a:rPr lang="ru-RU" sz="1600" b="1" dirty="0"/>
              <a:t>- </a:t>
            </a:r>
            <a:r>
              <a:rPr lang="ru-RU" sz="1600" b="1" dirty="0">
                <a:solidFill>
                  <a:srgbClr val="3399FF"/>
                </a:solidFill>
              </a:rPr>
              <a:t>Т1.1</a:t>
            </a:r>
            <a:r>
              <a:rPr lang="ru-RU" sz="1600" dirty="0"/>
              <a:t>;</a:t>
            </a:r>
          </a:p>
          <a:p>
            <a:pPr indent="358775"/>
            <a:r>
              <a:rPr lang="ru-RU" sz="1600" dirty="0"/>
              <a:t>2 уровень – защита Школьного проекта в рамках средней школы - 5-8 класс (предположительно на Производственной педагогической практики №1, в 5 семестре)</a:t>
            </a:r>
            <a:r>
              <a:rPr lang="ru-RU" sz="1600" b="1" dirty="0"/>
              <a:t> - </a:t>
            </a:r>
            <a:r>
              <a:rPr lang="ru-RU" sz="1600" b="1" dirty="0">
                <a:solidFill>
                  <a:srgbClr val="3399FF"/>
                </a:solidFill>
              </a:rPr>
              <a:t>Т1.2</a:t>
            </a:r>
            <a:endParaRPr lang="ru-RU" sz="1600" dirty="0"/>
          </a:p>
          <a:p>
            <a:pPr indent="358775"/>
            <a:r>
              <a:rPr lang="ru-RU" sz="1600" dirty="0"/>
              <a:t>3 уровень – защита Школьного проекта в рамках старшей школы  - 9-11 класс (предположительно на Производственной педагогической практики № 2-3)</a:t>
            </a:r>
            <a:r>
              <a:rPr lang="ru-RU" sz="1600" b="1" dirty="0"/>
              <a:t> - </a:t>
            </a:r>
            <a:r>
              <a:rPr lang="ru-RU" sz="1600" b="1" dirty="0">
                <a:solidFill>
                  <a:srgbClr val="3399FF"/>
                </a:solidFill>
              </a:rPr>
              <a:t>Т1.3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47160642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27A34-AEB4-4EDB-9FC5-B55B15B8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352"/>
            <a:ext cx="7772400" cy="914400"/>
          </a:xfrm>
        </p:spPr>
        <p:txBody>
          <a:bodyPr/>
          <a:lstStyle/>
          <a:p>
            <a:pPr algn="ctr"/>
            <a:r>
              <a:rPr lang="ru-RU" sz="2800" dirty="0"/>
              <a:t>Тема исследования (продолжение) </a:t>
            </a:r>
            <a:br>
              <a:rPr lang="ru-RU" sz="2800" dirty="0"/>
            </a:b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 сделать выбор Темы?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392D9F-A226-4963-AA80-63DA89D2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28869-C2B9-4172-A0AB-857BD82F989A}"/>
              </a:ext>
            </a:extLst>
          </p:cNvPr>
          <p:cNvSpPr txBox="1"/>
          <p:nvPr/>
        </p:nvSpPr>
        <p:spPr>
          <a:xfrm>
            <a:off x="784920" y="1196752"/>
            <a:ext cx="805428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Комментарии к таблице</a:t>
            </a:r>
          </a:p>
          <a:p>
            <a:pPr indent="358775"/>
            <a:endParaRPr lang="ru-RU" dirty="0"/>
          </a:p>
          <a:p>
            <a:pPr indent="358775"/>
            <a:r>
              <a:rPr lang="ru-RU" b="1" dirty="0">
                <a:solidFill>
                  <a:srgbClr val="FFFF00"/>
                </a:solidFill>
              </a:rPr>
              <a:t>Тема 2 (Т2) </a:t>
            </a:r>
            <a:r>
              <a:rPr lang="ru-RU" dirty="0"/>
              <a:t>– Тема исследования итоговой Выпускной квалификационной работы (ВКР). Эта тема может проходить «сквозным» образом через все дисциплины, где базовым содержанием является научная составляющая (см. выше). </a:t>
            </a:r>
          </a:p>
          <a:p>
            <a:pPr indent="358775"/>
            <a:r>
              <a:rPr lang="ru-RU" dirty="0"/>
              <a:t>Исследования по данной теме направлены на получения нового практико-ориентированного методического знания связанного с физическим воспитанием, а результатом является написание и </a:t>
            </a:r>
            <a:r>
              <a:rPr lang="ru-RU" dirty="0">
                <a:solidFill>
                  <a:srgbClr val="FFFF00"/>
                </a:solidFill>
              </a:rPr>
              <a:t>защита, сначала курсовой, а затем ВКР.</a:t>
            </a:r>
          </a:p>
          <a:p>
            <a:pPr indent="358775"/>
            <a:r>
              <a:rPr lang="ru-RU" dirty="0"/>
              <a:t>Исследовательская работа в  рамках выбранной Темы позволяет углублять (расширять, уточнять, корректировать и т.п.) содержательные аспекты исследования при прохождении всех дисциплин и практик где есть научная составляющая.</a:t>
            </a:r>
          </a:p>
          <a:p>
            <a:pPr indent="358775"/>
            <a:r>
              <a:rPr lang="ru-RU" dirty="0"/>
              <a:t>Основными дисциплинами по реализации «Темы 1» являются «Курсовое проектирование» (6 семестр) и «Преддипломная практика» с  ВКР (8 семестр).</a:t>
            </a:r>
          </a:p>
          <a:p>
            <a:pPr indent="358775"/>
            <a:r>
              <a:rPr lang="ru-RU" dirty="0"/>
              <a:t>Формулировка «Темы 1» на протяжении всего периода обучения может незначительно (непринципиально изменяться).</a:t>
            </a:r>
          </a:p>
        </p:txBody>
      </p:sp>
    </p:spTree>
    <p:extLst>
      <p:ext uri="{BB962C8B-B14F-4D97-AF65-F5344CB8AC3E}">
        <p14:creationId xmlns:p14="http://schemas.microsoft.com/office/powerpoint/2010/main" val="2491154030"/>
      </p:ext>
    </p:extLst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27A34-AEB4-4EDB-9FC5-B55B15B8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632"/>
            <a:ext cx="7772400" cy="914400"/>
          </a:xfrm>
        </p:spPr>
        <p:txBody>
          <a:bodyPr/>
          <a:lstStyle/>
          <a:p>
            <a:pPr algn="ctr"/>
            <a:r>
              <a:rPr lang="ru-RU" sz="2400" dirty="0"/>
              <a:t>Тема исследования (продолжение) </a:t>
            </a:r>
            <a:br>
              <a:rPr lang="ru-RU" sz="2400" dirty="0"/>
            </a:b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 сделать выбор Темы?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392D9F-A226-4963-AA80-63DA89D2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28869-C2B9-4172-A0AB-857BD82F989A}"/>
              </a:ext>
            </a:extLst>
          </p:cNvPr>
          <p:cNvSpPr txBox="1"/>
          <p:nvPr/>
        </p:nvSpPr>
        <p:spPr>
          <a:xfrm>
            <a:off x="784920" y="913938"/>
            <a:ext cx="82828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sz="1600" b="1" u="sng" dirty="0">
                <a:solidFill>
                  <a:prstClr val="white"/>
                </a:solidFill>
              </a:rPr>
              <a:t>Комментарии к таблице</a:t>
            </a:r>
          </a:p>
          <a:p>
            <a:pPr indent="358775"/>
            <a:endParaRPr lang="ru-RU" sz="1600" b="1" dirty="0">
              <a:solidFill>
                <a:srgbClr val="00B050"/>
              </a:solidFill>
            </a:endParaRPr>
          </a:p>
          <a:p>
            <a:pPr indent="358775"/>
            <a:r>
              <a:rPr lang="ru-RU" sz="1600" b="1" dirty="0">
                <a:solidFill>
                  <a:srgbClr val="00B050"/>
                </a:solidFill>
              </a:rPr>
              <a:t>Тема 3 (Т3) </a:t>
            </a:r>
            <a:r>
              <a:rPr lang="ru-RU" sz="1600" dirty="0"/>
              <a:t>– «Стартовая». Данная тема может отражать элементы (ключевые понятия) двух предыдущих тематических версий, а именно: проблематику курсовой работы и ВКР, а так же, параллельно, аспекты «Школьного проекта»</a:t>
            </a:r>
          </a:p>
          <a:p>
            <a:pPr indent="358775"/>
            <a:r>
              <a:rPr lang="ru-RU" sz="1600" dirty="0"/>
              <a:t>Реализация данной темы </a:t>
            </a:r>
            <a:r>
              <a:rPr lang="ru-RU" sz="1600" dirty="0">
                <a:solidFill>
                  <a:srgbClr val="00B050"/>
                </a:solidFill>
              </a:rPr>
              <a:t>(Т3) </a:t>
            </a:r>
            <a:r>
              <a:rPr lang="ru-RU" sz="1600" dirty="0"/>
              <a:t>в рамках «Учебной практике по получению навыков исследовательской работы» (УППНИР), позволит Вам:</a:t>
            </a:r>
          </a:p>
          <a:p>
            <a:pPr indent="358775"/>
            <a:r>
              <a:rPr lang="ru-RU" sz="1600" dirty="0"/>
              <a:t>1) определиться с дальнейшим выбором и конкретизацией темы курсовой и дипломной работы;</a:t>
            </a:r>
          </a:p>
          <a:p>
            <a:pPr indent="358775"/>
            <a:r>
              <a:rPr lang="ru-RU" sz="1600" dirty="0"/>
              <a:t>2) определиться с содержанием Школьных проектов;</a:t>
            </a:r>
          </a:p>
          <a:p>
            <a:pPr indent="358775"/>
            <a:r>
              <a:rPr lang="ru-RU" sz="1600" dirty="0"/>
              <a:t>3) и, возможно, станет как таковым </a:t>
            </a:r>
            <a:r>
              <a:rPr lang="ru-RU" sz="1600" dirty="0">
                <a:solidFill>
                  <a:srgbClr val="FFFF00"/>
                </a:solidFill>
              </a:rPr>
              <a:t>тематическим направлением ВРК </a:t>
            </a:r>
            <a:r>
              <a:rPr lang="ru-RU" sz="1600" dirty="0"/>
              <a:t>(т.е., к примеру, «Проблематика (особенности) разработки и реализации школьных проектов по физической культуре» - станет Темой ВКР).</a:t>
            </a:r>
          </a:p>
          <a:p>
            <a:pPr indent="358775"/>
            <a:r>
              <a:rPr lang="ru-RU" sz="1600" dirty="0"/>
              <a:t>Результатом работы по данной теме </a:t>
            </a:r>
            <a:r>
              <a:rPr lang="ru-RU" sz="1600" dirty="0">
                <a:solidFill>
                  <a:srgbClr val="00B050"/>
                </a:solidFill>
              </a:rPr>
              <a:t>(Т3) </a:t>
            </a:r>
            <a:r>
              <a:rPr lang="ru-RU" sz="1600" dirty="0"/>
              <a:t>будет являться, прежде всего, овладения основными методами исследований в сфере физической культуры, а продуктом исследования </a:t>
            </a:r>
            <a:r>
              <a:rPr lang="ru-RU" sz="1600" dirty="0">
                <a:solidFill>
                  <a:srgbClr val="FFFF00"/>
                </a:solidFill>
              </a:rPr>
              <a:t>«Отчет» по УППНИР</a:t>
            </a:r>
          </a:p>
          <a:p>
            <a:pPr indent="358775"/>
            <a:r>
              <a:rPr lang="ru-RU" sz="1600" dirty="0"/>
              <a:t>Таким образом, Тема </a:t>
            </a:r>
            <a:r>
              <a:rPr lang="ru-RU" sz="1600" dirty="0">
                <a:solidFill>
                  <a:srgbClr val="00B050"/>
                </a:solidFill>
              </a:rPr>
              <a:t>(Т3) </a:t>
            </a:r>
            <a:r>
              <a:rPr lang="ru-RU" sz="1600" dirty="0"/>
              <a:t>в рамках УППНИР может иметь (предпочтительно) следующие признаки в своем содержании:</a:t>
            </a:r>
          </a:p>
          <a:p>
            <a:pPr indent="358775"/>
            <a:r>
              <a:rPr lang="ru-RU" sz="1600" dirty="0"/>
              <a:t>- примерно отражать цели одного, выбранного Вами метода в рамках «</a:t>
            </a:r>
            <a:r>
              <a:rPr lang="ru-RU" sz="1600" u="sng" dirty="0"/>
              <a:t>Индивидуального задания»</a:t>
            </a:r>
            <a:r>
              <a:rPr lang="ru-RU" sz="1600" dirty="0"/>
              <a:t> на практику (см. Задания на учебную практику), .</a:t>
            </a:r>
          </a:p>
          <a:p>
            <a:pPr indent="358775"/>
            <a:r>
              <a:rPr lang="ru-RU" sz="1600" dirty="0"/>
              <a:t>- в основном ориентирована на Школьные проекты начальных классов </a:t>
            </a:r>
            <a:r>
              <a:rPr lang="ru-RU" sz="1600" dirty="0">
                <a:solidFill>
                  <a:srgbClr val="3399FF"/>
                </a:solidFill>
              </a:rPr>
              <a:t>(Т2.1)</a:t>
            </a:r>
          </a:p>
          <a:p>
            <a:pPr indent="358775"/>
            <a:r>
              <a:rPr lang="ru-RU" sz="1600" dirty="0"/>
              <a:t>По сформулированной теме </a:t>
            </a:r>
            <a:r>
              <a:rPr lang="ru-RU" sz="1600" dirty="0">
                <a:solidFill>
                  <a:srgbClr val="92D050"/>
                </a:solidFill>
              </a:rPr>
              <a:t>(Т3)</a:t>
            </a:r>
            <a:r>
              <a:rPr lang="ru-RU" sz="1600" dirty="0"/>
              <a:t> пишется «ВВЕДЕНИЕ» к «Отчету» по УППНИР</a:t>
            </a:r>
          </a:p>
        </p:txBody>
      </p:sp>
    </p:spTree>
    <p:extLst>
      <p:ext uri="{BB962C8B-B14F-4D97-AF65-F5344CB8AC3E}">
        <p14:creationId xmlns:p14="http://schemas.microsoft.com/office/powerpoint/2010/main" val="2625849071"/>
      </p:ext>
    </p:extLst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27A34-AEB4-4EDB-9FC5-B55B15B8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7772400" cy="646331"/>
          </a:xfrm>
        </p:spPr>
        <p:txBody>
          <a:bodyPr/>
          <a:lstStyle/>
          <a:p>
            <a:pPr algn="ctr"/>
            <a:r>
              <a:rPr lang="ru-RU" sz="2000" dirty="0"/>
              <a:t>Тема исследования (продолжение) </a:t>
            </a:r>
            <a:br>
              <a:rPr lang="ru-RU" sz="2000" dirty="0"/>
            </a:b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 сделать выбор Темы?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392D9F-A226-4963-AA80-63DA89D2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28869-C2B9-4172-A0AB-857BD82F989A}"/>
              </a:ext>
            </a:extLst>
          </p:cNvPr>
          <p:cNvSpPr txBox="1"/>
          <p:nvPr/>
        </p:nvSpPr>
        <p:spPr>
          <a:xfrm>
            <a:off x="878260" y="943101"/>
            <a:ext cx="8054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Есть несколько примерных вариантов развития учебных событий связанных с выбором темы 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147F7E36-6D9B-41F9-9881-A6359BCBC1CB}"/>
              </a:ext>
            </a:extLst>
          </p:cNvPr>
          <p:cNvGraphicFramePr>
            <a:graphicFrameLocks noGrp="1"/>
          </p:cNvGraphicFramePr>
          <p:nvPr/>
        </p:nvGraphicFramePr>
        <p:xfrm>
          <a:off x="971600" y="1844824"/>
          <a:ext cx="7867601" cy="46888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964081">
                  <a:extLst>
                    <a:ext uri="{9D8B030D-6E8A-4147-A177-3AD203B41FA5}">
                      <a16:colId xmlns:a16="http://schemas.microsoft.com/office/drawing/2014/main" val="1028980764"/>
                    </a:ext>
                  </a:extLst>
                </a:gridCol>
                <a:gridCol w="967840">
                  <a:extLst>
                    <a:ext uri="{9D8B030D-6E8A-4147-A177-3AD203B41FA5}">
                      <a16:colId xmlns:a16="http://schemas.microsoft.com/office/drawing/2014/main" val="534030186"/>
                    </a:ext>
                  </a:extLst>
                </a:gridCol>
                <a:gridCol w="967840">
                  <a:extLst>
                    <a:ext uri="{9D8B030D-6E8A-4147-A177-3AD203B41FA5}">
                      <a16:colId xmlns:a16="http://schemas.microsoft.com/office/drawing/2014/main" val="537611659"/>
                    </a:ext>
                  </a:extLst>
                </a:gridCol>
                <a:gridCol w="967840">
                  <a:extLst>
                    <a:ext uri="{9D8B030D-6E8A-4147-A177-3AD203B41FA5}">
                      <a16:colId xmlns:a16="http://schemas.microsoft.com/office/drawing/2014/main" val="2034218757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Варианты выбора Темы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20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Учебная дисциплина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</a:t>
                      </a:r>
                      <a:r>
                        <a:rPr lang="en-US" dirty="0"/>
                        <a:t>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</a:t>
                      </a:r>
                      <a:r>
                        <a:rPr lang="en-US" dirty="0"/>
                        <a:t>II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</a:t>
                      </a:r>
                      <a:r>
                        <a:rPr lang="en-US" dirty="0"/>
                        <a:t>III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29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Учебная практика по получению навыков исследовательской работы (2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Т1.1 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 </a:t>
                      </a:r>
                      <a:r>
                        <a:rPr kumimoji="0" lang="ru-RU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56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Учебная педагогическая практика (4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6ECFF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5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3399FF"/>
                          </a:solidFill>
                        </a:rPr>
                        <a:t>Педагогическое проектирование  (5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6ECFF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D13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D13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53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FFFF00"/>
                          </a:solidFill>
                        </a:rPr>
                        <a:t>Курсовое проектирование (6 </a:t>
                      </a:r>
                      <a:r>
                        <a:rPr lang="ru-RU" sz="1800" dirty="0" err="1">
                          <a:solidFill>
                            <a:srgbClr val="FFFF00"/>
                          </a:solidFill>
                        </a:rPr>
                        <a:t>семетр</a:t>
                      </a:r>
                      <a:r>
                        <a:rPr lang="ru-RU" sz="1800" dirty="0">
                          <a:solidFill>
                            <a:srgbClr val="FFFF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D13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D13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36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Производственная педагогическая практика (1, 2, 3, 4) (5-6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Т1.2 / Т1.3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Т1.2 / Т1.3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D13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D13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40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3399FF"/>
                          </a:solidFill>
                        </a:rPr>
                        <a:t>Учебно-проектная деятельность в области </a:t>
                      </a:r>
                      <a:r>
                        <a:rPr lang="ru-RU" sz="1800" dirty="0" err="1">
                          <a:solidFill>
                            <a:srgbClr val="3399FF"/>
                          </a:solidFill>
                        </a:rPr>
                        <a:t>ФКиС</a:t>
                      </a:r>
                      <a:r>
                        <a:rPr lang="ru-RU" sz="1800" dirty="0">
                          <a:solidFill>
                            <a:srgbClr val="3399FF"/>
                          </a:solidFill>
                        </a:rPr>
                        <a:t> (6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Т1.3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D13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D13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5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Производственная преддипломная практика </a:t>
                      </a:r>
                      <a:r>
                        <a:rPr lang="ru-RU" sz="1800" dirty="0">
                          <a:solidFill>
                            <a:srgbClr val="FFFF00"/>
                          </a:solidFill>
                        </a:rPr>
                        <a:t>+ ВКР (8 семестр)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Т2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D13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orbel"/>
                          <a:ea typeface="+mn-ea"/>
                          <a:cs typeface="+mn-cs"/>
                        </a:rPr>
                        <a:t>Т3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484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8919791"/>
      </p:ext>
    </p:extLst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27A34-AEB4-4EDB-9FC5-B55B15B8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632"/>
            <a:ext cx="7772400" cy="914400"/>
          </a:xfrm>
        </p:spPr>
        <p:txBody>
          <a:bodyPr/>
          <a:lstStyle/>
          <a:p>
            <a:pPr algn="ctr"/>
            <a:r>
              <a:rPr lang="ru-RU" sz="2000" dirty="0"/>
              <a:t>Тема исследования (продолжение) </a:t>
            </a:r>
            <a:br>
              <a:rPr lang="ru-RU" sz="2000" dirty="0"/>
            </a:b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 сделать выбор Темы?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392D9F-A226-4963-AA80-63DA89D2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28869-C2B9-4172-A0AB-857BD82F989A}"/>
              </a:ext>
            </a:extLst>
          </p:cNvPr>
          <p:cNvSpPr txBox="1"/>
          <p:nvPr/>
        </p:nvSpPr>
        <p:spPr>
          <a:xfrm>
            <a:off x="751994" y="836712"/>
            <a:ext cx="82828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sz="1400" b="1" u="sng" dirty="0">
                <a:solidFill>
                  <a:prstClr val="white"/>
                </a:solidFill>
              </a:rPr>
              <a:t>Комментарии к таблице</a:t>
            </a:r>
          </a:p>
          <a:p>
            <a:pPr indent="358775" algn="ctr"/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Вариант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indent="358775"/>
            <a:endParaRPr lang="ru-RU" sz="1400" dirty="0"/>
          </a:p>
          <a:p>
            <a:pPr indent="358775"/>
            <a:r>
              <a:rPr lang="ru-RU" sz="1400" dirty="0"/>
              <a:t>1. </a:t>
            </a:r>
            <a:r>
              <a:rPr lang="ru-RU" sz="1400" u="sng" dirty="0"/>
              <a:t>На УППНИР </a:t>
            </a:r>
            <a:r>
              <a:rPr lang="ru-RU" sz="1400" dirty="0"/>
              <a:t>(2 семестр) мы формулируем Тему </a:t>
            </a:r>
            <a:r>
              <a:rPr lang="ru-RU" sz="1400" b="1" dirty="0">
                <a:solidFill>
                  <a:srgbClr val="33CC33"/>
                </a:solidFill>
              </a:rPr>
              <a:t>3 (Т3)</a:t>
            </a:r>
            <a:r>
              <a:rPr lang="ru-RU" sz="1400" dirty="0"/>
              <a:t>. При этом можно использовать:</a:t>
            </a:r>
          </a:p>
          <a:p>
            <a:pPr indent="358775"/>
            <a:r>
              <a:rPr lang="ru-RU" sz="1400" dirty="0"/>
              <a:t>а) понятийные элементы будущей Курсовой и Выпускной квалификационной работы (ВКР);</a:t>
            </a:r>
          </a:p>
          <a:p>
            <a:pPr indent="358775"/>
            <a:r>
              <a:rPr lang="ru-RU" sz="1400" dirty="0"/>
              <a:t>б) ключевые понятия будущего (будущих или блажащего) «Школьного проекта»</a:t>
            </a:r>
          </a:p>
          <a:p>
            <a:pPr indent="358775"/>
            <a:r>
              <a:rPr lang="en-US" sz="1400" dirty="0"/>
              <a:t>2</a:t>
            </a:r>
            <a:r>
              <a:rPr lang="ru-RU" sz="1400" dirty="0"/>
              <a:t>. На </a:t>
            </a:r>
            <a:r>
              <a:rPr lang="ru-RU" sz="1400" u="sng" dirty="0"/>
              <a:t>Учебной педагогической практике </a:t>
            </a:r>
            <a:r>
              <a:rPr lang="ru-RU" sz="1400" dirty="0"/>
              <a:t>(4 семестр) формулируется «полноценная» </a:t>
            </a:r>
            <a:r>
              <a:rPr lang="ru-RU" sz="1400" b="1" dirty="0">
                <a:solidFill>
                  <a:srgbClr val="3399FF"/>
                </a:solidFill>
              </a:rPr>
              <a:t>Тема (Т1.1) </a:t>
            </a:r>
            <a:r>
              <a:rPr lang="ru-RU" sz="1400" dirty="0"/>
              <a:t>«Школьного проекта» и реализуется обучающимися 2-4 классов (под Вашим руководством).</a:t>
            </a:r>
          </a:p>
          <a:p>
            <a:pPr indent="358775"/>
            <a:r>
              <a:rPr lang="ru-RU" sz="1400" dirty="0"/>
              <a:t> 3. В Рамках дисциплины </a:t>
            </a:r>
            <a:r>
              <a:rPr lang="ru-RU" sz="1400" u="sng" dirty="0"/>
              <a:t>Педагогическое проектирование</a:t>
            </a:r>
            <a:r>
              <a:rPr lang="ru-RU" sz="1400" dirty="0"/>
              <a:t> (5 семестр) формулируется и содержательно наполняется </a:t>
            </a:r>
            <a:r>
              <a:rPr lang="ru-RU" sz="1400" b="1" dirty="0">
                <a:solidFill>
                  <a:srgbClr val="3399FF"/>
                </a:solidFill>
              </a:rPr>
              <a:t>Тема (Т1.2) </a:t>
            </a:r>
            <a:r>
              <a:rPr lang="ru-RU" sz="1400" dirty="0"/>
              <a:t>«Школьного проекта» для обучающихся 5-8 классов.</a:t>
            </a:r>
            <a:endParaRPr lang="en-US" sz="1400" dirty="0"/>
          </a:p>
          <a:p>
            <a:pPr indent="358775"/>
            <a:r>
              <a:rPr lang="ru-RU" sz="1400" dirty="0"/>
              <a:t>4. На </a:t>
            </a:r>
            <a:r>
              <a:rPr lang="ru-RU" sz="1400" u="sng" dirty="0"/>
              <a:t>Педагогической практике №1-2 </a:t>
            </a:r>
            <a:r>
              <a:rPr lang="ru-RU" sz="1400" dirty="0"/>
              <a:t>(5-6 семестр) по </a:t>
            </a:r>
            <a:r>
              <a:rPr lang="ru-RU" sz="1400" b="1" dirty="0">
                <a:solidFill>
                  <a:srgbClr val="3399FF"/>
                </a:solidFill>
              </a:rPr>
              <a:t>Теме (Т1.2) </a:t>
            </a:r>
            <a:r>
              <a:rPr lang="ru-RU" sz="1400" dirty="0"/>
              <a:t> реализуется защита «Школьного проекта» для обучающихся 5-8 классов.</a:t>
            </a:r>
            <a:endParaRPr lang="en-US" sz="1400" dirty="0"/>
          </a:p>
          <a:p>
            <a:pPr indent="358775"/>
            <a:r>
              <a:rPr lang="ru-RU" sz="1400" dirty="0"/>
              <a:t>5. В Рамках </a:t>
            </a:r>
            <a:r>
              <a:rPr lang="ru-RU" sz="1400" u="sng" dirty="0"/>
              <a:t>Курсового проектирования </a:t>
            </a:r>
            <a:r>
              <a:rPr lang="ru-RU" sz="1400" dirty="0"/>
              <a:t>(6 семестр) активизируется работа по </a:t>
            </a:r>
            <a:r>
              <a:rPr lang="ru-RU" sz="1400" b="1" dirty="0">
                <a:solidFill>
                  <a:srgbClr val="FFFF00"/>
                </a:solidFill>
              </a:rPr>
              <a:t>Теме 2 (Т2)</a:t>
            </a:r>
            <a:r>
              <a:rPr lang="ru-RU" sz="1400" dirty="0"/>
              <a:t> ориентированная, исключительно, на подготовку и защиту Курсовой работы и ВКР.</a:t>
            </a:r>
          </a:p>
          <a:p>
            <a:pPr indent="358775"/>
            <a:r>
              <a:rPr lang="ru-RU" sz="1400" dirty="0"/>
              <a:t>6. Результатом прохождения курса </a:t>
            </a:r>
            <a:r>
              <a:rPr lang="ru-RU" sz="1400" u="sng" dirty="0"/>
              <a:t>Учебно-проектная деятельность в области </a:t>
            </a:r>
            <a:r>
              <a:rPr lang="ru-RU" sz="1400" u="sng" dirty="0" err="1"/>
              <a:t>ФКиС</a:t>
            </a:r>
            <a:r>
              <a:rPr lang="ru-RU" sz="1400" dirty="0"/>
              <a:t> (6 семестр) будет являться проектная разработка по </a:t>
            </a:r>
            <a:r>
              <a:rPr lang="ru-RU" sz="1400" b="1" dirty="0">
                <a:solidFill>
                  <a:srgbClr val="3399FF"/>
                </a:solidFill>
              </a:rPr>
              <a:t>Теме (Т1.3) </a:t>
            </a:r>
            <a:r>
              <a:rPr lang="ru-RU" sz="1400" b="1" dirty="0"/>
              <a:t>(</a:t>
            </a:r>
            <a:r>
              <a:rPr lang="ru-RU" sz="1400" dirty="0"/>
              <a:t>«Школьный проект» для обучающихся 9-10 классов).</a:t>
            </a:r>
          </a:p>
          <a:p>
            <a:pPr indent="358775"/>
            <a:r>
              <a:rPr lang="ru-RU" sz="1400" dirty="0"/>
              <a:t>7. На </a:t>
            </a:r>
            <a:r>
              <a:rPr lang="ru-RU" sz="1400" u="sng" dirty="0"/>
              <a:t>Педагогической практике №4 </a:t>
            </a:r>
            <a:r>
              <a:rPr lang="ru-RU" sz="1400" dirty="0"/>
              <a:t>(6 семестр)  защита учащимися 9-11 классов «Школьного проекта по выше обозначенной </a:t>
            </a:r>
            <a:r>
              <a:rPr lang="ru-RU" sz="1400" b="1" dirty="0">
                <a:solidFill>
                  <a:srgbClr val="3399FF"/>
                </a:solidFill>
              </a:rPr>
              <a:t>Теме (Т1.3) </a:t>
            </a:r>
            <a:endParaRPr lang="ru-RU" sz="1400" dirty="0"/>
          </a:p>
          <a:p>
            <a:pPr indent="358775"/>
            <a:r>
              <a:rPr lang="ru-RU" sz="1400" dirty="0"/>
              <a:t>8. На </a:t>
            </a:r>
            <a:r>
              <a:rPr lang="ru-RU" sz="1400" u="sng" dirty="0"/>
              <a:t>Производственной преддипломной практике </a:t>
            </a:r>
            <a:r>
              <a:rPr lang="ru-RU" sz="1400" dirty="0"/>
              <a:t>(8 семестр) актуализируется работа по </a:t>
            </a:r>
            <a:r>
              <a:rPr lang="ru-RU" sz="1400" b="1" dirty="0">
                <a:solidFill>
                  <a:srgbClr val="FFFF00"/>
                </a:solidFill>
              </a:rPr>
              <a:t>Теме 2 (Т2)</a:t>
            </a:r>
            <a:r>
              <a:rPr lang="ru-RU" sz="1400" dirty="0"/>
              <a:t> с последующей защитой ВКР в рамках Государственной итоговой аттестации (ГИА)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2316A7-2C6C-4FEE-9A36-F8442F9F517F}"/>
              </a:ext>
            </a:extLst>
          </p:cNvPr>
          <p:cNvSpPr txBox="1"/>
          <p:nvPr/>
        </p:nvSpPr>
        <p:spPr>
          <a:xfrm flipH="1">
            <a:off x="896990" y="5805264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Данный вариант рекомендуется тем, кто еще не достаточно ясно осознает предмет своего исследовательского интереса, и размыто представляет проблематику предстоящей исследовательской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774273826"/>
      </p:ext>
    </p:extLst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27A34-AEB4-4EDB-9FC5-B55B15B8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632"/>
            <a:ext cx="7772400" cy="914400"/>
          </a:xfrm>
        </p:spPr>
        <p:txBody>
          <a:bodyPr/>
          <a:lstStyle/>
          <a:p>
            <a:pPr algn="ctr"/>
            <a:r>
              <a:rPr lang="ru-RU" sz="2400" dirty="0"/>
              <a:t>Тема исследования (продолжение) </a:t>
            </a:r>
            <a:br>
              <a:rPr lang="ru-RU" sz="2400" dirty="0"/>
            </a:b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 сделать выбор Темы?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392D9F-A226-4963-AA80-63DA89D2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28869-C2B9-4172-A0AB-857BD82F989A}"/>
              </a:ext>
            </a:extLst>
          </p:cNvPr>
          <p:cNvSpPr txBox="1"/>
          <p:nvPr/>
        </p:nvSpPr>
        <p:spPr>
          <a:xfrm>
            <a:off x="751994" y="1241872"/>
            <a:ext cx="82828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sz="1600" b="1" u="sng" dirty="0">
                <a:solidFill>
                  <a:prstClr val="white"/>
                </a:solidFill>
              </a:rPr>
              <a:t>Комментарии к таблице</a:t>
            </a:r>
          </a:p>
          <a:p>
            <a:pPr indent="358775" algn="ctr"/>
            <a:r>
              <a:rPr lang="ru-RU" sz="1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Вариант </a:t>
            </a:r>
            <a:r>
              <a:rPr 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II</a:t>
            </a:r>
          </a:p>
          <a:p>
            <a:pPr indent="358775" algn="ctr"/>
            <a:endParaRPr lang="en-US" sz="1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indent="358775"/>
            <a:endParaRPr lang="ru-RU" sz="1600" dirty="0"/>
          </a:p>
          <a:p>
            <a:pPr indent="358775"/>
            <a:r>
              <a:rPr lang="ru-RU" sz="1600" u="sng" dirty="0"/>
              <a:t>На УППНИР </a:t>
            </a:r>
            <a:r>
              <a:rPr lang="ru-RU" sz="1600" dirty="0"/>
              <a:t>(2 семестр) мы формулируем </a:t>
            </a:r>
            <a:r>
              <a:rPr lang="ru-RU" sz="1600" b="1" dirty="0">
                <a:solidFill>
                  <a:srgbClr val="FFFF00"/>
                </a:solidFill>
              </a:rPr>
              <a:t>Тему 2 (Т2) </a:t>
            </a:r>
            <a:r>
              <a:rPr lang="ru-RU" sz="1600" dirty="0"/>
              <a:t>элементы которой будут определяющими для написания курсовой и ВКР </a:t>
            </a:r>
            <a:r>
              <a:rPr lang="ru-RU" sz="1600" b="1" dirty="0"/>
              <a:t>или</a:t>
            </a:r>
            <a:r>
              <a:rPr lang="ru-RU" sz="1600" b="1" dirty="0">
                <a:solidFill>
                  <a:srgbClr val="FFFF00"/>
                </a:solidFill>
              </a:rPr>
              <a:t> </a:t>
            </a:r>
            <a:r>
              <a:rPr lang="ru-RU" sz="1600" dirty="0"/>
              <a:t> </a:t>
            </a:r>
            <a:r>
              <a:rPr lang="ru-RU" sz="1600" b="1" dirty="0">
                <a:solidFill>
                  <a:srgbClr val="3399FF"/>
                </a:solidFill>
              </a:rPr>
              <a:t>Тему 1 (Т1.1) </a:t>
            </a:r>
            <a:r>
              <a:rPr lang="ru-RU" sz="1600" dirty="0">
                <a:solidFill>
                  <a:srgbClr val="3399FF"/>
                </a:solidFill>
              </a:rPr>
              <a:t> </a:t>
            </a:r>
            <a:r>
              <a:rPr lang="ru-RU" sz="1600" dirty="0"/>
              <a:t>для «Школьного проекта» При этом все Задания на практику должны решать задачи только выбранного тематического направления (т.е. если В выбрали </a:t>
            </a:r>
            <a:r>
              <a:rPr lang="ru-RU" sz="1600" b="1" dirty="0">
                <a:solidFill>
                  <a:srgbClr val="FFFF00"/>
                </a:solidFill>
              </a:rPr>
              <a:t>Т2</a:t>
            </a:r>
            <a:r>
              <a:rPr lang="ru-RU" sz="1600" dirty="0"/>
              <a:t>, тогда все исследовательские методы: и анализ литературы, и опрос, и педагогическое тестирование, а так же педагогическое наблюдение должны строго соответствовать сформулированной теме). То же относиться к выбору - </a:t>
            </a:r>
            <a:r>
              <a:rPr lang="ru-RU" sz="1600" b="1" dirty="0">
                <a:solidFill>
                  <a:srgbClr val="3399FF"/>
                </a:solidFill>
              </a:rPr>
              <a:t>Т1.1</a:t>
            </a:r>
          </a:p>
          <a:p>
            <a:pPr indent="358775"/>
            <a:r>
              <a:rPr lang="ru-RU" sz="1600" dirty="0"/>
              <a:t>Все остальные этапы научно-исследовательской работы студентов на протяжении всего обучения в Варианте </a:t>
            </a:r>
            <a:r>
              <a:rPr lang="en-US" sz="1600" dirty="0"/>
              <a:t>II</a:t>
            </a:r>
            <a:r>
              <a:rPr lang="ru-RU" sz="1600" dirty="0"/>
              <a:t> те-же, что и Варианте </a:t>
            </a:r>
            <a:r>
              <a:rPr lang="en-US" sz="1600" dirty="0"/>
              <a:t>I</a:t>
            </a:r>
            <a:r>
              <a:rPr lang="ru-RU" sz="1600" dirty="0"/>
              <a:t>.</a:t>
            </a:r>
          </a:p>
          <a:p>
            <a:pPr indent="358775"/>
            <a:endParaRPr lang="ru-RU" sz="1600" dirty="0"/>
          </a:p>
          <a:p>
            <a:pPr indent="358775"/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Положительные стороны Варианта </a:t>
            </a:r>
            <a:r>
              <a:rPr lang="en-US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II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это более ранняя проработка методических аспектов выбранного тематического направления, а следовательно, более ресурсная по времени и осмыслению исследовательская работа. Однако при выборе этого Варианта необходимо, достаточно ясно осознавать свой исследовательский интерес к выбранной проблематики и четко формулировать ключевые аспекты (понятия) темы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3535662976"/>
      </p:ext>
    </p:extLst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27A34-AEB4-4EDB-9FC5-B55B15B8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871"/>
            <a:ext cx="7772400" cy="720080"/>
          </a:xfrm>
        </p:spPr>
        <p:txBody>
          <a:bodyPr/>
          <a:lstStyle/>
          <a:p>
            <a:pPr algn="ctr"/>
            <a:r>
              <a:rPr lang="ru-RU" sz="2000" dirty="0"/>
              <a:t>Тема исследования (продолжение) </a:t>
            </a:r>
            <a:br>
              <a:rPr lang="ru-RU" sz="2000" dirty="0"/>
            </a:b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 сделать выбор Темы?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392D9F-A226-4963-AA80-63DA89D2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28869-C2B9-4172-A0AB-857BD82F989A}"/>
              </a:ext>
            </a:extLst>
          </p:cNvPr>
          <p:cNvSpPr txBox="1"/>
          <p:nvPr/>
        </p:nvSpPr>
        <p:spPr>
          <a:xfrm>
            <a:off x="680797" y="836712"/>
            <a:ext cx="8282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sz="1600" b="1" u="sng" dirty="0">
                <a:solidFill>
                  <a:prstClr val="white"/>
                </a:solidFill>
              </a:rPr>
              <a:t>Комментарии к таблице</a:t>
            </a:r>
          </a:p>
          <a:p>
            <a:pPr lvl="0" indent="358775" algn="ctr"/>
            <a:r>
              <a:rPr lang="ru-RU" sz="1600" b="1" dirty="0">
                <a:solidFill>
                  <a:srgbClr val="EA157A">
                    <a:lumMod val="60000"/>
                    <a:lumOff val="40000"/>
                  </a:srgbClr>
                </a:solidFill>
              </a:rPr>
              <a:t>Вариант </a:t>
            </a:r>
            <a:r>
              <a:rPr lang="en-US" sz="1600" b="1" dirty="0">
                <a:solidFill>
                  <a:srgbClr val="EA157A">
                    <a:lumMod val="60000"/>
                    <a:lumOff val="40000"/>
                  </a:srgbClr>
                </a:solidFill>
              </a:rPr>
              <a:t>III</a:t>
            </a:r>
          </a:p>
          <a:p>
            <a:pPr indent="358775"/>
            <a:endParaRPr lang="ru-RU" sz="1600" dirty="0"/>
          </a:p>
          <a:p>
            <a:pPr indent="358775"/>
            <a:r>
              <a:rPr lang="ru-RU" sz="1600" dirty="0"/>
              <a:t>С самого начала своей научно-исследовательской траектории Вы оставляете свой выбор за тематическим направлением которое актуализирует проблематику «Проектной деятельности школьников по физической культуре» и начиная с УППНИР формируете эмпирическую базу исследования. Т.е. проводите так называемые «пилотные» (пробные) исследовательские мероприятия (в рамках структуры и содержания Учебной практики) по уже выбранной Теме. Затем на всех учебных дисциплинах и курсах где есть научная составляющая углубляете и конкретизируете содержание своего исследования до Итоговой аттестации в форме защиты ВКР.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8CEE74-A1E4-49B7-B5ED-1D00618765F0}"/>
              </a:ext>
            </a:extLst>
          </p:cNvPr>
          <p:cNvSpPr txBox="1"/>
          <p:nvPr/>
        </p:nvSpPr>
        <p:spPr>
          <a:xfrm>
            <a:off x="680846" y="5046275"/>
            <a:ext cx="7929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Важно понимать, что от темы исследования (предложенных Вариантов) которые Вы выбрали будет зависеть содержание «Введения» к Отчету и «Задания на учебную практику»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784CB-1715-49D8-A394-42157BF5DD42}"/>
              </a:ext>
            </a:extLst>
          </p:cNvPr>
          <p:cNvSpPr txBox="1"/>
          <p:nvPr/>
        </p:nvSpPr>
        <p:spPr>
          <a:xfrm>
            <a:off x="678168" y="3883700"/>
            <a:ext cx="81404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Положительные стороны данного Варианта это то, что рамках «Практик» и «Проектных дисциплин» у Вас появится возможность разрабатывать и опробовать «Школьные проекты» которые буду реальными и достаточно весомыми экспериментальными компонентами Вашей курсовой и ВКР</a:t>
            </a:r>
          </a:p>
        </p:txBody>
      </p:sp>
    </p:spTree>
    <p:extLst>
      <p:ext uri="{BB962C8B-B14F-4D97-AF65-F5344CB8AC3E}">
        <p14:creationId xmlns:p14="http://schemas.microsoft.com/office/powerpoint/2010/main" val="1498016314"/>
      </p:ext>
    </p:extLst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27A34-AEB4-4EDB-9FC5-B55B15B8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871"/>
            <a:ext cx="7772400" cy="720080"/>
          </a:xfrm>
        </p:spPr>
        <p:txBody>
          <a:bodyPr/>
          <a:lstStyle/>
          <a:p>
            <a:pPr algn="ctr"/>
            <a:r>
              <a:rPr lang="ru-RU" sz="2800" dirty="0"/>
              <a:t>Тема исследования (продолжение) </a:t>
            </a:r>
            <a:br>
              <a:rPr lang="ru-RU" sz="2800" dirty="0"/>
            </a:b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 сделать выбор Темы?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392D9F-A226-4963-AA80-63DA89D2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28869-C2B9-4172-A0AB-857BD82F989A}"/>
              </a:ext>
            </a:extLst>
          </p:cNvPr>
          <p:cNvSpPr txBox="1"/>
          <p:nvPr/>
        </p:nvSpPr>
        <p:spPr>
          <a:xfrm>
            <a:off x="1215546" y="1772816"/>
            <a:ext cx="76081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58775" algn="just"/>
            <a:r>
              <a:rPr lang="ru-RU" sz="2000" dirty="0">
                <a:solidFill>
                  <a:srgbClr val="EA157A">
                    <a:lumMod val="60000"/>
                    <a:lumOff val="40000"/>
                  </a:srgbClr>
                </a:solidFill>
              </a:rPr>
              <a:t>В данном случае (в качестве примера) мы выбрали Вариант </a:t>
            </a:r>
            <a:r>
              <a:rPr lang="en-US" sz="2000" dirty="0">
                <a:solidFill>
                  <a:srgbClr val="EA157A">
                    <a:lumMod val="60000"/>
                    <a:lumOff val="40000"/>
                  </a:srgbClr>
                </a:solidFill>
              </a:rPr>
              <a:t>I</a:t>
            </a:r>
            <a:r>
              <a:rPr lang="ru-RU" sz="2000" dirty="0">
                <a:solidFill>
                  <a:srgbClr val="EA157A">
                    <a:lumMod val="60000"/>
                    <a:lumOff val="40000"/>
                  </a:srgbClr>
                </a:solidFill>
              </a:rPr>
              <a:t>, где на Учебной практике по получению навыков исследовательской работы (УППНИР) мы будем проводить исследования по «Стартовой» </a:t>
            </a:r>
            <a:r>
              <a:rPr lang="ru-RU" sz="2000" dirty="0">
                <a:solidFill>
                  <a:srgbClr val="33CC33"/>
                </a:solidFill>
              </a:rPr>
              <a:t>Теме (Т3)</a:t>
            </a:r>
            <a:r>
              <a:rPr lang="ru-RU" sz="2000" dirty="0">
                <a:solidFill>
                  <a:srgbClr val="EA157A">
                    <a:lumMod val="60000"/>
                    <a:lumOff val="40000"/>
                  </a:srgbClr>
                </a:solidFill>
              </a:rPr>
              <a:t> которая в определенной мере может отражать и проблематику будущих «Школьных проектов» и  содержательные аспекты предстоящей курсовой и ВКР.</a:t>
            </a:r>
          </a:p>
          <a:p>
            <a:pPr lvl="0" indent="358775" algn="just"/>
            <a:endParaRPr lang="ru-RU" sz="2000" dirty="0">
              <a:solidFill>
                <a:srgbClr val="EA157A">
                  <a:lumMod val="60000"/>
                  <a:lumOff val="40000"/>
                </a:srgbClr>
              </a:solidFill>
            </a:endParaRPr>
          </a:p>
          <a:p>
            <a:pPr lvl="0" indent="358775" algn="just"/>
            <a:r>
              <a:rPr lang="ru-RU" sz="2000" b="1" u="sng" dirty="0">
                <a:solidFill>
                  <a:srgbClr val="EA157A">
                    <a:lumMod val="60000"/>
                    <a:lumOff val="40000"/>
                  </a:srgbClr>
                </a:solidFill>
              </a:rPr>
              <a:t>Важно:</a:t>
            </a:r>
          </a:p>
          <a:p>
            <a:pPr lvl="0" indent="358775" algn="just"/>
            <a:r>
              <a:rPr lang="ru-RU" sz="2000" dirty="0">
                <a:solidFill>
                  <a:srgbClr val="EA157A">
                    <a:lumMod val="60000"/>
                    <a:lumOff val="40000"/>
                  </a:srgbClr>
                </a:solidFill>
              </a:rPr>
              <a:t>- Научиться формулировать Тему как токовую, понять принцип «сборки» Тем научно-прикладных исследований;</a:t>
            </a:r>
          </a:p>
          <a:p>
            <a:pPr lvl="0" indent="358775" algn="just"/>
            <a:r>
              <a:rPr lang="ru-RU" sz="2000" dirty="0">
                <a:solidFill>
                  <a:srgbClr val="EA157A">
                    <a:lumMod val="60000"/>
                    <a:lumOff val="40000"/>
                  </a:srgbClr>
                </a:solidFill>
              </a:rPr>
              <a:t>- Научиться ставить задачи и подбирать методы </a:t>
            </a:r>
            <a:r>
              <a:rPr lang="ru-RU" sz="1600" dirty="0">
                <a:solidFill>
                  <a:srgbClr val="EA157A">
                    <a:lumMod val="60000"/>
                    <a:lumOff val="40000"/>
                  </a:srgbClr>
                </a:solidFill>
              </a:rPr>
              <a:t>(хотя бы 1-2 метода, например: анализ литературы и анкетирования) </a:t>
            </a:r>
            <a:r>
              <a:rPr lang="ru-RU" sz="2000" dirty="0">
                <a:solidFill>
                  <a:srgbClr val="EA157A">
                    <a:lumMod val="60000"/>
                    <a:lumOff val="40000"/>
                  </a:srgbClr>
                </a:solidFill>
              </a:rPr>
              <a:t>по сформулированной Вами Теме </a:t>
            </a:r>
            <a:endParaRPr lang="en-US" sz="2000" dirty="0">
              <a:solidFill>
                <a:srgbClr val="EA157A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76823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243408"/>
            <a:ext cx="7772400" cy="663664"/>
          </a:xfrm>
        </p:spPr>
        <p:txBody>
          <a:bodyPr/>
          <a:lstStyle/>
          <a:p>
            <a:pPr algn="ctr">
              <a:defRPr/>
            </a:pPr>
            <a:br>
              <a:rPr lang="ru-RU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3600" dirty="0"/>
              <a:t>Тема исследования (проекта)</a:t>
            </a:r>
            <a:br>
              <a:rPr lang="ru-RU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3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0D5CF01-B6D8-4D0A-8029-CA798F452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685015"/>
              </p:ext>
            </p:extLst>
          </p:nvPr>
        </p:nvGraphicFramePr>
        <p:xfrm>
          <a:off x="1079610" y="1124744"/>
          <a:ext cx="7668853" cy="42062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48174">
                  <a:extLst>
                    <a:ext uri="{9D8B030D-6E8A-4147-A177-3AD203B41FA5}">
                      <a16:colId xmlns:a16="http://schemas.microsoft.com/office/drawing/2014/main" val="971298335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605008727"/>
                    </a:ext>
                  </a:extLst>
                </a:gridCol>
                <a:gridCol w="2592287">
                  <a:extLst>
                    <a:ext uri="{9D8B030D-6E8A-4147-A177-3AD203B41FA5}">
                      <a16:colId xmlns:a16="http://schemas.microsoft.com/office/drawing/2014/main" val="1005269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Понятийные компоненты темы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Что отражают  понятийные  компоненты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Примеры формулировок понятийных компонентов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0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1 компонент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Исследуемый контингент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(возраст, пол, психофизические особенности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Учащиеся 7-8 лет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2 компонент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Разработанное средство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(мероприятие, упражнения, предмет и т.п.)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Разработанный комплекс «Греческой» гимнастики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6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3 компонент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Педагогический эффект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(то, какое воздействие должно оказать на контингент Ваше разработанное средств)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Повышение мотивации к занятиям физическими упражнениями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46992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4DC131E-FB15-443A-A6B2-D1DAA6868A08}"/>
              </a:ext>
            </a:extLst>
          </p:cNvPr>
          <p:cNvSpPr txBox="1"/>
          <p:nvPr/>
        </p:nvSpPr>
        <p:spPr>
          <a:xfrm>
            <a:off x="1170347" y="5435307"/>
            <a:ext cx="76688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Вся тема будет «звучать» так: </a:t>
            </a:r>
          </a:p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Повышение мотивации к занятиям физическими упражнениями </a:t>
            </a: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учащихся 7-8 лет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с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использованием комплекса «Греческой» гимнастики</a:t>
            </a:r>
          </a:p>
        </p:txBody>
      </p:sp>
    </p:spTree>
    <p:extLst>
      <p:ext uri="{BB962C8B-B14F-4D97-AF65-F5344CB8AC3E}">
        <p14:creationId xmlns:p14="http://schemas.microsoft.com/office/powerpoint/2010/main" val="265553734"/>
      </p:ext>
    </p:extLst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21C0D7-A582-48BB-8B48-766249D38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24744"/>
            <a:ext cx="7772400" cy="914400"/>
          </a:xfrm>
        </p:spPr>
        <p:txBody>
          <a:bodyPr/>
          <a:lstStyle/>
          <a:p>
            <a:r>
              <a:rPr lang="ru-RU" sz="3600" dirty="0">
                <a:solidFill>
                  <a:srgbClr val="FF0000"/>
                </a:solidFill>
              </a:rPr>
              <a:t>В ближайшее время необходимо выслать мне на почту «</a:t>
            </a:r>
            <a:r>
              <a:rPr lang="ru-RU" sz="3600" dirty="0" err="1">
                <a:solidFill>
                  <a:srgbClr val="FF0000"/>
                </a:solidFill>
              </a:rPr>
              <a:t>вордовский</a:t>
            </a:r>
            <a:r>
              <a:rPr lang="ru-RU" sz="3600" dirty="0">
                <a:solidFill>
                  <a:srgbClr val="FF0000"/>
                </a:solidFill>
              </a:rPr>
              <a:t>» файл с заполненной таблицей по образцу предыдущего слайда с понятийными компонентами (ключевыми понятиями) Вашей Темы исследования</a:t>
            </a:r>
            <a:br>
              <a:rPr lang="ru-RU" sz="3600" dirty="0">
                <a:solidFill>
                  <a:srgbClr val="FF0000"/>
                </a:solidFill>
              </a:rPr>
            </a:br>
            <a:br>
              <a:rPr lang="ru-RU" sz="3600" dirty="0">
                <a:solidFill>
                  <a:srgbClr val="FF0000"/>
                </a:solidFill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FC5821E-89A5-4D2A-90AE-2B335E1C7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294112"/>
      </p:ext>
    </p:extLst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526CB2-C05A-4DA5-AC1A-8FFDD43F5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При оформлении документа в процессоре «</a:t>
            </a:r>
            <a:r>
              <a:rPr lang="en-US" sz="3200" dirty="0"/>
              <a:t>Word</a:t>
            </a:r>
            <a:r>
              <a:rPr lang="ru-RU" sz="3200" dirty="0"/>
              <a:t>», пожалуйста, следуйте правилам оформления текста в соответствии с требованием (см. «Общие требования к оформлению текстовой части …»)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ABB4D62-CD82-4E5B-BDBD-9FA02A593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F95A6-49C9-41D9-93E7-B2E455F61F11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5C481F-3759-4CCE-A4C7-2D5E46DF4FCB}"/>
              </a:ext>
            </a:extLst>
          </p:cNvPr>
          <p:cNvSpPr txBox="1"/>
          <p:nvPr/>
        </p:nvSpPr>
        <p:spPr>
          <a:xfrm>
            <a:off x="914400" y="3861048"/>
            <a:ext cx="7056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Сам файл подписывайте так: </a:t>
            </a:r>
          </a:p>
          <a:p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Фамилия студента</a:t>
            </a:r>
          </a:p>
          <a:p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Название документа</a:t>
            </a:r>
          </a:p>
          <a:p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Число отправки</a:t>
            </a:r>
          </a:p>
          <a:p>
            <a:endParaRPr lang="ru-RU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u="sng" dirty="0">
                <a:solidFill>
                  <a:srgbClr val="FFFF00"/>
                </a:solidFill>
              </a:rPr>
              <a:t>Например</a:t>
            </a:r>
            <a:r>
              <a:rPr lang="ru-RU" sz="2000" dirty="0">
                <a:solidFill>
                  <a:srgbClr val="FFFF00"/>
                </a:solidFill>
              </a:rPr>
              <a:t>: </a:t>
            </a:r>
            <a:r>
              <a:rPr lang="ru-RU" sz="2000" b="1" i="1" dirty="0">
                <a:solidFill>
                  <a:srgbClr val="FFFF00"/>
                </a:solidFill>
              </a:rPr>
              <a:t>Петров Петр, Тема исследовния,16.04.20</a:t>
            </a:r>
          </a:p>
        </p:txBody>
      </p:sp>
    </p:spTree>
    <p:extLst>
      <p:ext uri="{BB962C8B-B14F-4D97-AF65-F5344CB8AC3E}">
        <p14:creationId xmlns:p14="http://schemas.microsoft.com/office/powerpoint/2010/main" val="2090850680"/>
      </p:ext>
    </p:extLst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3890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1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Интервью (экскурсия)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0D5CF01-B6D8-4D0A-8029-CA798F452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837693"/>
              </p:ext>
            </p:extLst>
          </p:nvPr>
        </p:nvGraphicFramePr>
        <p:xfrm>
          <a:off x="1115616" y="1839208"/>
          <a:ext cx="7701086" cy="20218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59015">
                  <a:extLst>
                    <a:ext uri="{9D8B030D-6E8A-4147-A177-3AD203B41FA5}">
                      <a16:colId xmlns:a16="http://schemas.microsoft.com/office/drawing/2014/main" val="971298335"/>
                    </a:ext>
                  </a:extLst>
                </a:gridCol>
                <a:gridCol w="6342071">
                  <a:extLst>
                    <a:ext uri="{9D8B030D-6E8A-4147-A177-3AD203B41FA5}">
                      <a16:colId xmlns:a16="http://schemas.microsoft.com/office/drawing/2014/main" val="605008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Здание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Ознакомление с системой физического воспитания образовательного учреждения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0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Метод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Социологически опрос в форме интервью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Характеристика образовательного учреждения и системы физического воспитания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6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Срок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1-2 неделя апреля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1044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A610594-4B5C-4A0B-9B4E-0006C8DD9F80}"/>
              </a:ext>
            </a:extLst>
          </p:cNvPr>
          <p:cNvSpPr txBox="1"/>
          <p:nvPr/>
        </p:nvSpPr>
        <p:spPr>
          <a:xfrm>
            <a:off x="971600" y="4532927"/>
            <a:ext cx="80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Первостепенная задача </a:t>
            </a:r>
            <a:r>
              <a:rPr lang="ru-RU" dirty="0"/>
              <a:t>Понять и дать описание структуре и содержанию урочной и внеурочной деятельности по физической культуре в образовательном учреждении для критического осмысления положительных сторон и аспектов требующих улучшения</a:t>
            </a:r>
          </a:p>
        </p:txBody>
      </p:sp>
    </p:spTree>
    <p:extLst>
      <p:ext uri="{BB962C8B-B14F-4D97-AF65-F5344CB8AC3E}">
        <p14:creationId xmlns:p14="http://schemas.microsoft.com/office/powerpoint/2010/main" val="3088552767"/>
      </p:ext>
    </p:extLst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6108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1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Интервью (экскурсия)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806280" y="1628800"/>
            <a:ext cx="78043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Алгоритм действий</a:t>
            </a:r>
          </a:p>
          <a:p>
            <a:endParaRPr lang="ru-RU" dirty="0"/>
          </a:p>
          <a:p>
            <a:pPr indent="357188"/>
            <a:r>
              <a:rPr lang="ru-RU" dirty="0"/>
              <a:t>1. Связываемся с действующим учителем по физической культуре</a:t>
            </a:r>
          </a:p>
          <a:p>
            <a:pPr indent="357188"/>
            <a:endParaRPr lang="ru-RU" dirty="0"/>
          </a:p>
          <a:p>
            <a:pPr indent="357188"/>
            <a:r>
              <a:rPr lang="ru-RU" dirty="0"/>
              <a:t>2. Просим его организовать экскурсию по образовательному учреждению и ответить на Ваши вопросы в рамках метода – Интервью</a:t>
            </a:r>
          </a:p>
          <a:p>
            <a:pPr indent="357188"/>
            <a:endParaRPr lang="ru-RU" dirty="0"/>
          </a:p>
          <a:p>
            <a:pPr indent="357188"/>
            <a:r>
              <a:rPr lang="ru-RU" dirty="0"/>
              <a:t>3. Сделать фотоснимки наиболее значимых процессов по физическому воспитанию (фрагментов уроков, физкультминуток, секций, и др. мероприятий); сфотографировать физкультурно-спортивные объекты (нестандартное оборудование, стенды, и т.д.). Разместить снимки и комментарии к ним в Приложении «Отчета»</a:t>
            </a:r>
          </a:p>
          <a:p>
            <a:pPr indent="357188"/>
            <a:endParaRPr lang="ru-RU" dirty="0"/>
          </a:p>
          <a:p>
            <a:pPr indent="357188"/>
            <a:r>
              <a:rPr lang="ru-RU" dirty="0"/>
              <a:t>4. В рамках метода интервью задать вопросы учителю по физической культуре касающиеся содержания урочных и внеурочных форм организации занятий физическими упражнениями, так же, о системе школьного физического воспитания в целом</a:t>
            </a:r>
          </a:p>
          <a:p>
            <a:pPr indent="357188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6499905"/>
      </p:ext>
    </p:extLst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3308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1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Интервью (экскурсия)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806280" y="1967929"/>
            <a:ext cx="78043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Алгоритм действий </a:t>
            </a:r>
            <a:r>
              <a:rPr lang="ru-RU" sz="1600" dirty="0"/>
              <a:t>(продолжение)</a:t>
            </a:r>
          </a:p>
          <a:p>
            <a:endParaRPr lang="ru-RU" dirty="0"/>
          </a:p>
          <a:p>
            <a:pPr indent="357188"/>
            <a:endParaRPr lang="ru-RU" dirty="0"/>
          </a:p>
          <a:p>
            <a:pPr indent="357188"/>
            <a:r>
              <a:rPr lang="ru-RU" dirty="0"/>
              <a:t>5. На основе анализа информации полученной в результате экскурсии и интервью, заполнить </a:t>
            </a:r>
            <a:r>
              <a:rPr lang="ru-RU" dirty="0">
                <a:solidFill>
                  <a:srgbClr val="FFFF00"/>
                </a:solidFill>
              </a:rPr>
              <a:t>таблицу</a:t>
            </a:r>
            <a:r>
              <a:rPr lang="ru-RU" dirty="0"/>
              <a:t>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(примерную форму см. ниже)</a:t>
            </a:r>
          </a:p>
          <a:p>
            <a:pPr indent="357188"/>
            <a:endParaRPr lang="ru-RU" dirty="0">
              <a:solidFill>
                <a:schemeClr val="accent3">
                  <a:lumMod val="75000"/>
                </a:schemeClr>
              </a:solidFill>
            </a:endParaRPr>
          </a:p>
          <a:p>
            <a:pPr indent="357188"/>
            <a:r>
              <a:rPr lang="ru-RU" dirty="0"/>
              <a:t>6. Далее сформулировать положительные аспекты системы физического воспитания в учреждении и критические (проблемные) аспекты системы физического воспитания в данном учреждении, а так же поставить </a:t>
            </a:r>
            <a:r>
              <a:rPr lang="ru-RU" dirty="0">
                <a:solidFill>
                  <a:srgbClr val="FFFF00"/>
                </a:solidFill>
              </a:rPr>
              <a:t>задачу</a:t>
            </a:r>
            <a:r>
              <a:rPr lang="ru-RU" dirty="0"/>
              <a:t> поиска актуального знания в литературных источниках связанного с решением этой проблемы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(см. следующее Задание «Анализ литературных источников»)</a:t>
            </a:r>
          </a:p>
        </p:txBody>
      </p:sp>
    </p:spTree>
    <p:extLst>
      <p:ext uri="{BB962C8B-B14F-4D97-AF65-F5344CB8AC3E}">
        <p14:creationId xmlns:p14="http://schemas.microsoft.com/office/powerpoint/2010/main" val="2980655356"/>
      </p:ext>
    </p:extLst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1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Интервью (экскурсия)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612B2-7F93-444B-95C5-7B2999451A7D}"/>
              </a:ext>
            </a:extLst>
          </p:cNvPr>
          <p:cNvSpPr txBox="1"/>
          <p:nvPr/>
        </p:nvSpPr>
        <p:spPr>
          <a:xfrm>
            <a:off x="1691680" y="1196752"/>
            <a:ext cx="5567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Пример заполненной </a:t>
            </a:r>
            <a:r>
              <a:rPr lang="ru-RU" dirty="0">
                <a:solidFill>
                  <a:srgbClr val="FFFF00"/>
                </a:solidFill>
              </a:rPr>
              <a:t>таблицы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«Характеристика образовательного учреждения»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B92605EA-D662-47CC-80B8-54DF18AFB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267268"/>
              </p:ext>
            </p:extLst>
          </p:nvPr>
        </p:nvGraphicFramePr>
        <p:xfrm>
          <a:off x="1232579" y="2060848"/>
          <a:ext cx="7515885" cy="446532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03117">
                  <a:extLst>
                    <a:ext uri="{9D8B030D-6E8A-4147-A177-3AD203B41FA5}">
                      <a16:colId xmlns:a16="http://schemas.microsoft.com/office/drawing/2014/main" val="1414757426"/>
                    </a:ext>
                  </a:extLst>
                </a:gridCol>
                <a:gridCol w="2502554">
                  <a:extLst>
                    <a:ext uri="{9D8B030D-6E8A-4147-A177-3AD203B41FA5}">
                      <a16:colId xmlns:a16="http://schemas.microsoft.com/office/drawing/2014/main" val="328419721"/>
                    </a:ext>
                  </a:extLst>
                </a:gridCol>
                <a:gridCol w="4410214">
                  <a:extLst>
                    <a:ext uri="{9D8B030D-6E8A-4147-A177-3AD203B41FA5}">
                      <a16:colId xmlns:a16="http://schemas.microsoft.com/office/drawing/2014/main" val="3097666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Содержание вопроса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Содержание ответа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749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ru-RU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Общие сведения об образовательном учреждении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31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1.1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Адрес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i="1" dirty="0"/>
                        <a:t>г. Владивосток </a:t>
                      </a:r>
                      <a:r>
                        <a:rPr lang="ru-RU" sz="1600" i="1" dirty="0" err="1"/>
                        <a:t>Баляева</a:t>
                      </a:r>
                      <a:r>
                        <a:rPr lang="ru-RU" sz="1600" i="1" dirty="0"/>
                        <a:t> 46 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41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1.2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Административный статус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i="1" dirty="0"/>
                        <a:t>Муниципальная образовательная  "школа-интернат № 1" основного общего образования</a:t>
                      </a:r>
                    </a:p>
                    <a:p>
                      <a:r>
                        <a:rPr lang="ru-RU" sz="1600" i="1" dirty="0"/>
                        <a:t> г. Владивостока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515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1.3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Количество воспитанников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i="1" dirty="0"/>
                        <a:t>270 чел. 1- 9 классы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865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1.4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Педагогический состав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i="1" dirty="0"/>
                        <a:t>Руководителей	2 чел. – 6,9 %</a:t>
                      </a:r>
                    </a:p>
                    <a:p>
                      <a:r>
                        <a:rPr lang="ru-RU" sz="1600" i="1" dirty="0" err="1"/>
                        <a:t>Высш</a:t>
                      </a:r>
                      <a:r>
                        <a:rPr lang="ru-RU" sz="1600" i="1" dirty="0"/>
                        <a:t> категории     16 чел. – 55,17 %</a:t>
                      </a:r>
                    </a:p>
                    <a:p>
                      <a:r>
                        <a:rPr lang="ru-RU" sz="1600" i="1" dirty="0"/>
                        <a:t>1 категории	5 чел. – 16,24 %</a:t>
                      </a:r>
                    </a:p>
                    <a:p>
                      <a:r>
                        <a:rPr lang="ru-RU" sz="1600" i="1" dirty="0"/>
                        <a:t>2 категории	3 чел. – 10,34 %</a:t>
                      </a:r>
                    </a:p>
                    <a:p>
                      <a:r>
                        <a:rPr lang="ru-RU" sz="1600" i="1" dirty="0"/>
                        <a:t>Без категории	3 чел. – 10,34 %</a:t>
                      </a:r>
                    </a:p>
                    <a:p>
                      <a:endParaRPr lang="ru-RU" sz="1600" i="1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642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1.5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Средняя наполняемость классов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i="1" dirty="0"/>
                        <a:t>20-27 уч.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5338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449459"/>
      </p:ext>
    </p:extLst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1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Интервью (экскурсия)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612B2-7F93-444B-95C5-7B2999451A7D}"/>
              </a:ext>
            </a:extLst>
          </p:cNvPr>
          <p:cNvSpPr txBox="1"/>
          <p:nvPr/>
        </p:nvSpPr>
        <p:spPr>
          <a:xfrm>
            <a:off x="1691680" y="1196752"/>
            <a:ext cx="5567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Пример заполненной таблицы </a:t>
            </a:r>
          </a:p>
          <a:p>
            <a:pPr algn="ctr"/>
            <a:r>
              <a:rPr lang="ru-RU" dirty="0"/>
              <a:t>«Характеристика образовательного учреждения»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B92605EA-D662-47CC-80B8-54DF18AFB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395025"/>
              </p:ext>
            </p:extLst>
          </p:nvPr>
        </p:nvGraphicFramePr>
        <p:xfrm>
          <a:off x="1232579" y="2060848"/>
          <a:ext cx="7515885" cy="42468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03117">
                  <a:extLst>
                    <a:ext uri="{9D8B030D-6E8A-4147-A177-3AD203B41FA5}">
                      <a16:colId xmlns:a16="http://schemas.microsoft.com/office/drawing/2014/main" val="1414757426"/>
                    </a:ext>
                  </a:extLst>
                </a:gridCol>
                <a:gridCol w="2502554">
                  <a:extLst>
                    <a:ext uri="{9D8B030D-6E8A-4147-A177-3AD203B41FA5}">
                      <a16:colId xmlns:a16="http://schemas.microsoft.com/office/drawing/2014/main" val="328419721"/>
                    </a:ext>
                  </a:extLst>
                </a:gridCol>
                <a:gridCol w="4410214">
                  <a:extLst>
                    <a:ext uri="{9D8B030D-6E8A-4147-A177-3AD203B41FA5}">
                      <a16:colId xmlns:a16="http://schemas.microsoft.com/office/drawing/2014/main" val="3097666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Содержание вопроса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Содержание ответа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749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1.6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Общие сведения о занятости учащихся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i="1" dirty="0"/>
                        <a:t>В интернате многие дети находятся круглосуточно, в выходные дни они находятся в семьях родителей или опекунов. В школе созданы все условия для обучения и проживания детей, а так же для организации их досуга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0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cs typeface="+mn-cs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Общая организация учебного процесса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i="1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362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2.1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Общая учебная нагрузка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Шесть дней в неделю по 4-6 уроков в день и 3 часа самоподготовки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540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2.2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Основной формой учебно-воспитательного процесса (УВР)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является урок (40 мин)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99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2.3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Содержание  учебно-воспитательного процесса в школе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Основанием содержания учебно-воспитательного процесса является программа  Государственного общеобразовательного стандарта.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695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026173"/>
      </p:ext>
    </p:extLst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1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Интервью (экскурсия)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612B2-7F93-444B-95C5-7B2999451A7D}"/>
              </a:ext>
            </a:extLst>
          </p:cNvPr>
          <p:cNvSpPr txBox="1"/>
          <p:nvPr/>
        </p:nvSpPr>
        <p:spPr>
          <a:xfrm>
            <a:off x="1691680" y="1196752"/>
            <a:ext cx="5567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Пример заполненной таблицы </a:t>
            </a:r>
          </a:p>
          <a:p>
            <a:pPr algn="ctr"/>
            <a:r>
              <a:rPr lang="ru-RU" dirty="0"/>
              <a:t>«Характеристика образовательного учреждения»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B92605EA-D662-47CC-80B8-54DF18AFB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730731"/>
              </p:ext>
            </p:extLst>
          </p:nvPr>
        </p:nvGraphicFramePr>
        <p:xfrm>
          <a:off x="1232579" y="1988840"/>
          <a:ext cx="7515885" cy="466852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03117">
                  <a:extLst>
                    <a:ext uri="{9D8B030D-6E8A-4147-A177-3AD203B41FA5}">
                      <a16:colId xmlns:a16="http://schemas.microsoft.com/office/drawing/2014/main" val="1414757426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328419721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1472116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Содержание вопроса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Содержание ответа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749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cs typeface="+mn-cs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Общая организация воспитательного процесса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62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3.1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Основная воспитательная программа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i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Основной воспитательной программой в школе является целевая комплексная воспитательная программа "Сыны отечества"</a:t>
                      </a:r>
                      <a:endParaRPr kumimoji="0" lang="ru-RU" sz="1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540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3.2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Особенностью учебного труда учащихся является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Особенностью учебного труда учащихся является то, что в школе имеются  часы самоподготовки (в послеобеденное время), где воспитанники в специально организованной форме готовят домашнее задание по своим учебным предметам.</a:t>
                      </a:r>
                      <a:endParaRPr kumimoji="0" lang="ru-RU" sz="1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99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3.3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Содержание внеурочных форм деятельности учащихся и организация досуга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школе имеются кружки вязания, театральная студия, танцевально-хореографическая группа, секция ОФП, секция фехтования.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Каждую четверть проводятся общешкольные мероприятия («дни именинника», учебные декады, физкультурно-оздоровительные мероприятия, и т.п.)</a:t>
                      </a:r>
                      <a:endParaRPr kumimoji="0" lang="ru-RU" sz="1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695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677049"/>
      </p:ext>
    </p:extLst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1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Интервью (экскурсия)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612B2-7F93-444B-95C5-7B2999451A7D}"/>
              </a:ext>
            </a:extLst>
          </p:cNvPr>
          <p:cNvSpPr txBox="1"/>
          <p:nvPr/>
        </p:nvSpPr>
        <p:spPr>
          <a:xfrm>
            <a:off x="1691680" y="1196752"/>
            <a:ext cx="5567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Пример заполненной таблицы </a:t>
            </a:r>
          </a:p>
          <a:p>
            <a:pPr algn="ctr"/>
            <a:r>
              <a:rPr lang="ru-RU" dirty="0"/>
              <a:t>«Характеристика образовательного учреждения»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B92605EA-D662-47CC-80B8-54DF18AFB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042350"/>
              </p:ext>
            </p:extLst>
          </p:nvPr>
        </p:nvGraphicFramePr>
        <p:xfrm>
          <a:off x="1232579" y="1988840"/>
          <a:ext cx="7515885" cy="445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03117">
                  <a:extLst>
                    <a:ext uri="{9D8B030D-6E8A-4147-A177-3AD203B41FA5}">
                      <a16:colId xmlns:a16="http://schemas.microsoft.com/office/drawing/2014/main" val="1414757426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328419721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1472116911"/>
                    </a:ext>
                  </a:extLst>
                </a:gridCol>
              </a:tblGrid>
              <a:tr h="368032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</a:t>
                      </a:r>
                      <a:endParaRPr kumimoji="0" lang="ru-RU" sz="18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Организация учебно-воспитательного процесса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по физической культуре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62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4.1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Система физического воспитания в школе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"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рамках декламируемой  инновационной педагогике физической культуры на основе гуманистического и личностно-ориентировочного подхода,  в школе - интернате №1  разработан и реализуется проект программного комплекса под названием "Здоровье – детям!" Одним из компонентов этого проекта  является Комплексная общешкольная физкультурно-оздоровительная программа (КОФОП)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540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4.2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Основная форма физического воспитания в школе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Основной формой физического воспитания в школе является урок.   (Во 2-м классе – 3 урока в неделю в остальных по 2 урока)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99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4.3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Исходный документ планирования уроков  по физической культуре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Уроки планируются и проводятся по комплексной программе физического воспитания учащихся 1-11 классов общеобразовательной школы 1987 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695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2446109"/>
      </p:ext>
    </p:extLst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1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Интервью (экскурсия)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612B2-7F93-444B-95C5-7B2999451A7D}"/>
              </a:ext>
            </a:extLst>
          </p:cNvPr>
          <p:cNvSpPr txBox="1"/>
          <p:nvPr/>
        </p:nvSpPr>
        <p:spPr>
          <a:xfrm>
            <a:off x="1691680" y="1196752"/>
            <a:ext cx="5567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Пример заполненной таблицы </a:t>
            </a:r>
          </a:p>
          <a:p>
            <a:pPr algn="ctr"/>
            <a:r>
              <a:rPr lang="ru-RU" dirty="0"/>
              <a:t>«Характеристика образовательного учреждения»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B92605EA-D662-47CC-80B8-54DF18AFB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101124"/>
              </p:ext>
            </p:extLst>
          </p:nvPr>
        </p:nvGraphicFramePr>
        <p:xfrm>
          <a:off x="1232579" y="1988840"/>
          <a:ext cx="7515885" cy="469392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03117">
                  <a:extLst>
                    <a:ext uri="{9D8B030D-6E8A-4147-A177-3AD203B41FA5}">
                      <a16:colId xmlns:a16="http://schemas.microsoft.com/office/drawing/2014/main" val="1414757426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28419721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1472116911"/>
                    </a:ext>
                  </a:extLst>
                </a:gridCol>
              </a:tblGrid>
              <a:tr h="368032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</a:t>
                      </a:r>
                      <a:endParaRPr kumimoji="0" lang="ru-RU" sz="18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Организация учебно-воспитательного процесса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по физической культуре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62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4.4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Основные формы Комплексной общешкольной физкультурно-оздоровительная программы (КОФОП)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"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Уроки физической культуры (основное  образовательное звено)</a:t>
                      </a:r>
                    </a:p>
                    <a:p>
                      <a:pPr indent="3175"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Гимнастика до уроков (утренняя гимнастика)</a:t>
                      </a:r>
                    </a:p>
                    <a:p>
                      <a:pPr indent="3175"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Минутка здоровья  (физкультминутка на уроках и самоподготовках)</a:t>
                      </a:r>
                    </a:p>
                    <a:p>
                      <a:pPr indent="3175"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Подвижные перемены (организованные занятия на воздухе) </a:t>
                      </a:r>
                    </a:p>
                    <a:p>
                      <a:pPr indent="3175"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 Спортивный час (организованные занятия во время прогулки) </a:t>
                      </a:r>
                    </a:p>
                    <a:p>
                      <a:pPr indent="3175"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 Декады здоровья (комплекс разноплановых внеурочных мероприятий)</a:t>
                      </a:r>
                    </a:p>
                    <a:p>
                      <a:pPr indent="3175"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 Ежемесячные Дни Здоровья (организация оздоровительных мероприятий в лесопарковых зонах) </a:t>
                      </a:r>
                    </a:p>
                    <a:p>
                      <a:pPr indent="3175">
                        <a:spcAft>
                          <a:spcPts val="0"/>
                        </a:spcAft>
                      </a:pPr>
                      <a:r>
                        <a:rPr kumimoji="0" lang="ru-RU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 Общешкольные спортивно-оздоровительные мероприятия по четвертям (соревнования, фестивали, состязания и т.п.)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5404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356298"/>
      </p:ext>
    </p:extLst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1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Интервью (экскурсия)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DD08779-8ADA-4A21-81D4-781DA3BCAE19}"/>
              </a:ext>
            </a:extLst>
          </p:cNvPr>
          <p:cNvSpPr/>
          <p:nvPr/>
        </p:nvSpPr>
        <p:spPr>
          <a:xfrm>
            <a:off x="1066800" y="1268760"/>
            <a:ext cx="7772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Далее сформулировать положительные стороны системы физического воспитания в учреждении и критические (проблемные) аспекты системы физического воспитания в данном учреждении, а так же поставить </a:t>
            </a:r>
            <a:r>
              <a:rPr lang="ru-RU" dirty="0">
                <a:solidFill>
                  <a:srgbClr val="FFFF00"/>
                </a:solidFill>
              </a:rPr>
              <a:t>задачу</a:t>
            </a:r>
            <a:r>
              <a:rPr lang="ru-RU" dirty="0"/>
              <a:t> поиска актуального знания в литературных источниках связанного с решением этой проблемы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(см. следующее Задание «Анализ литературных источников»)</a:t>
            </a:r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E6BCE88-FE07-4CEA-A330-D220A4D20C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59568"/>
              </p:ext>
            </p:extLst>
          </p:nvPr>
        </p:nvGraphicFramePr>
        <p:xfrm>
          <a:off x="1135769" y="3676992"/>
          <a:ext cx="7472648" cy="256032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7472648">
                  <a:extLst>
                    <a:ext uri="{9D8B030D-6E8A-4147-A177-3AD203B41FA5}">
                      <a16:colId xmlns:a16="http://schemas.microsoft.com/office/drawing/2014/main" val="3097666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Система физического воспитания в школе-интернат №1</a:t>
                      </a:r>
                    </a:p>
                    <a:p>
                      <a:pPr algn="ctr"/>
                      <a:r>
                        <a:rPr lang="ru-RU" sz="1800" b="1" i="1" u="sng" dirty="0">
                          <a:solidFill>
                            <a:sysClr val="windowText" lastClr="000000"/>
                          </a:solidFill>
                        </a:rPr>
                        <a:t>Положительные аспекты</a:t>
                      </a:r>
                    </a:p>
                    <a:p>
                      <a:endParaRPr lang="ru-RU" sz="1800" i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indent="358775"/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Исходя из данных интервьюирования (Таблица, пункт 4.1 и 4.4), в данном образовательном учреждении не основе инновационной педагогике физической культуры разработан и реализуется проект программного комплекса под названием "Здоровье – детям!" Одним из компонентов которого является «Комплексная общешкольная физкультурно-оздоровительная программа (КОФОП)»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69592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1BE2F76-0CF1-4BFD-8532-439AD7EE13B4}"/>
              </a:ext>
            </a:extLst>
          </p:cNvPr>
          <p:cNvSpPr txBox="1"/>
          <p:nvPr/>
        </p:nvSpPr>
        <p:spPr>
          <a:xfrm>
            <a:off x="1259632" y="298766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Пример:</a:t>
            </a:r>
          </a:p>
        </p:txBody>
      </p:sp>
    </p:spTree>
    <p:extLst>
      <p:ext uri="{BB962C8B-B14F-4D97-AF65-F5344CB8AC3E}">
        <p14:creationId xmlns:p14="http://schemas.microsoft.com/office/powerpoint/2010/main" val="1531684257"/>
      </p:ext>
    </p:extLst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1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Интервью (экскурсия)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E6BCE88-FE07-4CEA-A330-D220A4D20C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651157"/>
              </p:ext>
            </p:extLst>
          </p:nvPr>
        </p:nvGraphicFramePr>
        <p:xfrm>
          <a:off x="1137952" y="1484784"/>
          <a:ext cx="7772400" cy="420624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7772400">
                  <a:extLst>
                    <a:ext uri="{9D8B030D-6E8A-4147-A177-3AD203B41FA5}">
                      <a16:colId xmlns:a16="http://schemas.microsoft.com/office/drawing/2014/main" val="3097666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Система физического воспитания в школе-интернат №1</a:t>
                      </a:r>
                    </a:p>
                    <a:p>
                      <a:pPr algn="ctr"/>
                      <a:r>
                        <a:rPr lang="ru-RU" sz="1800" b="1" i="1" u="sng" dirty="0">
                          <a:solidFill>
                            <a:sysClr val="windowText" lastClr="000000"/>
                          </a:solidFill>
                        </a:rPr>
                        <a:t>Критические аспекты (Область улучшения) </a:t>
                      </a:r>
                    </a:p>
                    <a:p>
                      <a:endParaRPr lang="ru-RU" sz="1800" i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indent="358775"/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Исходя из данных интервьюирования (Таблица, пункт 2.3 и 4.3), в данном образовательном учреждении основанием содержания учебно-воспитательного процесса является программа  Государственного общеобразовательного стандарта, тогда как актуальным для реализации физического воспитания в современной школе является Федеральный государственный стандарт. </a:t>
                      </a:r>
                    </a:p>
                    <a:p>
                      <a:pPr marL="0" indent="358775"/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Так же выяснилось, что уроки планируются и проводятся по «Комплексной программе физического воспитания учащихся 1-11 классов общеобразовательной школы 1987 г.», что так же можно квалифицировать как отставание от современных требований к программам и нормативам учебно-воспитательного процесса по физической культуре.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69592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1BE2F76-0CF1-4BFD-8532-439AD7EE13B4}"/>
              </a:ext>
            </a:extLst>
          </p:cNvPr>
          <p:cNvSpPr txBox="1"/>
          <p:nvPr/>
        </p:nvSpPr>
        <p:spPr>
          <a:xfrm>
            <a:off x="1259632" y="105273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Пример </a:t>
            </a:r>
            <a:r>
              <a:rPr lang="ru-RU" sz="1600" dirty="0"/>
              <a:t>(продолжение):</a:t>
            </a:r>
          </a:p>
        </p:txBody>
      </p:sp>
    </p:spTree>
    <p:extLst>
      <p:ext uri="{BB962C8B-B14F-4D97-AF65-F5344CB8AC3E}">
        <p14:creationId xmlns:p14="http://schemas.microsoft.com/office/powerpoint/2010/main" val="914961481"/>
      </p:ext>
    </p:extLst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1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Интервью (экскурсия)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E6BCE88-FE07-4CEA-A330-D220A4D20C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737761"/>
              </p:ext>
            </p:extLst>
          </p:nvPr>
        </p:nvGraphicFramePr>
        <p:xfrm>
          <a:off x="1137952" y="1815048"/>
          <a:ext cx="7772400" cy="393192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7772400">
                  <a:extLst>
                    <a:ext uri="{9D8B030D-6E8A-4147-A177-3AD203B41FA5}">
                      <a16:colId xmlns:a16="http://schemas.microsoft.com/office/drawing/2014/main" val="3097666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358775" algn="just"/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Исходя из представленных проблемных (критических) аспектов системы физического воспитания в исследуемом образовательном учреждении  сформулируем задачи поиска актуального знания в литературных источниках связанного с решением этой проблемы </a:t>
                      </a:r>
                    </a:p>
                    <a:p>
                      <a:pPr marL="0" indent="358775" algn="just"/>
                      <a:endParaRPr lang="ru-RU" sz="1800" i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indent="358775" algn="just"/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Задачи: </a:t>
                      </a:r>
                    </a:p>
                    <a:p>
                      <a:pPr marL="0" indent="358775" algn="just"/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1) провести анализ литературных источников по проблеме перехода системы физического воспитания с Гос. Стандартов на ФГОС</a:t>
                      </a:r>
                    </a:p>
                    <a:p>
                      <a:pPr marL="0" indent="358775" algn="just"/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2) </a:t>
                      </a:r>
                      <a:r>
                        <a:rPr kumimoji="0" lang="ru-RU" sz="1800" b="1" i="1" u="sng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составить список </a:t>
                      </a:r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источников (публикации, сайты, и т.п.) по проблеме перехода системы физического воспитания с Гос. Стандартов на ФГОС (не менее 7 источников)</a:t>
                      </a:r>
                    </a:p>
                    <a:p>
                      <a:pPr marL="0" indent="358775" algn="just"/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3) проанализировать и дать </a:t>
                      </a:r>
                      <a:r>
                        <a:rPr lang="ru-RU" sz="1800" i="1" u="sng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рецензию</a:t>
                      </a:r>
                      <a:r>
                        <a:rPr lang="ru-RU" sz="1800" i="1" dirty="0">
                          <a:solidFill>
                            <a:sysClr val="windowText" lastClr="000000"/>
                          </a:solidFill>
                        </a:rPr>
                        <a:t> на одну наиболее значимую публикацию (статью) по проблеме исследования </a:t>
                      </a:r>
                      <a:r>
                        <a:rPr lang="ru-RU" sz="1800" i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(в рамках следующего задания на Учебную практику)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69592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1BE2F76-0CF1-4BFD-8532-439AD7EE13B4}"/>
              </a:ext>
            </a:extLst>
          </p:cNvPr>
          <p:cNvSpPr txBox="1"/>
          <p:nvPr/>
        </p:nvSpPr>
        <p:spPr>
          <a:xfrm>
            <a:off x="1159182" y="1234995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Пример формулировки </a:t>
            </a:r>
            <a:r>
              <a:rPr lang="ru-RU" b="1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задачи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1B2341-34EC-47E6-95E1-5A337948AE84}"/>
              </a:ext>
            </a:extLst>
          </p:cNvPr>
          <p:cNvSpPr txBox="1"/>
          <p:nvPr/>
        </p:nvSpPr>
        <p:spPr>
          <a:xfrm>
            <a:off x="1342561" y="5952906"/>
            <a:ext cx="6829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Разумеется, задачи могут формулироваться гораздо уже (конкретнее, </a:t>
            </a:r>
            <a:r>
              <a:rPr lang="ru-RU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детализированнее</a:t>
            </a:r>
            <a:r>
              <a:rPr lang="ru-RU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)</a:t>
            </a:r>
          </a:p>
          <a:p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626904"/>
      </p:ext>
    </p:extLst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2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Анализ статьи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0D5CF01-B6D8-4D0A-8029-CA798F452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681615"/>
              </p:ext>
            </p:extLst>
          </p:nvPr>
        </p:nvGraphicFramePr>
        <p:xfrm>
          <a:off x="1115616" y="1412776"/>
          <a:ext cx="7701086" cy="17526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59015">
                  <a:extLst>
                    <a:ext uri="{9D8B030D-6E8A-4147-A177-3AD203B41FA5}">
                      <a16:colId xmlns:a16="http://schemas.microsoft.com/office/drawing/2014/main" val="971298335"/>
                    </a:ext>
                  </a:extLst>
                </a:gridCol>
                <a:gridCol w="6342071">
                  <a:extLst>
                    <a:ext uri="{9D8B030D-6E8A-4147-A177-3AD203B41FA5}">
                      <a16:colId xmlns:a16="http://schemas.microsoft.com/office/drawing/2014/main" val="605008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Здание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Найти статью по теме исследования, изучить, и составить </a:t>
                      </a:r>
                      <a:r>
                        <a:rPr lang="ru-RU" sz="1800" b="0" u="none" dirty="0"/>
                        <a:t>аналитическую</a:t>
                      </a:r>
                      <a:r>
                        <a:rPr lang="ru-RU" sz="1800" b="1" u="none" dirty="0"/>
                        <a:t> </a:t>
                      </a:r>
                      <a:r>
                        <a:rPr kumimoji="0"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карту (рецензию) по </a:t>
                      </a:r>
                      <a:r>
                        <a:rPr lang="ru-RU" sz="1800" dirty="0"/>
                        <a:t>содержанию статьи</a:t>
                      </a:r>
                      <a:endParaRPr lang="ru-RU" sz="18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0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Метод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Анализ литературных источников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Рецензия на статью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6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Срок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2-3 неделя апреля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1044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A610594-4B5C-4A0B-9B4E-0006C8DD9F80}"/>
              </a:ext>
            </a:extLst>
          </p:cNvPr>
          <p:cNvSpPr txBox="1"/>
          <p:nvPr/>
        </p:nvSpPr>
        <p:spPr>
          <a:xfrm>
            <a:off x="796924" y="3463840"/>
            <a:ext cx="8261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Первостепенная задача (2 варианта)</a:t>
            </a:r>
          </a:p>
          <a:p>
            <a:r>
              <a:rPr lang="ru-RU" b="1" dirty="0"/>
              <a:t>Вариант 1: </a:t>
            </a:r>
            <a:r>
              <a:rPr lang="ru-RU" dirty="0"/>
              <a:t>анализ научной статьи для оценки актуальности и значимости Вашего исследования;</a:t>
            </a:r>
          </a:p>
          <a:p>
            <a:r>
              <a:rPr lang="ru-RU" b="1" dirty="0"/>
              <a:t>Вариант 2: </a:t>
            </a:r>
            <a:r>
              <a:rPr lang="ru-RU" dirty="0"/>
              <a:t>анализ научной статьи в рамках решения проблемы (критических аспектов) системы физического воспитания в учреждении)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806280" y="5048016"/>
            <a:ext cx="8568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Алгоритм действий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Находим статью </a:t>
            </a:r>
          </a:p>
          <a:p>
            <a:pPr marL="342900" indent="-342900">
              <a:buAutoNum type="arabicPeriod"/>
            </a:pPr>
            <a:r>
              <a:rPr lang="ru-RU" dirty="0"/>
              <a:t>Поверхностно читаем статью (определяем подходит ли она нам)</a:t>
            </a:r>
          </a:p>
          <a:p>
            <a:pPr marL="342900" indent="-342900">
              <a:buAutoNum type="arabicPeriod"/>
            </a:pPr>
            <a:r>
              <a:rPr lang="ru-RU" dirty="0"/>
              <a:t>Читаем статью внимательно (разбираемся с терминологией)</a:t>
            </a:r>
          </a:p>
          <a:p>
            <a:pPr marL="342900" indent="-342900">
              <a:buAutoNum type="arabicPeriod"/>
            </a:pPr>
            <a:r>
              <a:rPr lang="ru-RU" dirty="0"/>
              <a:t>Приступаем к анализу</a:t>
            </a:r>
          </a:p>
        </p:txBody>
      </p:sp>
    </p:spTree>
    <p:extLst>
      <p:ext uri="{BB962C8B-B14F-4D97-AF65-F5344CB8AC3E}">
        <p14:creationId xmlns:p14="http://schemas.microsoft.com/office/powerpoint/2010/main" val="608153060"/>
      </p:ext>
    </p:extLst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3890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2 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Анализ статьи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611560" y="1773971"/>
            <a:ext cx="83174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Как найти статью </a:t>
            </a:r>
            <a:endParaRPr lang="ru-RU" dirty="0"/>
          </a:p>
          <a:p>
            <a:endParaRPr lang="ru-RU" dirty="0"/>
          </a:p>
          <a:p>
            <a:pPr indent="361950"/>
            <a:r>
              <a:rPr lang="ru-RU" dirty="0"/>
              <a:t>1) Найти в интернете ресурс под названием - </a:t>
            </a:r>
          </a:p>
          <a:p>
            <a:pPr indent="361950"/>
            <a:r>
              <a:rPr lang="ru-RU" dirty="0"/>
              <a:t>«Где искать научные статьи в открытом доступе. Большая подборка легальных ресурсов» </a:t>
            </a:r>
            <a:r>
              <a:rPr lang="en-US" dirty="0">
                <a:hlinkClick r:id="rId2"/>
              </a:rPr>
              <a:t>https://philologist.livejournal.com/9640668.html</a:t>
            </a:r>
            <a:r>
              <a:rPr lang="ru-RU" dirty="0"/>
              <a:t> и ознакомится с ним </a:t>
            </a:r>
          </a:p>
          <a:p>
            <a:pPr indent="361950"/>
            <a:endParaRPr lang="ru-RU" dirty="0"/>
          </a:p>
          <a:p>
            <a:pPr indent="361950"/>
            <a:r>
              <a:rPr lang="ru-RU" dirty="0"/>
              <a:t>2) В качестве ключевых слов для поиска нужной статьи использовать словосочетания используемые в Теме своей работы</a:t>
            </a:r>
          </a:p>
          <a:p>
            <a:pPr indent="361950"/>
            <a:endParaRPr lang="ru-RU" dirty="0"/>
          </a:p>
          <a:p>
            <a:pPr indent="361950"/>
            <a:r>
              <a:rPr lang="ru-RU" dirty="0"/>
              <a:t>3)  Просмотр каждой статьи начинайте с года публикации и списка литературы (чем «свежее» статья тем лучше, в списке литературы ищите актуальные источники, используйте словосочетания из названий публикаций в списке литературы статьи, для нового поиска)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414151"/>
      </p:ext>
    </p:extLst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317064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2 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Анализ статьи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1079104" y="1412776"/>
            <a:ext cx="8317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Как провести Анализ статьи</a:t>
            </a:r>
            <a:endParaRPr lang="ru-RU" dirty="0"/>
          </a:p>
          <a:p>
            <a:endParaRPr lang="ru-RU" dirty="0"/>
          </a:p>
          <a:p>
            <a:pPr indent="361950"/>
            <a:r>
              <a:rPr lang="ru-RU" dirty="0"/>
              <a:t>Чтобы ничего не упустить и не потерять лишнего времени, советуем использовать шаблон анализа научной статьи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8C93CC3-A8C5-446E-BC7F-5D5BF12E6F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514544"/>
              </p:ext>
            </p:extLst>
          </p:nvPr>
        </p:nvGraphicFramePr>
        <p:xfrm>
          <a:off x="1147536" y="2996952"/>
          <a:ext cx="7463064" cy="32969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73153">
                  <a:extLst>
                    <a:ext uri="{9D8B030D-6E8A-4147-A177-3AD203B41FA5}">
                      <a16:colId xmlns:a16="http://schemas.microsoft.com/office/drawing/2014/main" val="156362039"/>
                    </a:ext>
                  </a:extLst>
                </a:gridCol>
                <a:gridCol w="1571063">
                  <a:extLst>
                    <a:ext uri="{9D8B030D-6E8A-4147-A177-3AD203B41FA5}">
                      <a16:colId xmlns:a16="http://schemas.microsoft.com/office/drawing/2014/main" val="1722935540"/>
                    </a:ext>
                  </a:extLst>
                </a:gridCol>
                <a:gridCol w="5518848">
                  <a:extLst>
                    <a:ext uri="{9D8B030D-6E8A-4147-A177-3AD203B41FA5}">
                      <a16:colId xmlns:a16="http://schemas.microsoft.com/office/drawing/2014/main" val="838587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 что обращаем внимание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81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Авторство, место публикации.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Кем написана статья: где работает автор (НИИ, производство, университет: теоретик или практик). Где опубликована статья: авторитетность издания, индекс цитирования журнала.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30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Актуальность</a:t>
                      </a:r>
                    </a:p>
                    <a:p>
                      <a:r>
                        <a:rPr lang="ru-RU" sz="1400" dirty="0"/>
                        <a:t>Проблема </a:t>
                      </a:r>
                      <a:r>
                        <a:rPr lang="ru-RU" sz="1400" dirty="0" err="1"/>
                        <a:t>иссл</a:t>
                      </a:r>
                      <a:r>
                        <a:rPr lang="ru-RU" sz="14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Насколько тема исследования востребована в нашем профессиональном педагогическом сообществе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41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Научная новизна</a:t>
                      </a:r>
                    </a:p>
                    <a:p>
                      <a:r>
                        <a:rPr lang="ru-RU" sz="1400" dirty="0"/>
                        <a:t>(научная и/или практическая)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Содержатся ли новые данные (новое знание), которые можно расценить как вклад в науку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28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Методическая новизна (практическая значимость)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Содержится ли новые средства, методы, формы для  методического обеспечения учебно-воспитательного процесса по физической культуре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31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187351"/>
      </p:ext>
    </p:extLst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2 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Анализ статьи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1051745" y="1331476"/>
            <a:ext cx="5392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Как провести Анализ статьи </a:t>
            </a:r>
            <a:r>
              <a:rPr lang="ru-RU" dirty="0"/>
              <a:t>(продолжение)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8C93CC3-A8C5-446E-BC7F-5D5BF12E6F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38038"/>
              </p:ext>
            </p:extLst>
          </p:nvPr>
        </p:nvGraphicFramePr>
        <p:xfrm>
          <a:off x="1080194" y="1948264"/>
          <a:ext cx="7530405" cy="45770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76520">
                  <a:extLst>
                    <a:ext uri="{9D8B030D-6E8A-4147-A177-3AD203B41FA5}">
                      <a16:colId xmlns:a16="http://schemas.microsoft.com/office/drawing/2014/main" val="156362039"/>
                    </a:ext>
                  </a:extLst>
                </a:gridCol>
                <a:gridCol w="1099062">
                  <a:extLst>
                    <a:ext uri="{9D8B030D-6E8A-4147-A177-3AD203B41FA5}">
                      <a16:colId xmlns:a16="http://schemas.microsoft.com/office/drawing/2014/main" val="1722935540"/>
                    </a:ext>
                  </a:extLst>
                </a:gridCol>
                <a:gridCol w="6054823">
                  <a:extLst>
                    <a:ext uri="{9D8B030D-6E8A-4147-A177-3AD203B41FA5}">
                      <a16:colId xmlns:a16="http://schemas.microsoft.com/office/drawing/2014/main" val="838587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 что обращаем внимание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81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Жанр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361950"/>
                      <a:r>
                        <a:rPr lang="ru-RU" sz="1400" dirty="0"/>
                        <a:t>Соответствие изложения материала требованиям написания научных статей и академического письма в целом: </a:t>
                      </a:r>
                    </a:p>
                    <a:p>
                      <a:pPr marL="0" indent="361950"/>
                      <a:r>
                        <a:rPr lang="ru-RU" sz="1400" dirty="0"/>
                        <a:t>- Язык (терминология, речевые клише и уместность их использования). </a:t>
                      </a:r>
                    </a:p>
                    <a:p>
                      <a:pPr marL="0" indent="361950"/>
                      <a:r>
                        <a:rPr lang="ru-RU" sz="1400" dirty="0"/>
                        <a:t>- Наличие и весомость доказательной базы (по стандартам стиля представление материала должно строиться по схеме: тезис – аргумент). </a:t>
                      </a:r>
                    </a:p>
                    <a:p>
                      <a:pPr marL="0" indent="361950"/>
                      <a:r>
                        <a:rPr lang="ru-RU" sz="1400" dirty="0"/>
                        <a:t>- Оптимальность количества цитат, их точность и оправданность наличия в тексте. </a:t>
                      </a:r>
                    </a:p>
                    <a:p>
                      <a:pPr marL="0" indent="361950"/>
                      <a:r>
                        <a:rPr lang="ru-RU" sz="1400" dirty="0"/>
                        <a:t>- Целостность структуры статьи.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79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Качество обзора литературы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Солидность и количество источников в библиографии, их релевантность теме.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09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Репрезен-тативность</a:t>
                      </a:r>
                      <a:r>
                        <a:rPr lang="ru-RU" sz="1400" dirty="0"/>
                        <a:t> фактов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Особое внимание следует уделить наличию точных и объективных данных: опросов; результатов экспериментов; отчетов об испытаниях; экспертных мнений; документально или официально подтвержденных сведений и т. д. Именно их присутствие определяет уровень информативности материала.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25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Обоснованность выводов.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Соотносятся ли сделанные автором заключения с фактами, представленными в тексте статьи?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13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285335"/>
      </p:ext>
    </p:extLst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2 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Анализ статьи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575048" y="1484784"/>
            <a:ext cx="8317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Шаблон РЕЦЕНЗИИ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AC74C09-D850-4FAC-AF5D-28407F8E6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405001"/>
              </p:ext>
            </p:extLst>
          </p:nvPr>
        </p:nvGraphicFramePr>
        <p:xfrm>
          <a:off x="1151620" y="1978821"/>
          <a:ext cx="7427059" cy="47244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42706">
                  <a:extLst>
                    <a:ext uri="{9D8B030D-6E8A-4147-A177-3AD203B41FA5}">
                      <a16:colId xmlns:a16="http://schemas.microsoft.com/office/drawing/2014/main" val="1311687673"/>
                    </a:ext>
                  </a:extLst>
                </a:gridCol>
                <a:gridCol w="2970824">
                  <a:extLst>
                    <a:ext uri="{9D8B030D-6E8A-4147-A177-3AD203B41FA5}">
                      <a16:colId xmlns:a16="http://schemas.microsoft.com/office/drawing/2014/main" val="2640763667"/>
                    </a:ext>
                  </a:extLst>
                </a:gridCol>
                <a:gridCol w="3713529">
                  <a:extLst>
                    <a:ext uri="{9D8B030D-6E8A-4147-A177-3AD203B41FA5}">
                      <a16:colId xmlns:a16="http://schemas.microsoft.com/office/drawing/2014/main" val="1869068227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bg1"/>
                          </a:solidFill>
                        </a:rPr>
                        <a:t>Рецензия</a:t>
                      </a:r>
                    </a:p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На статью «… Название статьи …»</a:t>
                      </a:r>
                    </a:p>
                    <a:p>
                      <a:pPr algn="ctr"/>
                      <a:r>
                        <a:rPr lang="ru-RU" sz="32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Автор: ______________________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Рецензент</a:t>
                      </a:r>
                    </a:p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Студена группы БПО – 19ФЗ1</a:t>
                      </a:r>
                    </a:p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Петров Петр Петрович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435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Разделы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Характеристика и оценка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17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Сведения об авторе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933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Актуальность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074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Проблема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25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Научная новизна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21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Методическая новизна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2790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718663"/>
      </p:ext>
    </p:extLst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2 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Анализ статьи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575048" y="1484784"/>
            <a:ext cx="8317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Примерный шаблон РЕЦЕНЗИИ (продолжение)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AC74C09-D850-4FAC-AF5D-28407F8E6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504817"/>
              </p:ext>
            </p:extLst>
          </p:nvPr>
        </p:nvGraphicFramePr>
        <p:xfrm>
          <a:off x="1187624" y="2169795"/>
          <a:ext cx="7524836" cy="42468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2484">
                  <a:extLst>
                    <a:ext uri="{9D8B030D-6E8A-4147-A177-3AD203B41FA5}">
                      <a16:colId xmlns:a16="http://schemas.microsoft.com/office/drawing/2014/main" val="1311687673"/>
                    </a:ext>
                  </a:extLst>
                </a:gridCol>
                <a:gridCol w="3326770">
                  <a:extLst>
                    <a:ext uri="{9D8B030D-6E8A-4147-A177-3AD203B41FA5}">
                      <a16:colId xmlns:a16="http://schemas.microsoft.com/office/drawing/2014/main" val="2640763667"/>
                    </a:ext>
                  </a:extLst>
                </a:gridCol>
                <a:gridCol w="3445582">
                  <a:extLst>
                    <a:ext uri="{9D8B030D-6E8A-4147-A177-3AD203B41FA5}">
                      <a16:colId xmlns:a16="http://schemas.microsoft.com/office/drawing/2014/main" val="1869068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Разделы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Характеристика и оценка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7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Сведения об авторе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933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Актуальность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074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Проблема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25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Научная новизна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21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Методическая новизна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279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Качество используемой литературы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76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Репрезентативность фактов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6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Обоснованность выводов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794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Полные библиографические данные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137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827353"/>
      </p:ext>
    </p:extLst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3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/>
              <a:t>Анкетирование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0D5CF01-B6D8-4D0A-8029-CA798F452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507479"/>
              </p:ext>
            </p:extLst>
          </p:nvPr>
        </p:nvGraphicFramePr>
        <p:xfrm>
          <a:off x="926829" y="1244352"/>
          <a:ext cx="7701086" cy="17526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59015">
                  <a:extLst>
                    <a:ext uri="{9D8B030D-6E8A-4147-A177-3AD203B41FA5}">
                      <a16:colId xmlns:a16="http://schemas.microsoft.com/office/drawing/2014/main" val="971298335"/>
                    </a:ext>
                  </a:extLst>
                </a:gridCol>
                <a:gridCol w="6342071">
                  <a:extLst>
                    <a:ext uri="{9D8B030D-6E8A-4147-A177-3AD203B41FA5}">
                      <a16:colId xmlns:a16="http://schemas.microsoft.com/office/drawing/2014/main" val="605008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Здание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Разработать анкету </a:t>
                      </a:r>
                      <a:r>
                        <a:rPr lang="ru-RU" sz="1800" dirty="0"/>
                        <a:t>по теме исследования и провести анкетирование своей группы</a:t>
                      </a:r>
                      <a:endParaRPr lang="ru-RU" sz="18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0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Метод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Социологический опрос в форме анкетирования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Анкета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6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Срок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3-4 неделя апреля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1044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A610594-4B5C-4A0B-9B4E-0006C8DD9F80}"/>
              </a:ext>
            </a:extLst>
          </p:cNvPr>
          <p:cNvSpPr txBox="1"/>
          <p:nvPr/>
        </p:nvSpPr>
        <p:spPr>
          <a:xfrm>
            <a:off x="806280" y="3236783"/>
            <a:ext cx="826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Первостепенная задача </a:t>
            </a:r>
            <a:r>
              <a:rPr lang="ru-RU" dirty="0"/>
              <a:t> анкетирования (опроса) выявить и интерпретировать представления респондентов (анкетируемых) о каких-либо явлениях и процессах связанных с Темой (решением проблемы) Вашего исследования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806280" y="4514924"/>
            <a:ext cx="833772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Алгоритм действий</a:t>
            </a:r>
          </a:p>
          <a:p>
            <a:endParaRPr lang="ru-RU" dirty="0"/>
          </a:p>
          <a:p>
            <a:r>
              <a:rPr lang="ru-RU" sz="1600" dirty="0"/>
              <a:t>1. Определяем цель анкетирования </a:t>
            </a:r>
          </a:p>
          <a:p>
            <a:r>
              <a:rPr lang="ru-RU" sz="1600" dirty="0"/>
              <a:t>2. Продумываем форму, содержание, ключи интерпретации результатов и т.п.</a:t>
            </a:r>
          </a:p>
          <a:p>
            <a:r>
              <a:rPr lang="ru-RU" sz="1600" dirty="0"/>
              <a:t>3. Проводим анкетирование своих товарищей по группе (можно в онлайн режиме)</a:t>
            </a:r>
          </a:p>
          <a:p>
            <a:r>
              <a:rPr lang="ru-RU" sz="1600" dirty="0"/>
              <a:t>4. Производим математическую обработку результатов и делаем графическую интерпретацию результатов анкетирования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487794"/>
      </p:ext>
    </p:extLst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3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Анкетирование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0594-4B5C-4A0B-9B4E-0006C8DD9F80}"/>
              </a:ext>
            </a:extLst>
          </p:cNvPr>
          <p:cNvSpPr txBox="1"/>
          <p:nvPr/>
        </p:nvSpPr>
        <p:spPr>
          <a:xfrm>
            <a:off x="882480" y="1268760"/>
            <a:ext cx="78659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Как разработать анкету </a:t>
            </a:r>
            <a:endParaRPr lang="ru-RU" dirty="0"/>
          </a:p>
          <a:p>
            <a:pPr indent="358775"/>
            <a:endParaRPr lang="ru-RU" dirty="0"/>
          </a:p>
          <a:p>
            <a:pPr indent="358775"/>
            <a:r>
              <a:rPr lang="ru-RU" dirty="0"/>
              <a:t>1. Прежде всего хорошо ознакомится с пособиями и примером 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</a:rPr>
              <a:t>(«Пример методик анкетирования младших школьников») </a:t>
            </a:r>
            <a:r>
              <a:rPr lang="ru-RU" sz="1400" b="1" dirty="0"/>
              <a:t>файлы с пособием и учебниками прилагаю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</a:rPr>
              <a:t> (Сборник 1 Методическая литература по УППНИР) </a:t>
            </a:r>
          </a:p>
          <a:p>
            <a:pPr indent="358775"/>
            <a:r>
              <a:rPr lang="ru-RU" dirty="0"/>
              <a:t>2. Для начала рекомендую выбрать не сложную форму анкетирования:</a:t>
            </a:r>
          </a:p>
          <a:p>
            <a:pPr indent="358775"/>
            <a:r>
              <a:rPr lang="ru-RU" dirty="0"/>
              <a:t>1) Тип вопросов – «закрытые» (с готовым выбором вариантов ответов, или готовым ответом, но с наличием оценочной шкалы / баллов, см. пример ниже);</a:t>
            </a:r>
          </a:p>
          <a:p>
            <a:pPr indent="358775"/>
            <a:r>
              <a:rPr lang="ru-RU" dirty="0"/>
              <a:t>2) Вопросов не должно быть много (7-10 вопросов) </a:t>
            </a:r>
          </a:p>
          <a:p>
            <a:pPr indent="358775"/>
            <a:r>
              <a:rPr lang="ru-RU" dirty="0"/>
              <a:t>3) Половина вопросов должна быть «поведенческими», а половина – «</a:t>
            </a:r>
            <a:r>
              <a:rPr lang="ru-RU" dirty="0" err="1"/>
              <a:t>отношенческими</a:t>
            </a:r>
            <a:r>
              <a:rPr lang="ru-RU" dirty="0"/>
              <a:t>» (см. пособие);</a:t>
            </a:r>
          </a:p>
          <a:p>
            <a:pPr indent="358775"/>
            <a:r>
              <a:rPr lang="ru-RU" dirty="0"/>
              <a:t>4) Обязательно должна сохраняться структура анкеты: Введение, Основная часть, </a:t>
            </a:r>
            <a:r>
              <a:rPr lang="ru-RU" dirty="0" err="1"/>
              <a:t>Паспортичка</a:t>
            </a:r>
            <a:endParaRPr lang="ru-RU" dirty="0"/>
          </a:p>
          <a:p>
            <a:pPr indent="358775"/>
            <a:r>
              <a:rPr lang="ru-RU" dirty="0"/>
              <a:t>Можно создать онлайн опросник с помощью следующих сервисов:</a:t>
            </a:r>
          </a:p>
          <a:p>
            <a:pPr indent="358775"/>
            <a:r>
              <a:rPr lang="ru-RU" sz="1400" dirty="0"/>
              <a:t>- 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</a:rPr>
              <a:t>«</a:t>
            </a:r>
            <a:r>
              <a:rPr lang="ru-RU" sz="1400" dirty="0" err="1">
                <a:solidFill>
                  <a:schemeClr val="accent3">
                    <a:lumMod val="75000"/>
                  </a:schemeClr>
                </a:solidFill>
              </a:rPr>
              <a:t>анкетолог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</a:rPr>
              <a:t>» </a:t>
            </a:r>
            <a:r>
              <a:rPr lang="en-US" sz="1400" dirty="0">
                <a:hlinkClick r:id="rId2"/>
              </a:rPr>
              <a:t>https://anketolog.ru/?utm_campaign=b2b_rossia_poisk&amp;utm_source=yandex&amp;utm_medium=cpc&amp;utm_term=</a:t>
            </a:r>
            <a:r>
              <a:rPr lang="ru-RU" sz="1400" dirty="0">
                <a:hlinkClick r:id="rId2"/>
              </a:rPr>
              <a:t>анкета%20исследование%20разработка&amp;</a:t>
            </a:r>
            <a:r>
              <a:rPr lang="en-US" sz="1400" dirty="0" err="1">
                <a:hlinkClick r:id="rId2"/>
              </a:rPr>
              <a:t>yclid</a:t>
            </a:r>
            <a:r>
              <a:rPr lang="en-US" sz="1400" dirty="0">
                <a:hlinkClick r:id="rId2"/>
              </a:rPr>
              <a:t>=1809454944437435066</a:t>
            </a:r>
            <a:endParaRPr lang="ru-RU" sz="1400" dirty="0"/>
          </a:p>
          <a:p>
            <a:pPr indent="358775"/>
            <a:r>
              <a:rPr lang="ru-RU" sz="1400" dirty="0"/>
              <a:t>- 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«</a:t>
            </a:r>
            <a:r>
              <a:rPr lang="en-US" sz="1400" b="1" i="1" dirty="0" err="1">
                <a:solidFill>
                  <a:schemeClr val="accent3">
                    <a:lumMod val="75000"/>
                  </a:schemeClr>
                </a:solidFill>
              </a:rPr>
              <a:t>Simpoll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» </a:t>
            </a:r>
            <a:r>
              <a:rPr lang="en-US" sz="1400" dirty="0">
                <a:hlinkClick r:id="rId3"/>
              </a:rPr>
              <a:t>https://simpoll.ru/?yclid=1809355213153538410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28715472"/>
      </p:ext>
    </p:extLst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3 </a:t>
            </a:r>
            <a:r>
              <a:rPr lang="ru-RU" sz="2000" dirty="0">
                <a:solidFill>
                  <a:srgbClr val="EA157A">
                    <a:lumMod val="60000"/>
                    <a:lumOff val="40000"/>
                  </a:srgb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Анкетирование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0594-4B5C-4A0B-9B4E-0006C8DD9F80}"/>
              </a:ext>
            </a:extLst>
          </p:cNvPr>
          <p:cNvSpPr txBox="1"/>
          <p:nvPr/>
        </p:nvSpPr>
        <p:spPr>
          <a:xfrm>
            <a:off x="836695" y="758562"/>
            <a:ext cx="1817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Пример</a:t>
            </a: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39C9239-5A64-416D-864A-C9895A49E0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315831"/>
              </p:ext>
            </p:extLst>
          </p:nvPr>
        </p:nvGraphicFramePr>
        <p:xfrm>
          <a:off x="1183541" y="1242144"/>
          <a:ext cx="7564923" cy="53441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6492">
                  <a:extLst>
                    <a:ext uri="{9D8B030D-6E8A-4147-A177-3AD203B41FA5}">
                      <a16:colId xmlns:a16="http://schemas.microsoft.com/office/drawing/2014/main" val="1311687673"/>
                    </a:ext>
                  </a:extLst>
                </a:gridCol>
                <a:gridCol w="5041893">
                  <a:extLst>
                    <a:ext uri="{9D8B030D-6E8A-4147-A177-3AD203B41FA5}">
                      <a16:colId xmlns:a16="http://schemas.microsoft.com/office/drawing/2014/main" val="2640763667"/>
                    </a:ext>
                  </a:extLst>
                </a:gridCol>
                <a:gridCol w="1766538">
                  <a:extLst>
                    <a:ext uri="{9D8B030D-6E8A-4147-A177-3AD203B41FA5}">
                      <a16:colId xmlns:a16="http://schemas.microsoft.com/office/drawing/2014/main" val="1869068227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bg1"/>
                          </a:solidFill>
                        </a:rPr>
                        <a:t>Анкета</a:t>
                      </a:r>
                    </a:p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Уважаемые коллеги, данный опрос проводится с целью выявления Вашего отношения к школьной утренней гигиенической гимнастики (УГГ). Ваши ответы помогут нам в организации и проведении комплекса УГГ для учащихся нашей школы. </a:t>
                      </a:r>
                    </a:p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Заранее Благодарим!</a:t>
                      </a:r>
                    </a:p>
                    <a:p>
                      <a:pPr algn="l"/>
                      <a:r>
                        <a:rPr lang="ru-RU" sz="1800" dirty="0">
                          <a:solidFill>
                            <a:srgbClr val="0000FF"/>
                          </a:solidFill>
                        </a:rPr>
                        <a:t>Инструкция:</a:t>
                      </a:r>
                    </a:p>
                    <a:p>
                      <a:pPr algn="ctr"/>
                      <a:r>
                        <a:rPr lang="ru-RU" sz="1800" dirty="0">
                          <a:solidFill>
                            <a:srgbClr val="0000FF"/>
                          </a:solidFill>
                        </a:rPr>
                        <a:t>Просим Вас внимательно прочитать вопросы во второй колонке опросника, и выставить свою оценку в третью колонку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Разработчик опроса</a:t>
                      </a:r>
                    </a:p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Студена группы БПО – 19ФЗ1</a:t>
                      </a:r>
                    </a:p>
                    <a:p>
                      <a:r>
                        <a:rPr lang="ru-RU" i="1" dirty="0">
                          <a:solidFill>
                            <a:schemeClr val="bg1"/>
                          </a:solidFill>
                        </a:rPr>
                        <a:t>Петров Петр Петрович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35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00FF"/>
                          </a:solidFill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00FF"/>
                          </a:solidFill>
                        </a:rPr>
                        <a:t>Вопросы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00FF"/>
                          </a:solidFill>
                        </a:rPr>
                        <a:t>Ваша оценка </a:t>
                      </a:r>
                    </a:p>
                    <a:p>
                      <a:pPr algn="ctr"/>
                      <a:r>
                        <a:rPr lang="ru-RU" sz="2000" b="0" dirty="0">
                          <a:solidFill>
                            <a:srgbClr val="0000FF"/>
                          </a:solidFill>
                        </a:rPr>
                        <a:t>(от 0 до 3)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79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chemeClr val="bg1"/>
                          </a:solidFill>
                        </a:rPr>
                        <a:t>Как Вы относитесь к УГГ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5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chemeClr val="bg1"/>
                          </a:solidFill>
                        </a:rPr>
                        <a:t>Как регулярно Вы выполняете комплексы УГГ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417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000225"/>
      </p:ext>
    </p:extLst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3 </a:t>
            </a:r>
            <a:r>
              <a:rPr lang="ru-RU" sz="2000" dirty="0">
                <a:solidFill>
                  <a:srgbClr val="EA157A">
                    <a:lumMod val="60000"/>
                    <a:lumOff val="40000"/>
                  </a:srgb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Анкетирование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0594-4B5C-4A0B-9B4E-0006C8DD9F80}"/>
              </a:ext>
            </a:extLst>
          </p:cNvPr>
          <p:cNvSpPr txBox="1"/>
          <p:nvPr/>
        </p:nvSpPr>
        <p:spPr>
          <a:xfrm>
            <a:off x="836694" y="758562"/>
            <a:ext cx="2007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Пример </a:t>
            </a:r>
            <a:r>
              <a:rPr lang="ru-RU" u="sng" dirty="0"/>
              <a:t>(продолжение)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39C9239-5A64-416D-864A-C9895A49E0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81045"/>
              </p:ext>
            </p:extLst>
          </p:nvPr>
        </p:nvGraphicFramePr>
        <p:xfrm>
          <a:off x="1183541" y="1929224"/>
          <a:ext cx="7427059" cy="40589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42706">
                  <a:extLst>
                    <a:ext uri="{9D8B030D-6E8A-4147-A177-3AD203B41FA5}">
                      <a16:colId xmlns:a16="http://schemas.microsoft.com/office/drawing/2014/main" val="1311687673"/>
                    </a:ext>
                  </a:extLst>
                </a:gridCol>
                <a:gridCol w="4950009">
                  <a:extLst>
                    <a:ext uri="{9D8B030D-6E8A-4147-A177-3AD203B41FA5}">
                      <a16:colId xmlns:a16="http://schemas.microsoft.com/office/drawing/2014/main" val="2640763667"/>
                    </a:ext>
                  </a:extLst>
                </a:gridCol>
                <a:gridCol w="1734344">
                  <a:extLst>
                    <a:ext uri="{9D8B030D-6E8A-4147-A177-3AD203B41FA5}">
                      <a16:colId xmlns:a16="http://schemas.microsoft.com/office/drawing/2014/main" val="1869068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b="0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b="0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Вопросы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b="0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Поставить любой знак на против предложения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790251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chemeClr val="bg1"/>
                          </a:solidFill>
                        </a:rPr>
                        <a:t>Сколько упражнений должен включать в себя комплекс УГГ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22616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6 упражнений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3208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8 упражнений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0623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10 упражнений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113733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chemeClr val="bg1"/>
                          </a:solidFill>
                        </a:rPr>
                        <a:t>В какое время наиболее целесообразней проводить УГГ в режиме дня школы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81584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До занятий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1711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После 1-го урока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76341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После 2-го урока на большой перемене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098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2400232"/>
      </p:ext>
    </p:extLst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8864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3 </a:t>
            </a:r>
            <a:r>
              <a:rPr lang="ru-RU" sz="2000" dirty="0">
                <a:solidFill>
                  <a:srgbClr val="EA157A">
                    <a:lumMod val="60000"/>
                    <a:lumOff val="40000"/>
                  </a:srgb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Анкетирование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0594-4B5C-4A0B-9B4E-0006C8DD9F80}"/>
              </a:ext>
            </a:extLst>
          </p:cNvPr>
          <p:cNvSpPr txBox="1"/>
          <p:nvPr/>
        </p:nvSpPr>
        <p:spPr>
          <a:xfrm>
            <a:off x="836694" y="758562"/>
            <a:ext cx="2007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Пример </a:t>
            </a:r>
            <a:r>
              <a:rPr lang="ru-RU" u="sng" dirty="0"/>
              <a:t>(продолжение)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39C9239-5A64-416D-864A-C9895A49E0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289552"/>
              </p:ext>
            </p:extLst>
          </p:nvPr>
        </p:nvGraphicFramePr>
        <p:xfrm>
          <a:off x="1151621" y="1556792"/>
          <a:ext cx="7427059" cy="50596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42706">
                  <a:extLst>
                    <a:ext uri="{9D8B030D-6E8A-4147-A177-3AD203B41FA5}">
                      <a16:colId xmlns:a16="http://schemas.microsoft.com/office/drawing/2014/main" val="1311687673"/>
                    </a:ext>
                  </a:extLst>
                </a:gridCol>
                <a:gridCol w="4950009">
                  <a:extLst>
                    <a:ext uri="{9D8B030D-6E8A-4147-A177-3AD203B41FA5}">
                      <a16:colId xmlns:a16="http://schemas.microsoft.com/office/drawing/2014/main" val="2640763667"/>
                    </a:ext>
                  </a:extLst>
                </a:gridCol>
                <a:gridCol w="1734344">
                  <a:extLst>
                    <a:ext uri="{9D8B030D-6E8A-4147-A177-3AD203B41FA5}">
                      <a16:colId xmlns:a16="http://schemas.microsoft.com/office/drawing/2014/main" val="1869068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b="0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b="0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Вопросы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Поставить любой знак на против предложения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790251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chemeClr val="bg1"/>
                          </a:solidFill>
                        </a:rPr>
                        <a:t>Каким составом учащихся проводить УГГ (одновременно)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761331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Отдельно по классам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81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Отдельно по возрастным звеньям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6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Всеми учащимися «по школьным этажам»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46169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Другое …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82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6 - 10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……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99028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Допишите, пожалуйста, Ваши пожелания для организаторов УГГ ___ ________________________________________________</a:t>
                      </a:r>
                    </a:p>
                    <a:p>
                      <a:pPr algn="ctr"/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  <a:p>
                      <a:pPr algn="ctr"/>
                      <a:r>
                        <a:rPr lang="ru-RU" b="1" dirty="0" err="1">
                          <a:solidFill>
                            <a:srgbClr val="0000FF"/>
                          </a:solidFill>
                        </a:rPr>
                        <a:t>Паспортичка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Укажите пожалуйста Ваш возраст, пол, должность _______________</a:t>
                      </a:r>
                    </a:p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Благодарим за ответы!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274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5636176"/>
      </p:ext>
    </p:extLst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53308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4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Педагогическое наблюдение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0D5CF01-B6D8-4D0A-8029-CA798F452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855278"/>
              </p:ext>
            </p:extLst>
          </p:nvPr>
        </p:nvGraphicFramePr>
        <p:xfrm>
          <a:off x="877594" y="1945640"/>
          <a:ext cx="7701086" cy="14833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59015">
                  <a:extLst>
                    <a:ext uri="{9D8B030D-6E8A-4147-A177-3AD203B41FA5}">
                      <a16:colId xmlns:a16="http://schemas.microsoft.com/office/drawing/2014/main" val="971298335"/>
                    </a:ext>
                  </a:extLst>
                </a:gridCol>
                <a:gridCol w="6342071">
                  <a:extLst>
                    <a:ext uri="{9D8B030D-6E8A-4147-A177-3AD203B41FA5}">
                      <a16:colId xmlns:a16="http://schemas.microsoft.com/office/drawing/2014/main" val="605008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Здание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Анализ урока по физической культуре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0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Метод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Педагогическое наблюдение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Протокол педагогического наблюдения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6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Срок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1-2 неделя мая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1044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A610594-4B5C-4A0B-9B4E-0006C8DD9F80}"/>
              </a:ext>
            </a:extLst>
          </p:cNvPr>
          <p:cNvSpPr txBox="1"/>
          <p:nvPr/>
        </p:nvSpPr>
        <p:spPr>
          <a:xfrm>
            <a:off x="825018" y="4077072"/>
            <a:ext cx="8014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Первостепенная задача </a:t>
            </a:r>
            <a:r>
              <a:rPr lang="ru-RU" dirty="0"/>
              <a:t> педагогического наблюдения определить состав учебных заданий в каждой части урока и зафиксировать нагрузочные параметры (объем – время воздействия упражнений и интенсивность – темп и/или напряженность работы)</a:t>
            </a:r>
          </a:p>
        </p:txBody>
      </p:sp>
    </p:spTree>
    <p:extLst>
      <p:ext uri="{BB962C8B-B14F-4D97-AF65-F5344CB8AC3E}">
        <p14:creationId xmlns:p14="http://schemas.microsoft.com/office/powerpoint/2010/main" val="1288383392"/>
      </p:ext>
    </p:extLst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53308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4 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Педагогическое наблюдение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EF98C6-A20B-4027-A0B7-EB71E6527C5E}"/>
              </a:ext>
            </a:extLst>
          </p:cNvPr>
          <p:cNvSpPr txBox="1"/>
          <p:nvPr/>
        </p:nvSpPr>
        <p:spPr>
          <a:xfrm>
            <a:off x="1101410" y="1556792"/>
            <a:ext cx="79421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Алгоритм действий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1. Согласовать с учителем физической культуры школы (колледжа) возможность проведения педагогического наблюдения урока по физической культуре</a:t>
            </a:r>
          </a:p>
          <a:p>
            <a:pPr indent="358775"/>
            <a:r>
              <a:rPr lang="ru-RU" dirty="0"/>
              <a:t>2. Разделится по парам (данное наблюдение лучше проводить с помощником), распределить обязанности (например: один фиксирует в протокол наименования учебных заданий и производит фото/кино съемку, другой определяет время выполнения этих заданий). </a:t>
            </a:r>
          </a:p>
          <a:p>
            <a:pPr indent="358775"/>
            <a:r>
              <a:rPr lang="ru-RU" dirty="0"/>
              <a:t>3. Заготовить всю необходимую документацию, а так же инвентарь (бланки протоколов; секундомер; фото/кино камеру (можно использовать мобильный телефон))</a:t>
            </a:r>
          </a:p>
          <a:p>
            <a:pPr indent="358775"/>
            <a:r>
              <a:rPr lang="ru-RU" dirty="0"/>
              <a:t>4. Выйти на процедуру наблюдения в обусловленное время и место</a:t>
            </a:r>
          </a:p>
          <a:p>
            <a:pPr indent="358775"/>
            <a:r>
              <a:rPr lang="ru-RU" dirty="0"/>
              <a:t>5. Провести процедуру наблюдения и фото/кино-съемки, зафиксировать содержание учебных заданий и нагрузочные параметры урока</a:t>
            </a:r>
          </a:p>
          <a:p>
            <a:pPr indent="358775"/>
            <a:r>
              <a:rPr lang="ru-RU" dirty="0"/>
              <a:t>6. Произвести математическую обработку результатов и сделать графическую интерпретацию результатов педагогического наблюдения  </a:t>
            </a:r>
            <a:endParaRPr lang="ru-RU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653997"/>
      </p:ext>
    </p:extLst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04664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4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/>
              <a:t>Педагогическое наблюдение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1022304" y="1265275"/>
            <a:ext cx="79421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Что фиксировать в протокол наблюдения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1. Наименование и очерёдность выполнения </a:t>
            </a: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учебных заданий* </a:t>
            </a:r>
            <a:r>
              <a:rPr lang="ru-RU" dirty="0"/>
              <a:t>в каждой части урока</a:t>
            </a:r>
          </a:p>
          <a:p>
            <a:pPr indent="358775"/>
            <a:r>
              <a:rPr lang="ru-RU" dirty="0"/>
              <a:t>2. Время длительности (время воздействия) – </a:t>
            </a: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объем нагрузки** </a:t>
            </a:r>
            <a:r>
              <a:rPr lang="ru-RU" dirty="0"/>
              <a:t>и темп (напряженность упражнений) - </a:t>
            </a: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интенсивность  нагрузки***</a:t>
            </a:r>
          </a:p>
          <a:p>
            <a:pPr indent="358775"/>
            <a:r>
              <a:rPr lang="ru-RU" dirty="0"/>
              <a:t>3. Затем, необходимо подсчитать количество всех заданий, суммарный объем нагрузки и среднюю интенсивность (сначала по каждой части урока затем за весь урок (см. примерный образец протокола наблюдения)</a:t>
            </a:r>
          </a:p>
          <a:p>
            <a:pPr indent="358775"/>
            <a:r>
              <a:rPr lang="ru-RU" dirty="0"/>
              <a:t>4. В колонке «примечание» можно делать отметки о значимых и/или спорных компонентах урока (как по структуре, так и по содержанию)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2382B2-B277-4C23-908D-EAE18141043E}"/>
              </a:ext>
            </a:extLst>
          </p:cNvPr>
          <p:cNvSpPr txBox="1"/>
          <p:nvPr/>
        </p:nvSpPr>
        <p:spPr>
          <a:xfrm>
            <a:off x="1022304" y="4771018"/>
            <a:ext cx="7942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Фото/кино-</a:t>
            </a:r>
            <a:r>
              <a:rPr lang="ru-RU" b="1" u="sng" dirty="0" err="1"/>
              <a:t>съемака</a:t>
            </a:r>
            <a:endParaRPr lang="ru-RU" b="1" u="sng" dirty="0"/>
          </a:p>
          <a:p>
            <a:pPr indent="358775"/>
            <a:endParaRPr lang="ru-RU" dirty="0"/>
          </a:p>
          <a:p>
            <a:pPr indent="358775"/>
            <a:r>
              <a:rPr lang="ru-RU" dirty="0"/>
              <a:t>В процессе наблюдения необходимо делать фотоснимки (ролики). Затем, снимки подписать, дать соответствующие комментарии и разместить в Приложении «Отчета», (по каждой части урока не менее 5 снимков)</a:t>
            </a:r>
          </a:p>
        </p:txBody>
      </p:sp>
    </p:spTree>
    <p:extLst>
      <p:ext uri="{BB962C8B-B14F-4D97-AF65-F5344CB8AC3E}">
        <p14:creationId xmlns:p14="http://schemas.microsoft.com/office/powerpoint/2010/main" val="3495506436"/>
      </p:ext>
    </p:extLst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0B4444-0E05-4D06-887B-56D386C974E8}"/>
              </a:ext>
            </a:extLst>
          </p:cNvPr>
          <p:cNvSpPr txBox="1"/>
          <p:nvPr/>
        </p:nvSpPr>
        <p:spPr>
          <a:xfrm>
            <a:off x="723206" y="1877934"/>
            <a:ext cx="81262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*Учебные задания </a:t>
            </a: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это отдельные упражнения и/или совокупность разных упражнений определенной дидактической направленности (обучение, совершенствование, контроль) которое учитель использует для решения различных задач (например, ходьба и упражнения в ходьбе для подготовки опорно-двигательного аппарата к предстоящей нагрузке)</a:t>
            </a:r>
          </a:p>
          <a:p>
            <a:pPr indent="358775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indent="358775"/>
            <a:r>
              <a:rPr lang="ru-RU" b="1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**Объем нагрузки</a:t>
            </a: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 В данном Наблюдении необходимо фиксировать только время выполнения упражнений данное учителем в определенном учебном задании (секундомер включать только когда выполняется упражнение и выключать когда оно заканчивается). Таким образом, фиксируется только время моторной деятельности учащихся</a:t>
            </a:r>
          </a:p>
          <a:p>
            <a:pPr indent="358775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indent="358775"/>
            <a:r>
              <a:rPr lang="ru-RU" b="1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интенсивность  нагрузки*** </a:t>
            </a: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В данном Наблюдении необходимо фиксировать темп (напряженность) по шкале «низкий» – «средний» - «высокий»</a:t>
            </a:r>
          </a:p>
          <a:p>
            <a:pPr indent="358775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043196-6FE5-46B9-BEEF-7F384AD544C1}"/>
              </a:ext>
            </a:extLst>
          </p:cNvPr>
          <p:cNvSpPr txBox="1"/>
          <p:nvPr/>
        </p:nvSpPr>
        <p:spPr>
          <a:xfrm>
            <a:off x="1187624" y="144452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Необходимые пояснения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62779FD-4945-468A-AB85-E4D2D854675D}"/>
              </a:ext>
            </a:extLst>
          </p:cNvPr>
          <p:cNvSpPr txBox="1">
            <a:spLocks/>
          </p:cNvSpPr>
          <p:nvPr/>
        </p:nvSpPr>
        <p:spPr>
          <a:xfrm>
            <a:off x="722050" y="455751"/>
            <a:ext cx="7772400" cy="663664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cap="none" spc="-100" baseline="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  <a:extLst/>
          </a:lstStyle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4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/>
              <a:t>Педагогическое наблюдение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228849"/>
      </p:ext>
    </p:extLst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043196-6FE5-46B9-BEEF-7F384AD544C1}"/>
              </a:ext>
            </a:extLst>
          </p:cNvPr>
          <p:cNvSpPr txBox="1"/>
          <p:nvPr/>
        </p:nvSpPr>
        <p:spPr>
          <a:xfrm>
            <a:off x="1187624" y="1444526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Примерная форма протокола наблюдения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62779FD-4945-468A-AB85-E4D2D854675D}"/>
              </a:ext>
            </a:extLst>
          </p:cNvPr>
          <p:cNvSpPr txBox="1">
            <a:spLocks/>
          </p:cNvSpPr>
          <p:nvPr/>
        </p:nvSpPr>
        <p:spPr>
          <a:xfrm>
            <a:off x="722050" y="455751"/>
            <a:ext cx="7772400" cy="663664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cap="none" spc="-100" baseline="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  <a:extLst/>
          </a:lstStyle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4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/>
              <a:t>Педагогическое наблюдение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9A0BE4-101E-41DC-848B-9561792FEDAD}"/>
              </a:ext>
            </a:extLst>
          </p:cNvPr>
          <p:cNvSpPr txBox="1"/>
          <p:nvPr/>
        </p:nvSpPr>
        <p:spPr>
          <a:xfrm>
            <a:off x="971600" y="2142417"/>
            <a:ext cx="7639000" cy="35394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 </a:t>
            </a:r>
            <a:r>
              <a:rPr lang="ru-RU" sz="1600" b="1" dirty="0">
                <a:solidFill>
                  <a:schemeClr val="bg1"/>
                </a:solidFill>
              </a:rPr>
              <a:t>Анализ урока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Состав учебных заданий и нагрузочные параметры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урока по физической культуре</a:t>
            </a:r>
          </a:p>
          <a:p>
            <a:pPr algn="ctr"/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Место проведения урока (Образовательное учреждение) ________________</a:t>
            </a:r>
          </a:p>
          <a:p>
            <a:r>
              <a:rPr lang="ru-RU" sz="1600" dirty="0">
                <a:solidFill>
                  <a:schemeClr val="bg1"/>
                </a:solidFill>
              </a:rPr>
              <a:t>Дата и время проведения урока _____________________________________</a:t>
            </a:r>
          </a:p>
          <a:p>
            <a:r>
              <a:rPr lang="ru-RU" sz="1600" dirty="0">
                <a:solidFill>
                  <a:schemeClr val="bg1"/>
                </a:solidFill>
              </a:rPr>
              <a:t>Ф.И.О. проводящего урок ____________________________________</a:t>
            </a:r>
          </a:p>
          <a:p>
            <a:r>
              <a:rPr lang="ru-RU" sz="1600" dirty="0">
                <a:solidFill>
                  <a:schemeClr val="bg1"/>
                </a:solidFill>
              </a:rPr>
              <a:t>Данные о занимающихся (Класс _____ мальчиков _____ девочек _____)</a:t>
            </a:r>
          </a:p>
          <a:p>
            <a:r>
              <a:rPr lang="ru-RU" sz="1600" dirty="0">
                <a:solidFill>
                  <a:schemeClr val="bg1"/>
                </a:solidFill>
              </a:rPr>
              <a:t>Тема урока _______________________________________________________</a:t>
            </a:r>
          </a:p>
          <a:p>
            <a:r>
              <a:rPr lang="ru-RU" sz="1600" dirty="0">
                <a:solidFill>
                  <a:schemeClr val="bg1"/>
                </a:solidFill>
              </a:rPr>
              <a:t>Задачи урока _____________________________________________________</a:t>
            </a:r>
          </a:p>
          <a:p>
            <a:r>
              <a:rPr lang="ru-RU" sz="1600" dirty="0">
                <a:solidFill>
                  <a:schemeClr val="bg1"/>
                </a:solidFill>
              </a:rPr>
              <a:t>Используемый инвентарь ___________________________________________</a:t>
            </a:r>
          </a:p>
          <a:p>
            <a:r>
              <a:rPr lang="ru-RU" sz="1600" dirty="0">
                <a:solidFill>
                  <a:schemeClr val="bg1"/>
                </a:solidFill>
              </a:rPr>
              <a:t>Ф.И.О. студента наблюдающего урок _________________ Группа _________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004312"/>
      </p:ext>
    </p:extLst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043196-6FE5-46B9-BEEF-7F384AD544C1}"/>
              </a:ext>
            </a:extLst>
          </p:cNvPr>
          <p:cNvSpPr txBox="1"/>
          <p:nvPr/>
        </p:nvSpPr>
        <p:spPr>
          <a:xfrm>
            <a:off x="1187624" y="1070441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Примерная форма протокола наблюдения </a:t>
            </a:r>
            <a:r>
              <a:rPr lang="ru-RU" dirty="0"/>
              <a:t>(продолжение)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62779FD-4945-468A-AB85-E4D2D854675D}"/>
              </a:ext>
            </a:extLst>
          </p:cNvPr>
          <p:cNvSpPr txBox="1">
            <a:spLocks/>
          </p:cNvSpPr>
          <p:nvPr/>
        </p:nvSpPr>
        <p:spPr>
          <a:xfrm>
            <a:off x="685800" y="188640"/>
            <a:ext cx="7772400" cy="663664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cap="none" spc="-100" baseline="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  <a:extLst/>
          </a:lstStyle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4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/>
              <a:t>Педагогическое наблюдение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EC7E564-AEE8-4A0D-9D02-EEE47FB8D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741300"/>
              </p:ext>
            </p:extLst>
          </p:nvPr>
        </p:nvGraphicFramePr>
        <p:xfrm>
          <a:off x="899592" y="1628800"/>
          <a:ext cx="7992888" cy="48740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0022">
                  <a:extLst>
                    <a:ext uri="{9D8B030D-6E8A-4147-A177-3AD203B41FA5}">
                      <a16:colId xmlns:a16="http://schemas.microsoft.com/office/drawing/2014/main" val="1176666008"/>
                    </a:ext>
                  </a:extLst>
                </a:gridCol>
                <a:gridCol w="2879835">
                  <a:extLst>
                    <a:ext uri="{9D8B030D-6E8A-4147-A177-3AD203B41FA5}">
                      <a16:colId xmlns:a16="http://schemas.microsoft.com/office/drawing/2014/main" val="3995042128"/>
                    </a:ext>
                  </a:extLst>
                </a:gridCol>
                <a:gridCol w="1818393">
                  <a:extLst>
                    <a:ext uri="{9D8B030D-6E8A-4147-A177-3AD203B41FA5}">
                      <a16:colId xmlns:a16="http://schemas.microsoft.com/office/drawing/2014/main" val="2665369110"/>
                    </a:ext>
                  </a:extLst>
                </a:gridCol>
                <a:gridCol w="1950110">
                  <a:extLst>
                    <a:ext uri="{9D8B030D-6E8A-4147-A177-3AD203B41FA5}">
                      <a16:colId xmlns:a16="http://schemas.microsoft.com/office/drawing/2014/main" val="321576863"/>
                    </a:ext>
                  </a:extLst>
                </a:gridCol>
                <a:gridCol w="954528">
                  <a:extLst>
                    <a:ext uri="{9D8B030D-6E8A-4147-A177-3AD203B41FA5}">
                      <a16:colId xmlns:a16="http://schemas.microsoft.com/office/drawing/2014/main" val="28936195"/>
                    </a:ext>
                  </a:extLst>
                </a:gridCol>
              </a:tblGrid>
              <a:tr h="321637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ПРОТОКОЛ НАБЛЮДЕНИЯ</a:t>
                      </a: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356882"/>
                  </a:ext>
                </a:extLst>
              </a:tr>
              <a:tr h="523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Состав учебных заданий (средства)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Объем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(время воздействия)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Интенсивность (темп, напряженность)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Приме-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</a:rPr>
                        <a:t>чания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48113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Подготовительная часть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614452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Строевые упражнения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2 мин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solidFill>
                            <a:srgbClr val="0000FF"/>
                          </a:solidFill>
                          <a:effectLst/>
                        </a:rPr>
                        <a:t>низкий</a:t>
                      </a:r>
                      <a:endParaRPr lang="ru-RU" sz="1600" i="1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647160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Ходьба 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30 сек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solidFill>
                            <a:srgbClr val="0000FF"/>
                          </a:solidFill>
                          <a:effectLst/>
                        </a:rPr>
                        <a:t>средний</a:t>
                      </a:r>
                      <a:endParaRPr lang="ru-RU" sz="1600" i="1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770252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Упражнения в ходьбе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40 сек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средний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778379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Бег 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solidFill>
                            <a:srgbClr val="0000FF"/>
                          </a:solidFill>
                          <a:effectLst/>
                        </a:rPr>
                        <a:t>30 сек</a:t>
                      </a:r>
                      <a:endParaRPr lang="ru-RU" sz="1600" i="1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средний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100235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…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632067"/>
                  </a:ext>
                </a:extLst>
              </a:tr>
              <a:tr h="34490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rgbClr val="0000FF"/>
                          </a:solidFill>
                          <a:effectLst/>
                        </a:rPr>
                        <a:t>Количество учебных заданий 4</a:t>
                      </a:r>
                      <a:endParaRPr lang="ru-RU" sz="1600" b="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Сумма (мин) 3.40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Преимущественная интенсивность – средняя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332063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Основная часть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54898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995905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333761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…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176782"/>
                  </a:ext>
                </a:extLst>
              </a:tr>
              <a:tr h="34490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</a:rPr>
                        <a:t>Количество учебных заданий ____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</a:rPr>
                        <a:t>Сумма (мин) ___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</a:rPr>
                        <a:t>Преимущественная интенсивность _____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254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3241132"/>
      </p:ext>
    </p:extLst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043196-6FE5-46B9-BEEF-7F384AD544C1}"/>
              </a:ext>
            </a:extLst>
          </p:cNvPr>
          <p:cNvSpPr txBox="1"/>
          <p:nvPr/>
        </p:nvSpPr>
        <p:spPr>
          <a:xfrm>
            <a:off x="1187624" y="1464117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Примерная форма протокола наблюдения </a:t>
            </a:r>
            <a:r>
              <a:rPr lang="ru-RU" dirty="0"/>
              <a:t>(продолжение)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62779FD-4945-468A-AB85-E4D2D854675D}"/>
              </a:ext>
            </a:extLst>
          </p:cNvPr>
          <p:cNvSpPr txBox="1">
            <a:spLocks/>
          </p:cNvSpPr>
          <p:nvPr/>
        </p:nvSpPr>
        <p:spPr>
          <a:xfrm>
            <a:off x="722050" y="455751"/>
            <a:ext cx="7772400" cy="663664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cap="none" spc="-100" baseline="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  <a:extLst/>
          </a:lstStyle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4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/>
              <a:t>Педагогическое наблюдение</a:t>
            </a:r>
            <a:b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EC7E564-AEE8-4A0D-9D02-EEE47FB8D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099026"/>
              </p:ext>
            </p:extLst>
          </p:nvPr>
        </p:nvGraphicFramePr>
        <p:xfrm>
          <a:off x="899592" y="2276872"/>
          <a:ext cx="7992888" cy="29690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1176666008"/>
                    </a:ext>
                  </a:extLst>
                </a:gridCol>
                <a:gridCol w="2693793">
                  <a:extLst>
                    <a:ext uri="{9D8B030D-6E8A-4147-A177-3AD203B41FA5}">
                      <a16:colId xmlns:a16="http://schemas.microsoft.com/office/drawing/2014/main" val="3995042128"/>
                    </a:ext>
                  </a:extLst>
                </a:gridCol>
                <a:gridCol w="1818393">
                  <a:extLst>
                    <a:ext uri="{9D8B030D-6E8A-4147-A177-3AD203B41FA5}">
                      <a16:colId xmlns:a16="http://schemas.microsoft.com/office/drawing/2014/main" val="2665369110"/>
                    </a:ext>
                  </a:extLst>
                </a:gridCol>
                <a:gridCol w="1950110">
                  <a:extLst>
                    <a:ext uri="{9D8B030D-6E8A-4147-A177-3AD203B41FA5}">
                      <a16:colId xmlns:a16="http://schemas.microsoft.com/office/drawing/2014/main" val="321576863"/>
                    </a:ext>
                  </a:extLst>
                </a:gridCol>
                <a:gridCol w="954528">
                  <a:extLst>
                    <a:ext uri="{9D8B030D-6E8A-4147-A177-3AD203B41FA5}">
                      <a16:colId xmlns:a16="http://schemas.microsoft.com/office/drawing/2014/main" val="28936195"/>
                    </a:ext>
                  </a:extLst>
                </a:gridCol>
              </a:tblGrid>
              <a:tr h="523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Состав учебных заданий (средства)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Объем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(время воздействия)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Интенсивность (темп, напряженность)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Приме-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</a:rPr>
                        <a:t>чания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48113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Заключительная часть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09963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221428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559201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…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323006"/>
                  </a:ext>
                </a:extLst>
              </a:tr>
              <a:tr h="34490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Количество учебных заданий ____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Сумма (мин) ___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Преимущественная интенсивность _____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169628"/>
                  </a:ext>
                </a:extLst>
              </a:tr>
              <a:tr h="34490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Количество учебных заданий ____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Сумма (мин) ___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Преимущественная интенсивность _____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02294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CCB99B7-1EB3-4A18-A27F-1D26BF61FBC3}"/>
              </a:ext>
            </a:extLst>
          </p:cNvPr>
          <p:cNvSpPr txBox="1"/>
          <p:nvPr/>
        </p:nvSpPr>
        <p:spPr>
          <a:xfrm flipH="1">
            <a:off x="1043608" y="5517232"/>
            <a:ext cx="75212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* Обратите внимание, что нумерация учебных заданий в протоколе – сквозная (это будет необходимо при построении графика показателей. См. раздел математическая статистика)</a:t>
            </a:r>
          </a:p>
        </p:txBody>
      </p:sp>
    </p:spTree>
    <p:extLst>
      <p:ext uri="{BB962C8B-B14F-4D97-AF65-F5344CB8AC3E}">
        <p14:creationId xmlns:p14="http://schemas.microsoft.com/office/powerpoint/2010/main" val="1442054517"/>
      </p:ext>
    </p:extLst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53308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5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Тестирование УФП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0D5CF01-B6D8-4D0A-8029-CA798F452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172646"/>
              </p:ext>
            </p:extLst>
          </p:nvPr>
        </p:nvGraphicFramePr>
        <p:xfrm>
          <a:off x="971600" y="1727696"/>
          <a:ext cx="7701086" cy="25654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59015">
                  <a:extLst>
                    <a:ext uri="{9D8B030D-6E8A-4147-A177-3AD203B41FA5}">
                      <a16:colId xmlns:a16="http://schemas.microsoft.com/office/drawing/2014/main" val="971298335"/>
                    </a:ext>
                  </a:extLst>
                </a:gridCol>
                <a:gridCol w="6342071">
                  <a:extLst>
                    <a:ext uri="{9D8B030D-6E8A-4147-A177-3AD203B41FA5}">
                      <a16:colId xmlns:a16="http://schemas.microsoft.com/office/drawing/2014/main" val="605008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Здание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Провести  тестирование. Определить УФП исследуемого контингента учащихся  по нормативным таблицам и представить в виде </a:t>
                      </a:r>
                      <a:r>
                        <a:rPr kumimoji="0"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протокола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0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Метод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Педагогическое тестирование (педагогические контрольные испытания)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Первичный протокол с определением УФП по каждому учащемуся исследуемой группы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6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Срок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2-3 неделя мая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1044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A610594-4B5C-4A0B-9B4E-0006C8DD9F80}"/>
              </a:ext>
            </a:extLst>
          </p:cNvPr>
          <p:cNvSpPr txBox="1"/>
          <p:nvPr/>
        </p:nvSpPr>
        <p:spPr>
          <a:xfrm>
            <a:off x="806280" y="4687976"/>
            <a:ext cx="8261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Первостепенная задача </a:t>
            </a:r>
            <a:r>
              <a:rPr lang="ru-RU" dirty="0"/>
              <a:t> тестирования получить показатели развития физических способностей (выносливости, силы, скорости, гибкости, координации) у испытуемых, определить их уровень для планирования дальнейших педагогических действий (педагогического воздействия на учащихся)</a:t>
            </a:r>
          </a:p>
        </p:txBody>
      </p:sp>
    </p:spTree>
    <p:extLst>
      <p:ext uri="{BB962C8B-B14F-4D97-AF65-F5344CB8AC3E}">
        <p14:creationId xmlns:p14="http://schemas.microsoft.com/office/powerpoint/2010/main" val="1022428944"/>
      </p:ext>
    </p:extLst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61080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5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Тестирование УФП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971600" y="2060848"/>
            <a:ext cx="79421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Алгоритм действий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1. Согласовать с учителем физической культуры школы (колледжа) возможность проведения тестирования УФП учащихся младших классов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2. Разделится по парам (данное задание лучше проводить с помощником), распределить обязанности (например: один организовывает процедуру теста, другой заполняет протокол и т.п.)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3. Заготовить всю необходимую документацию, а так же инвентарь (бланки протоколов, секундомер, свисток, рулетка, молярный скотч для обозначения контрольных линий, линейку для измерения наклона и т.п.)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4. Выйти на тестирование в обусловленное время и место. </a:t>
            </a:r>
            <a:endParaRPr lang="ru-RU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948288"/>
      </p:ext>
    </p:extLst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26064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5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Тестирование УФП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971600" y="1340768"/>
            <a:ext cx="794218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>
                <a:solidFill>
                  <a:prstClr val="white"/>
                </a:solidFill>
              </a:rPr>
              <a:t>Алгоритм действий </a:t>
            </a:r>
            <a:r>
              <a:rPr lang="ru-RU" dirty="0">
                <a:solidFill>
                  <a:prstClr val="white"/>
                </a:solidFill>
              </a:rPr>
              <a:t>(продолжение</a:t>
            </a:r>
            <a:r>
              <a:rPr lang="ru-RU" b="1" u="sng" dirty="0">
                <a:solidFill>
                  <a:prstClr val="white"/>
                </a:solidFill>
              </a:rPr>
              <a:t>)</a:t>
            </a:r>
          </a:p>
          <a:p>
            <a:pPr indent="358775"/>
            <a:endParaRPr lang="ru-RU" b="1" u="sng" dirty="0"/>
          </a:p>
          <a:p>
            <a:pPr indent="358775"/>
            <a:r>
              <a:rPr lang="ru-RU" dirty="0"/>
              <a:t>5. Тестирование провести по следующим тестам, в следующей очередности: </a:t>
            </a:r>
          </a:p>
          <a:p>
            <a:pPr indent="358775"/>
            <a:r>
              <a:rPr lang="ru-RU" dirty="0"/>
              <a:t>- Бег 30 метров </a:t>
            </a:r>
            <a:r>
              <a:rPr lang="ru-RU" i="1" dirty="0"/>
              <a:t>(скорость)</a:t>
            </a:r>
          </a:p>
          <a:p>
            <a:pPr indent="358775"/>
            <a:r>
              <a:rPr lang="ru-RU" dirty="0"/>
              <a:t>- Челночный бег (10Х3) </a:t>
            </a:r>
            <a:r>
              <a:rPr lang="ru-RU" i="1" dirty="0"/>
              <a:t>(координация)</a:t>
            </a:r>
          </a:p>
          <a:p>
            <a:pPr indent="358775"/>
            <a:r>
              <a:rPr lang="ru-RU" dirty="0"/>
              <a:t>- Прыжки в длину с места </a:t>
            </a:r>
            <a:r>
              <a:rPr lang="ru-RU" i="1" dirty="0"/>
              <a:t>(скоростно-силовые качества)</a:t>
            </a:r>
          </a:p>
          <a:p>
            <a:pPr indent="358775"/>
            <a:r>
              <a:rPr lang="ru-RU" dirty="0"/>
              <a:t>- «Отжимание» / Подтягивание </a:t>
            </a:r>
            <a:r>
              <a:rPr lang="ru-RU" i="1" dirty="0"/>
              <a:t>(силовая выносливость)</a:t>
            </a:r>
          </a:p>
          <a:p>
            <a:pPr indent="358775"/>
            <a:r>
              <a:rPr lang="ru-RU" dirty="0"/>
              <a:t>- Бег 6 мин </a:t>
            </a:r>
            <a:r>
              <a:rPr lang="ru-RU" i="1" dirty="0"/>
              <a:t>(Общая выносливость)</a:t>
            </a:r>
          </a:p>
          <a:p>
            <a:pPr indent="358775"/>
            <a:r>
              <a:rPr lang="ru-RU" dirty="0"/>
              <a:t>- Наклон с положение стоя (сидя) по линейке </a:t>
            </a:r>
            <a:r>
              <a:rPr lang="ru-RU" i="1" dirty="0"/>
              <a:t>(Гибкость)</a:t>
            </a:r>
          </a:p>
          <a:p>
            <a:pPr indent="358775"/>
            <a:r>
              <a:rPr lang="ru-RU" sz="1400" dirty="0">
                <a:solidFill>
                  <a:srgbClr val="FFFF00"/>
                </a:solidFill>
              </a:rPr>
              <a:t>(В рамках данной практики тесты «Бег 30 метров», «бег 6 минут», подтягивание при отсутствии необходимых условий, можно не проводить)</a:t>
            </a:r>
          </a:p>
          <a:p>
            <a:pPr lvl="0" indent="358775"/>
            <a:r>
              <a:rPr lang="ru-RU" dirty="0">
                <a:solidFill>
                  <a:prstClr val="white"/>
                </a:solidFill>
              </a:rPr>
              <a:t>6. Зафиксировать результаты тестирования в заготовленных протоколах</a:t>
            </a:r>
          </a:p>
          <a:p>
            <a:pPr lvl="0" indent="358775"/>
            <a:r>
              <a:rPr lang="ru-RU" dirty="0">
                <a:solidFill>
                  <a:prstClr val="white"/>
                </a:solidFill>
              </a:rPr>
              <a:t>7. По «Таблице нормативов» (файл с таблицей прилагаю) определить УФП каждого испытуемого по всем тестируемым физическим качествам.</a:t>
            </a:r>
          </a:p>
          <a:p>
            <a:pPr lvl="0" indent="358775"/>
            <a:r>
              <a:rPr lang="ru-RU" dirty="0"/>
              <a:t>8. Произвести математическую обработку результатов и сделать графическую интерпретацию результатов тестирования</a:t>
            </a:r>
            <a:endParaRPr lang="ru-RU" dirty="0">
              <a:solidFill>
                <a:prstClr val="white"/>
              </a:solidFill>
            </a:endParaRPr>
          </a:p>
          <a:p>
            <a:pPr indent="358775"/>
            <a:endParaRPr lang="ru-RU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00925"/>
      </p:ext>
    </p:extLst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53308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5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Тестирование УФП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897016" y="2636912"/>
            <a:ext cx="7942184" cy="323165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I. </a:t>
            </a:r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Челночный бег </a:t>
            </a:r>
            <a:r>
              <a:rPr lang="ru-RU" dirty="0"/>
              <a:t>проводится на любой ровной площадке с твердым покрытием, обеспечивающим хорошее сцепление с обувью.</a:t>
            </a:r>
          </a:p>
          <a:p>
            <a:pPr indent="358775"/>
            <a:r>
              <a:rPr lang="ru-RU" dirty="0"/>
              <a:t>На расстоянии 10 м прочерчиваются две параллельные линии – «Старт» и «Финиш».</a:t>
            </a:r>
          </a:p>
          <a:p>
            <a:pPr indent="358775"/>
            <a:r>
              <a:rPr lang="ru-RU" dirty="0"/>
              <a:t>Участники, не наступая на стартовую линию, принимают положение высокого старта.</a:t>
            </a:r>
          </a:p>
          <a:p>
            <a:pPr indent="358775"/>
            <a:r>
              <a:rPr lang="ru-RU" dirty="0"/>
              <a:t>По команде «Марш!» (с одновременным включением секундомеров) участники бегут до линии «Финиш», касаются ее рукой, возвращаются к линии «Старт», касаются ее и преодолевают последний отрезок без касания линии «Финиш» рукой.</a:t>
            </a:r>
          </a:p>
          <a:p>
            <a:pPr indent="358775"/>
            <a:r>
              <a:rPr lang="ru-RU" dirty="0"/>
              <a:t>Секундомер останавливают в момент пересечения линии «Финиш».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0D5C10-6E30-4A80-B7D2-719864A5E610}"/>
              </a:ext>
            </a:extLst>
          </p:cNvPr>
          <p:cNvSpPr txBox="1"/>
          <p:nvPr/>
        </p:nvSpPr>
        <p:spPr>
          <a:xfrm>
            <a:off x="971600" y="206084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prstClr val="white"/>
                </a:solidFill>
              </a:rPr>
              <a:t>Описание тестов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2472883452"/>
      </p:ext>
    </p:extLst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26064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5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Тестирование УФП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971600" y="1877918"/>
            <a:ext cx="7942184" cy="464742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II. </a:t>
            </a:r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Прыжок в длину с места </a:t>
            </a:r>
            <a:r>
              <a:rPr lang="ru-RU" dirty="0"/>
              <a:t>толчком двумя ногами выполняется в соответствующем секторе для прыжков.</a:t>
            </a:r>
          </a:p>
          <a:p>
            <a:pPr indent="358775"/>
            <a:r>
              <a:rPr lang="ru-RU" dirty="0"/>
              <a:t>Место отталкивания должно обеспечивать хорошее сцепление с обувью.</a:t>
            </a:r>
          </a:p>
          <a:p>
            <a:pPr indent="358775"/>
            <a:r>
              <a:rPr lang="ru-RU" dirty="0"/>
              <a:t>Участник принимает исходное положение (И.П.): узкая стойка ноги врозь, ступни параллельно, носки ног перед линией отталкивания.</a:t>
            </a:r>
          </a:p>
          <a:p>
            <a:pPr indent="358775"/>
            <a:r>
              <a:rPr lang="ru-RU" dirty="0"/>
              <a:t>Одновременным толчком двух ног выполняется прыжок вперед с одновременным махом руками вперед-вверх. </a:t>
            </a:r>
          </a:p>
          <a:p>
            <a:pPr indent="358775"/>
            <a:r>
              <a:rPr lang="ru-RU" dirty="0"/>
              <a:t>Измерение производится по перпендикулярной прямой от линии отталкивания до ближайшей точки приземления участника (касание любой частью тела участника).</a:t>
            </a:r>
          </a:p>
          <a:p>
            <a:pPr indent="358775"/>
            <a:r>
              <a:rPr lang="ru-RU" dirty="0"/>
              <a:t>Участнику предоставляются три попытки. В зачет идет лучший результат.</a:t>
            </a:r>
          </a:p>
          <a:p>
            <a:pPr indent="358775"/>
            <a:r>
              <a:rPr lang="ru-RU" sz="1400" b="1" u="sng" dirty="0"/>
              <a:t>Ошибки </a:t>
            </a:r>
            <a:r>
              <a:rPr lang="ru-RU" sz="1400" dirty="0"/>
              <a:t>(попытка не засчитывается):</a:t>
            </a:r>
          </a:p>
          <a:p>
            <a:pPr indent="358775"/>
            <a:r>
              <a:rPr lang="ru-RU" sz="1400" dirty="0"/>
              <a:t>1) заступ за линию отталкивания или касание ее;</a:t>
            </a:r>
          </a:p>
          <a:p>
            <a:pPr indent="358775"/>
            <a:r>
              <a:rPr lang="ru-RU" sz="1400" dirty="0"/>
              <a:t>2) выполнение отталкивания с предварительного подскока;</a:t>
            </a:r>
          </a:p>
          <a:p>
            <a:pPr indent="358775"/>
            <a:r>
              <a:rPr lang="ru-RU" sz="1400" dirty="0"/>
              <a:t>3) отталкивание ногами поочередно.</a:t>
            </a:r>
            <a:endParaRPr lang="ru-RU" sz="1400" dirty="0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4A6002-F07B-4CE0-B00B-B455EE1DC387}"/>
              </a:ext>
            </a:extLst>
          </p:cNvPr>
          <p:cNvSpPr txBox="1"/>
          <p:nvPr/>
        </p:nvSpPr>
        <p:spPr>
          <a:xfrm>
            <a:off x="971600" y="143679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prstClr val="white"/>
                </a:solidFill>
              </a:rPr>
              <a:t>Описание тестов </a:t>
            </a:r>
            <a:r>
              <a:rPr lang="ru-RU" dirty="0">
                <a:solidFill>
                  <a:prstClr val="white"/>
                </a:solidFill>
              </a:rPr>
              <a:t>(продолжение)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046183"/>
      </p:ext>
    </p:extLst>
  </p:cSld>
  <p:clrMapOvr>
    <a:masterClrMapping/>
  </p:clrMapOvr>
  <p:transition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26064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5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Тестирование УФП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971600" y="1918568"/>
            <a:ext cx="7942184" cy="446276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III. </a:t>
            </a:r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Сгибание и разгибание рук в упоре лежа</a:t>
            </a:r>
            <a:r>
              <a:rPr lang="ru-RU" dirty="0"/>
              <a:t> на полу выполняется из исходного положения (ИП): упор лежа на полу, руки на ширине плеч, кисти вперед, локти разведены не более чем на 45 градусов, плечи, туловище и ноги составляют прямую линию.</a:t>
            </a:r>
          </a:p>
          <a:p>
            <a:pPr indent="358775"/>
            <a:r>
              <a:rPr lang="ru-RU" dirty="0"/>
              <a:t>Стопы упираются в пол без опоры.</a:t>
            </a:r>
          </a:p>
          <a:p>
            <a:pPr indent="358775"/>
            <a:r>
              <a:rPr lang="ru-RU" dirty="0"/>
              <a:t>Участник, сгибая руки, касается грудью пола или «контактной платформы» высотой 5 см, затем, разгибая руки, возвращается в И.П. и, зафиксировав его на 1 с, продолжает выполнение испытания.</a:t>
            </a:r>
          </a:p>
          <a:p>
            <a:pPr indent="358775"/>
            <a:r>
              <a:rPr lang="ru-RU" dirty="0"/>
              <a:t>Засчитывается количество правильно выполненных сгибаний и разгибаний рук, фиксируемых счетом спортивного судьи в ИП.</a:t>
            </a:r>
          </a:p>
          <a:p>
            <a:pPr indent="358775"/>
            <a:r>
              <a:rPr lang="ru-RU" sz="1400" b="1" u="sng" dirty="0"/>
              <a:t>Ошибки</a:t>
            </a:r>
            <a:r>
              <a:rPr lang="ru-RU" sz="1400" dirty="0"/>
              <a:t> (попытка не засчитывается):</a:t>
            </a:r>
          </a:p>
          <a:p>
            <a:pPr indent="358775"/>
            <a:r>
              <a:rPr lang="ru-RU" sz="1400" dirty="0"/>
              <a:t>1) касание пола коленями, бедрами, тазом;</a:t>
            </a:r>
          </a:p>
          <a:p>
            <a:pPr indent="358775"/>
            <a:r>
              <a:rPr lang="ru-RU" sz="1400" dirty="0"/>
              <a:t>2) нарушение прямой линии «плечи — туловище — ноги»;</a:t>
            </a:r>
          </a:p>
          <a:p>
            <a:pPr indent="358775"/>
            <a:r>
              <a:rPr lang="ru-RU" sz="1400" dirty="0"/>
              <a:t>3) отсутствие фиксации на 1 с И.П.;</a:t>
            </a:r>
          </a:p>
          <a:p>
            <a:pPr indent="358775"/>
            <a:r>
              <a:rPr lang="ru-RU" sz="1400" dirty="0"/>
              <a:t>4) поочередное разгибание рук;</a:t>
            </a:r>
          </a:p>
          <a:p>
            <a:pPr indent="358775"/>
            <a:r>
              <a:rPr lang="ru-RU" sz="1400" dirty="0"/>
              <a:t>5) отсутствие касания грудью пола (платформы);</a:t>
            </a:r>
          </a:p>
          <a:p>
            <a:pPr indent="358775"/>
            <a:r>
              <a:rPr lang="ru-RU" sz="1400" dirty="0"/>
              <a:t>6) разведение локтей относительно туловища более чем на 45 градусов</a:t>
            </a:r>
            <a:endParaRPr lang="ru-RU" sz="1400" dirty="0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8EBDFE-541F-48A0-9BC0-1ABE750E2416}"/>
              </a:ext>
            </a:extLst>
          </p:cNvPr>
          <p:cNvSpPr txBox="1"/>
          <p:nvPr/>
        </p:nvSpPr>
        <p:spPr>
          <a:xfrm>
            <a:off x="1066251" y="141277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prstClr val="white"/>
                </a:solidFill>
              </a:rPr>
              <a:t>Описание тестов </a:t>
            </a:r>
            <a:r>
              <a:rPr lang="ru-RU" dirty="0">
                <a:solidFill>
                  <a:prstClr val="white"/>
                </a:solidFill>
              </a:rPr>
              <a:t>(продолжение)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431609"/>
      </p:ext>
    </p:extLst>
  </p:cSld>
  <p:clrMapOvr>
    <a:masterClrMapping/>
  </p:clrMapOvr>
  <p:transition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26064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5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Тестирование УФП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71CF-6EFF-4C1A-8643-DA5B0A662DB2}"/>
              </a:ext>
            </a:extLst>
          </p:cNvPr>
          <p:cNvSpPr txBox="1"/>
          <p:nvPr/>
        </p:nvSpPr>
        <p:spPr>
          <a:xfrm>
            <a:off x="971600" y="2021353"/>
            <a:ext cx="7942184" cy="4431983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IV. </a:t>
            </a:r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Наклон из положения стоя </a:t>
            </a:r>
            <a:r>
              <a:rPr lang="ru-RU" dirty="0"/>
              <a:t>с прямыми ногами выполняется из исходного положения: стоя на полу или гимнастической скамье, ноги выпрямлены в коленях, ступни ног расположены параллельно на ширине 10 — 15 см. </a:t>
            </a:r>
            <a:r>
              <a:rPr lang="ru-RU" sz="1400" dirty="0"/>
              <a:t>(участник выступает в спортивной форме, позволяющей экспертам определять выпрямление ног в коленях)</a:t>
            </a:r>
            <a:r>
              <a:rPr lang="ru-RU" dirty="0"/>
              <a:t>.</a:t>
            </a:r>
          </a:p>
          <a:p>
            <a:pPr indent="358775"/>
            <a:r>
              <a:rPr lang="ru-RU" dirty="0"/>
              <a:t>Участник по команде выполняет два предварительных наклона, ладони двигаются вдоль линейки измерения.</a:t>
            </a:r>
          </a:p>
          <a:p>
            <a:pPr indent="358775"/>
            <a:r>
              <a:rPr lang="ru-RU" dirty="0"/>
              <a:t>При третьем наклоне участник максимально наклоняется и удерживает касание линейки измерения в течение 2 с.</a:t>
            </a:r>
          </a:p>
          <a:p>
            <a:pPr indent="358775"/>
            <a:r>
              <a:rPr lang="ru-RU" dirty="0"/>
              <a:t> Величина гибкости измеряется в сантиметрах.</a:t>
            </a:r>
          </a:p>
          <a:p>
            <a:pPr indent="358775"/>
            <a:r>
              <a:rPr lang="ru-RU" dirty="0"/>
              <a:t>Результат выше уровня гимнастической скамьи определяется знаком «-», ниже — знаком «+».</a:t>
            </a:r>
          </a:p>
          <a:p>
            <a:pPr indent="358775"/>
            <a:r>
              <a:rPr lang="ru-RU" dirty="0"/>
              <a:t> </a:t>
            </a:r>
            <a:r>
              <a:rPr lang="ru-RU" sz="1400" b="1" u="sng" dirty="0"/>
              <a:t>Ошибки</a:t>
            </a:r>
            <a:r>
              <a:rPr lang="ru-RU" sz="1400" dirty="0"/>
              <a:t> (испытание (тест) не засчитывается):</a:t>
            </a:r>
          </a:p>
          <a:p>
            <a:pPr indent="358775"/>
            <a:r>
              <a:rPr lang="ru-RU" sz="1400" dirty="0"/>
              <a:t>1) сгибание ног в коленях;</a:t>
            </a:r>
          </a:p>
          <a:p>
            <a:pPr indent="358775"/>
            <a:r>
              <a:rPr lang="ru-RU" sz="1400" dirty="0"/>
              <a:t>2) удержание результата пальцами одной руки;</a:t>
            </a:r>
          </a:p>
          <a:p>
            <a:pPr indent="358775"/>
            <a:r>
              <a:rPr lang="ru-RU" sz="1400" dirty="0"/>
              <a:t>3) отсутствие удержания результата в течение 2 с.</a:t>
            </a:r>
            <a:endParaRPr lang="ru-RU" sz="1400" dirty="0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3E3A23-B446-4DF0-8621-1AA62D66D803}"/>
              </a:ext>
            </a:extLst>
          </p:cNvPr>
          <p:cNvSpPr txBox="1"/>
          <p:nvPr/>
        </p:nvSpPr>
        <p:spPr>
          <a:xfrm>
            <a:off x="1083831" y="1508223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prstClr val="white"/>
                </a:solidFill>
              </a:rPr>
              <a:t>Описание тестов </a:t>
            </a:r>
            <a:r>
              <a:rPr lang="ru-RU" dirty="0">
                <a:solidFill>
                  <a:prstClr val="white"/>
                </a:solidFill>
              </a:rPr>
              <a:t>(продолжение)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4468764"/>
      </p:ext>
    </p:extLst>
  </p:cSld>
  <p:clrMapOvr>
    <a:masterClrMapping/>
  </p:clrMapOvr>
  <p:transition>
    <p:fade thruBlk="1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26064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5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Тестирование УФП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761BB3-4F99-4258-ADD4-1C8CFA34CF41}"/>
              </a:ext>
            </a:extLst>
          </p:cNvPr>
          <p:cNvSpPr txBox="1"/>
          <p:nvPr/>
        </p:nvSpPr>
        <p:spPr>
          <a:xfrm>
            <a:off x="2657554" y="1190217"/>
            <a:ext cx="4692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solidFill>
                  <a:srgbClr val="FFFF00"/>
                </a:solidFill>
              </a:rPr>
              <a:t>Два определяющих термина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FC4931-65C0-4579-A07E-33118AD7F5B4}"/>
              </a:ext>
            </a:extLst>
          </p:cNvPr>
          <p:cNvSpPr txBox="1"/>
          <p:nvPr/>
        </p:nvSpPr>
        <p:spPr>
          <a:xfrm>
            <a:off x="1043608" y="1628800"/>
            <a:ext cx="7920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/>
              <a:t>Термин первый </a:t>
            </a:r>
          </a:p>
          <a:p>
            <a:r>
              <a:rPr lang="ru-RU" sz="2400" u="sng" dirty="0">
                <a:solidFill>
                  <a:srgbClr val="FFFF00"/>
                </a:solidFill>
              </a:rPr>
              <a:t>Показатель развития </a:t>
            </a:r>
            <a:r>
              <a:rPr lang="ru-RU" sz="2400" dirty="0">
                <a:solidFill>
                  <a:srgbClr val="FFFF00"/>
                </a:solidFill>
              </a:rPr>
              <a:t>физического качества </a:t>
            </a:r>
            <a:r>
              <a:rPr lang="ru-RU" sz="1600" dirty="0">
                <a:solidFill>
                  <a:srgbClr val="FFFF00"/>
                </a:solidFill>
              </a:rPr>
              <a:t>(способности) </a:t>
            </a:r>
            <a:r>
              <a:rPr lang="ru-RU" dirty="0"/>
              <a:t>– </a:t>
            </a:r>
            <a:r>
              <a:rPr lang="ru-RU" u="sng" dirty="0"/>
              <a:t>количественный (цифровой) эквивалент </a:t>
            </a:r>
            <a:r>
              <a:rPr lang="ru-RU" dirty="0"/>
              <a:t>физической активности человека связанный с проявлением физических качеств – силы, выносливости, скорости, гибкости, координации (ловкости) выраженный через </a:t>
            </a:r>
            <a:r>
              <a:rPr lang="ru-RU" u="sng" dirty="0"/>
              <a:t>единицу измерения</a:t>
            </a:r>
            <a:r>
              <a:rPr lang="ru-RU" dirty="0"/>
              <a:t>.</a:t>
            </a:r>
          </a:p>
          <a:p>
            <a:r>
              <a:rPr lang="ru-RU" sz="1600" dirty="0"/>
              <a:t>(</a:t>
            </a:r>
            <a:r>
              <a:rPr lang="ru-RU" sz="1600" i="1" dirty="0"/>
              <a:t>Например время прохождения дистанции в беге 60 м. за 8,5 секунд; количество выполненных подтягиваний на перекладине – 12 раз (повторений); расстояние прыжка в длину – 150 см. и т.п</a:t>
            </a:r>
            <a:r>
              <a:rPr lang="ru-RU" sz="1600" dirty="0"/>
              <a:t>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2C0932-02C7-4EE6-8A2A-8889E52B777C}"/>
              </a:ext>
            </a:extLst>
          </p:cNvPr>
          <p:cNvSpPr txBox="1"/>
          <p:nvPr/>
        </p:nvSpPr>
        <p:spPr>
          <a:xfrm>
            <a:off x="1043608" y="4437112"/>
            <a:ext cx="79208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/>
              <a:t>Термин второй </a:t>
            </a:r>
          </a:p>
          <a:p>
            <a:r>
              <a:rPr lang="ru-RU" sz="2400" u="sng" dirty="0">
                <a:solidFill>
                  <a:srgbClr val="FFFF00"/>
                </a:solidFill>
              </a:rPr>
              <a:t>Уровень развития </a:t>
            </a:r>
            <a:r>
              <a:rPr lang="ru-RU" sz="2400" dirty="0">
                <a:solidFill>
                  <a:srgbClr val="FFFF00"/>
                </a:solidFill>
              </a:rPr>
              <a:t>физических способностей </a:t>
            </a:r>
            <a:r>
              <a:rPr lang="ru-RU" sz="1600" dirty="0">
                <a:solidFill>
                  <a:srgbClr val="FFFF00"/>
                </a:solidFill>
              </a:rPr>
              <a:t>(качеств) </a:t>
            </a:r>
            <a:r>
              <a:rPr lang="ru-RU" dirty="0"/>
              <a:t>– </a:t>
            </a:r>
            <a:r>
              <a:rPr lang="ru-RU" u="sng" dirty="0"/>
              <a:t>нормативный эквивалент </a:t>
            </a:r>
            <a:r>
              <a:rPr lang="ru-RU" dirty="0"/>
              <a:t>физической активности человека связанный с проявлением физических качеств, выраженный в </a:t>
            </a:r>
            <a:r>
              <a:rPr lang="ru-RU" u="sng" dirty="0"/>
              <a:t>уровнях</a:t>
            </a:r>
            <a:r>
              <a:rPr lang="ru-RU" dirty="0"/>
              <a:t> – «низкий», «средний», «высокий» (в системе ГТО – ступени). Уровни определяются по специальным «таблицам нормативов» относительно </a:t>
            </a:r>
            <a:r>
              <a:rPr lang="ru-RU" u="sng" dirty="0"/>
              <a:t>показателей</a:t>
            </a:r>
            <a:r>
              <a:rPr lang="ru-RU" dirty="0"/>
              <a:t> результатов тестирования (см. «термин первый»)</a:t>
            </a:r>
          </a:p>
        </p:txBody>
      </p:sp>
    </p:spTree>
    <p:extLst>
      <p:ext uri="{BB962C8B-B14F-4D97-AF65-F5344CB8AC3E}">
        <p14:creationId xmlns:p14="http://schemas.microsoft.com/office/powerpoint/2010/main" val="4126829453"/>
      </p:ext>
    </p:extLst>
  </p:cSld>
  <p:clrMapOvr>
    <a:masterClrMapping/>
  </p:clrMapOvr>
  <p:transition>
    <p:fade thruBlk="1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11663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5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Тестирование УФП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8A6890-DF04-44D6-B694-582F970AD86B}"/>
              </a:ext>
            </a:extLst>
          </p:cNvPr>
          <p:cNvSpPr txBox="1"/>
          <p:nvPr/>
        </p:nvSpPr>
        <p:spPr>
          <a:xfrm>
            <a:off x="962906" y="1052736"/>
            <a:ext cx="605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/>
              <a:t>Примерный образец протокола тестирования УФП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99B6B57E-19EC-4B67-A75B-4A6216595D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830564"/>
              </p:ext>
            </p:extLst>
          </p:nvPr>
        </p:nvGraphicFramePr>
        <p:xfrm>
          <a:off x="953677" y="3429000"/>
          <a:ext cx="7772404" cy="30373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{F5AB1C69-6EDB-4FF4-983F-18BD219EF322}</a:tableStyleId>
              </a:tblPr>
              <a:tblGrid>
                <a:gridCol w="377963">
                  <a:extLst>
                    <a:ext uri="{9D8B030D-6E8A-4147-A177-3AD203B41FA5}">
                      <a16:colId xmlns:a16="http://schemas.microsoft.com/office/drawing/2014/main" val="385008011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11242761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77846659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06903208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55491353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64662304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28203455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95330101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76406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75848339"/>
                    </a:ext>
                  </a:extLst>
                </a:gridCol>
                <a:gridCol w="841713">
                  <a:extLst>
                    <a:ext uri="{9D8B030D-6E8A-4147-A177-3AD203B41FA5}">
                      <a16:colId xmlns:a16="http://schemas.microsoft.com/office/drawing/2014/main" val="1862465400"/>
                    </a:ext>
                  </a:extLst>
                </a:gridCol>
              </a:tblGrid>
              <a:tr h="49263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№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Ф.И.О. учащегося 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Челночный бег 10Х3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Прыжок в длину с места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«Отжима-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ние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»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Наклон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Средний УФП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273178"/>
                  </a:ext>
                </a:extLst>
              </a:tr>
              <a:tr h="410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Пока-</a:t>
                      </a:r>
                      <a:r>
                        <a:rPr lang="ru-RU" sz="1400" dirty="0" err="1">
                          <a:effectLst/>
                        </a:rPr>
                        <a:t>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УФП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Пока-</a:t>
                      </a:r>
                      <a:r>
                        <a:rPr lang="ru-RU" sz="1400" dirty="0" err="1">
                          <a:effectLst/>
                        </a:rPr>
                        <a:t>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УФП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Пока-</a:t>
                      </a:r>
                      <a:r>
                        <a:rPr lang="ru-RU" sz="1400" dirty="0" err="1">
                          <a:effectLst/>
                        </a:rPr>
                        <a:t>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УФП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Пока-</a:t>
                      </a:r>
                      <a:r>
                        <a:rPr lang="ru-RU" sz="1400" dirty="0" err="1">
                          <a:effectLst/>
                        </a:rPr>
                        <a:t>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УФП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438163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826532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184760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899648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319158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060267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56039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…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387071"/>
                  </a:ext>
                </a:extLst>
              </a:tr>
              <a:tr h="246319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Средний показатель / УФП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8108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5A67457-1B5A-40FA-AA36-F2E695BB3211}"/>
              </a:ext>
            </a:extLst>
          </p:cNvPr>
          <p:cNvSpPr txBox="1"/>
          <p:nvPr/>
        </p:nvSpPr>
        <p:spPr>
          <a:xfrm>
            <a:off x="962906" y="1628800"/>
            <a:ext cx="7753946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ysClr val="windowText" lastClr="000000"/>
                </a:solidFill>
              </a:rPr>
              <a:t>ПРОТОКОЛ (первичный)</a:t>
            </a:r>
          </a:p>
          <a:p>
            <a:pPr algn="ctr"/>
            <a:r>
              <a:rPr lang="ru-RU" sz="1600" dirty="0">
                <a:solidFill>
                  <a:sysClr val="windowText" lastClr="000000"/>
                </a:solidFill>
              </a:rPr>
              <a:t>Тестирования уровня физической подготовленности учащихся   ____класса </a:t>
            </a:r>
          </a:p>
          <a:p>
            <a:pPr algn="ctr"/>
            <a:r>
              <a:rPr lang="ru-RU" sz="1600" dirty="0">
                <a:solidFill>
                  <a:sysClr val="windowText" lastClr="000000"/>
                </a:solidFill>
              </a:rPr>
              <a:t>МОШИ "Школа-интернат №1" г. Владивостока </a:t>
            </a:r>
            <a:r>
              <a:rPr lang="ru-RU" sz="1600" dirty="0" err="1">
                <a:solidFill>
                  <a:sysClr val="windowText" lastClr="000000"/>
                </a:solidFill>
              </a:rPr>
              <a:t>Первореченского</a:t>
            </a:r>
            <a:r>
              <a:rPr lang="ru-RU" sz="1600" dirty="0">
                <a:solidFill>
                  <a:sysClr val="windowText" lastClr="000000"/>
                </a:solidFill>
              </a:rPr>
              <a:t> района</a:t>
            </a:r>
          </a:p>
          <a:p>
            <a:pPr algn="ctr"/>
            <a:endParaRPr lang="ru-RU" sz="1600" dirty="0">
              <a:solidFill>
                <a:sysClr val="windowText" lastClr="000000"/>
              </a:solidFill>
            </a:endParaRPr>
          </a:p>
          <a:p>
            <a:r>
              <a:rPr lang="ru-RU" sz="1600" dirty="0">
                <a:solidFill>
                  <a:sysClr val="windowText" lastClr="000000"/>
                </a:solidFill>
              </a:rPr>
              <a:t>Возрастная группа ______ лет, пол _______ </a:t>
            </a:r>
            <a:r>
              <a:rPr lang="ru-RU" sz="1600" dirty="0" err="1">
                <a:solidFill>
                  <a:sysClr val="windowText" lastClr="000000"/>
                </a:solidFill>
              </a:rPr>
              <a:t>колич</a:t>
            </a:r>
            <a:r>
              <a:rPr lang="ru-RU" sz="1600" dirty="0">
                <a:solidFill>
                  <a:sysClr val="windowText" lastClr="000000"/>
                </a:solidFill>
              </a:rPr>
              <a:t>. испытуемых _______</a:t>
            </a:r>
          </a:p>
          <a:p>
            <a:r>
              <a:rPr lang="ru-RU" sz="1600" dirty="0">
                <a:solidFill>
                  <a:sysClr val="windowText" lastClr="000000"/>
                </a:solidFill>
              </a:rPr>
              <a:t>Тестирующий: студент Группы БПО-19-ФЗ1 ________________________</a:t>
            </a:r>
          </a:p>
          <a:p>
            <a:r>
              <a:rPr lang="ru-RU" sz="1600" dirty="0">
                <a:solidFill>
                  <a:sysClr val="windowText" lastClr="000000"/>
                </a:solidFill>
              </a:rPr>
              <a:t>Дата тестирования 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09092637"/>
      </p:ext>
    </p:extLst>
  </p:cSld>
  <p:clrMapOvr>
    <a:masterClrMapping/>
  </p:clrMapOvr>
  <p:transition>
    <p:fade thruBlk="1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53308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Математическая статистика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0D5CF01-B6D8-4D0A-8029-CA798F452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964544"/>
              </p:ext>
            </p:extLst>
          </p:nvPr>
        </p:nvGraphicFramePr>
        <p:xfrm>
          <a:off x="971600" y="1678032"/>
          <a:ext cx="7701086" cy="31191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59015">
                  <a:extLst>
                    <a:ext uri="{9D8B030D-6E8A-4147-A177-3AD203B41FA5}">
                      <a16:colId xmlns:a16="http://schemas.microsoft.com/office/drawing/2014/main" val="971298335"/>
                    </a:ext>
                  </a:extLst>
                </a:gridCol>
                <a:gridCol w="6342071">
                  <a:extLst>
                    <a:ext uri="{9D8B030D-6E8A-4147-A177-3AD203B41FA5}">
                      <a16:colId xmlns:a16="http://schemas.microsoft.com/office/drawing/2014/main" val="605008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Здание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Представить графическое изображение полученных результатов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0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Метод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Математическая статистика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Графическое изображение соотношения ответов респондентов на вопросы </a:t>
                      </a:r>
                      <a:r>
                        <a:rPr kumimoji="0" lang="ru-RU" sz="1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анкеты</a:t>
                      </a:r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(%), представленной в виде диаграммы;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2) Графическое изображение соотношения количества испытуемых учащихся относительно их </a:t>
                      </a:r>
                      <a:r>
                        <a:rPr kumimoji="0" lang="ru-RU" sz="1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УФП</a:t>
                      </a:r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(%), представленной в виде гистограммы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6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Срок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3-4 неделя мая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10447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A1D691-53C1-4C5B-926B-C4A4550C5224}"/>
              </a:ext>
            </a:extLst>
          </p:cNvPr>
          <p:cNvSpPr/>
          <p:nvPr/>
        </p:nvSpPr>
        <p:spPr>
          <a:xfrm>
            <a:off x="975370" y="5036983"/>
            <a:ext cx="77010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/>
              <a:t>Первостепенная задача </a:t>
            </a:r>
            <a:r>
              <a:rPr lang="ru-RU" dirty="0"/>
              <a:t> получить наглядную (графическую) интерпретацию полученных в ходе исследования результатов для обоснования фактов педагогической реальности связанных с физическим воспитанием школьников</a:t>
            </a:r>
          </a:p>
        </p:txBody>
      </p:sp>
    </p:spTree>
    <p:extLst>
      <p:ext uri="{BB962C8B-B14F-4D97-AF65-F5344CB8AC3E}">
        <p14:creationId xmlns:p14="http://schemas.microsoft.com/office/powerpoint/2010/main" val="595017281"/>
      </p:ext>
    </p:extLst>
  </p:cSld>
  <p:clrMapOvr>
    <a:masterClrMapping/>
  </p:clrMapOvr>
  <p:transition>
    <p:fade thruBlk="1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533088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/>
              <a:t>Математическая статистика (анкетирование)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D443B-9D7D-4DF7-8878-DD076E184436}"/>
              </a:ext>
            </a:extLst>
          </p:cNvPr>
          <p:cNvSpPr txBox="1"/>
          <p:nvPr/>
        </p:nvSpPr>
        <p:spPr>
          <a:xfrm>
            <a:off x="971600" y="1916832"/>
            <a:ext cx="79421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Алгоритм действий </a:t>
            </a:r>
          </a:p>
          <a:p>
            <a:pPr indent="358775"/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Математическая обработка результатов анкетирования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1. Получить первичные протоколы опроса респондентов и выписать полученные значения (баллы) в </a:t>
            </a:r>
            <a:r>
              <a:rPr lang="ru-RU" b="1" i="1" u="sng" dirty="0"/>
              <a:t>сводный протокол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2. Произвести вычисления (процентное соотношение); составить </a:t>
            </a:r>
            <a:r>
              <a:rPr lang="ru-RU" b="1" i="1" u="sng" dirty="0"/>
              <a:t>таблицу</a:t>
            </a:r>
            <a:r>
              <a:rPr lang="ru-RU" dirty="0"/>
              <a:t> обработанных результатов анкетирования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3. Занести данные таблицы в окно значений «конструктора диаграмм»; получить и скорректировать </a:t>
            </a:r>
            <a:r>
              <a:rPr lang="ru-RU" b="1" i="1" u="sng" dirty="0"/>
              <a:t>диаграмму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4. Дать короткий </a:t>
            </a:r>
            <a:r>
              <a:rPr lang="ru-RU" b="1" i="1" u="sng" dirty="0"/>
              <a:t>комментарий</a:t>
            </a:r>
            <a:r>
              <a:rPr lang="ru-RU" dirty="0"/>
              <a:t> по наиболее значимым результатам опроса</a:t>
            </a:r>
          </a:p>
          <a:p>
            <a:pPr indent="358775"/>
            <a:endParaRPr lang="ru-RU" sz="1400" dirty="0">
              <a:solidFill>
                <a:srgbClr val="FFFF00"/>
              </a:solidFill>
            </a:endParaRPr>
          </a:p>
          <a:p>
            <a:pPr indent="358775"/>
            <a:r>
              <a:rPr lang="ru-RU" sz="1400" dirty="0"/>
              <a:t>(</a:t>
            </a:r>
            <a:r>
              <a:rPr 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см. пример ниже)</a:t>
            </a:r>
          </a:p>
        </p:txBody>
      </p:sp>
    </p:spTree>
    <p:extLst>
      <p:ext uri="{BB962C8B-B14F-4D97-AF65-F5344CB8AC3E}">
        <p14:creationId xmlns:p14="http://schemas.microsoft.com/office/powerpoint/2010/main" val="4140762076"/>
      </p:ext>
    </p:extLst>
  </p:cSld>
  <p:clrMapOvr>
    <a:masterClrMapping/>
  </p:clrMapOvr>
  <p:transition>
    <p:fade thruBlk="1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332656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(анкетирование)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69</a:t>
            </a:fld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D05160A-E5E0-42C6-A982-85225E0342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865644"/>
              </p:ext>
            </p:extLst>
          </p:nvPr>
        </p:nvGraphicFramePr>
        <p:xfrm>
          <a:off x="1245048" y="1872494"/>
          <a:ext cx="7431408" cy="48514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77291">
                  <a:extLst>
                    <a:ext uri="{9D8B030D-6E8A-4147-A177-3AD203B41FA5}">
                      <a16:colId xmlns:a16="http://schemas.microsoft.com/office/drawing/2014/main" val="1311687673"/>
                    </a:ext>
                  </a:extLst>
                </a:gridCol>
                <a:gridCol w="4811013">
                  <a:extLst>
                    <a:ext uri="{9D8B030D-6E8A-4147-A177-3AD203B41FA5}">
                      <a16:colId xmlns:a16="http://schemas.microsoft.com/office/drawing/2014/main" val="2640763667"/>
                    </a:ext>
                  </a:extLst>
                </a:gridCol>
                <a:gridCol w="510776">
                  <a:extLst>
                    <a:ext uri="{9D8B030D-6E8A-4147-A177-3AD203B41FA5}">
                      <a16:colId xmlns:a16="http://schemas.microsoft.com/office/drawing/2014/main" val="1869068227"/>
                    </a:ext>
                  </a:extLst>
                </a:gridCol>
                <a:gridCol w="510776">
                  <a:extLst>
                    <a:ext uri="{9D8B030D-6E8A-4147-A177-3AD203B41FA5}">
                      <a16:colId xmlns:a16="http://schemas.microsoft.com/office/drawing/2014/main" val="2871084738"/>
                    </a:ext>
                  </a:extLst>
                </a:gridCol>
                <a:gridCol w="510776">
                  <a:extLst>
                    <a:ext uri="{9D8B030D-6E8A-4147-A177-3AD203B41FA5}">
                      <a16:colId xmlns:a16="http://schemas.microsoft.com/office/drawing/2014/main" val="2520428408"/>
                    </a:ext>
                  </a:extLst>
                </a:gridCol>
                <a:gridCol w="510776">
                  <a:extLst>
                    <a:ext uri="{9D8B030D-6E8A-4147-A177-3AD203B41FA5}">
                      <a16:colId xmlns:a16="http://schemas.microsoft.com/office/drawing/2014/main" val="317427867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rgbClr val="0000FF"/>
                          </a:solidFill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1" u="sng" dirty="0">
                          <a:solidFill>
                            <a:srgbClr val="0000FF"/>
                          </a:solidFill>
                        </a:rPr>
                        <a:t>Сводный протокол результатов опроса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FF"/>
                          </a:solidFill>
                        </a:rPr>
                        <a:t>В опросе участвовали </a:t>
                      </a:r>
                      <a:r>
                        <a:rPr lang="ru-RU" sz="1600" b="1" dirty="0">
                          <a:solidFill>
                            <a:srgbClr val="0000FF"/>
                          </a:solidFill>
                        </a:rPr>
                        <a:t>10 респондентов </a:t>
                      </a:r>
                      <a:r>
                        <a:rPr lang="ru-RU" sz="1600" b="0" dirty="0">
                          <a:solidFill>
                            <a:srgbClr val="0000FF"/>
                          </a:solidFill>
                        </a:rPr>
                        <a:t>(учителя и воспитатели-методисты начальных классов) </a:t>
                      </a:r>
                      <a:r>
                        <a:rPr lang="ru-RU" sz="1600" b="1" dirty="0">
                          <a:solidFill>
                            <a:srgbClr val="0000FF"/>
                          </a:solidFill>
                        </a:rPr>
                        <a:t>Вопросы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rgbClr val="0000FF"/>
                          </a:solidFill>
                        </a:rPr>
                        <a:t>Количество респондентов выставивших оценки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7902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rgbClr val="0000FF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rgbClr val="0000FF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rgbClr val="0000FF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rgbClr val="0000FF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33761"/>
                  </a:ext>
                </a:extLst>
              </a:tr>
              <a:tr h="212968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00FF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solidFill>
                            <a:schemeClr val="bg1"/>
                          </a:solidFill>
                        </a:rPr>
                        <a:t>Как Вы относитесь к УГГ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57863"/>
                  </a:ext>
                </a:extLst>
              </a:tr>
              <a:tr h="16572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00FF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solidFill>
                            <a:schemeClr val="bg1"/>
                          </a:solidFill>
                        </a:rPr>
                        <a:t>Как регулярно Вы выполняете комплексы УГГ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417976"/>
                  </a:ext>
                </a:extLst>
              </a:tr>
              <a:tr h="165720">
                <a:tc rowSpan="4"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00FF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chemeClr val="bg1"/>
                          </a:solidFill>
                        </a:rPr>
                        <a:t>Сколько упражнений должен включать в себя комплекс УГГ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380380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rgbClr val="0000FF"/>
                          </a:solidFill>
                        </a:rPr>
                        <a:t>3.1</a:t>
                      </a:r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 - 6 упражнений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830749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b="1" i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 - 8 упражнений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065643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rgbClr val="0000FF"/>
                          </a:solidFill>
                        </a:rPr>
                        <a:t>3.3</a:t>
                      </a:r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 - 10 упражнений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38419"/>
                  </a:ext>
                </a:extLst>
              </a:tr>
              <a:tr h="165720">
                <a:tc rowSpan="4"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00FF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b="1" i="1" dirty="0">
                          <a:solidFill>
                            <a:schemeClr val="bg1"/>
                          </a:solidFill>
                        </a:rPr>
                        <a:t>В какое время наиболее целесообразней проводить УГГ в школе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762771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b="1" i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4.1</a:t>
                      </a:r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 До занятий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24178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b="1" i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4.2</a:t>
                      </a:r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 После 1-го урока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573575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b="1" i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4.3</a:t>
                      </a:r>
                      <a:r>
                        <a:rPr lang="ru-RU" b="0" i="1" dirty="0">
                          <a:solidFill>
                            <a:schemeClr val="bg1"/>
                          </a:solidFill>
                        </a:rPr>
                        <a:t> После 2-го урока на большой перемене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761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4630BE1-75CC-471E-9F2F-45F162557E39}"/>
              </a:ext>
            </a:extLst>
          </p:cNvPr>
          <p:cNvSpPr txBox="1"/>
          <p:nvPr/>
        </p:nvSpPr>
        <p:spPr>
          <a:xfrm>
            <a:off x="1259632" y="1196752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Допустим, Вы получили первичные протоколы опроса и выписали значения в сводный протокол </a:t>
            </a:r>
            <a:r>
              <a:rPr lang="ru-RU" sz="1400" dirty="0"/>
              <a:t>(на примере первых 4-х вопросов)</a:t>
            </a:r>
          </a:p>
        </p:txBody>
      </p:sp>
    </p:spTree>
    <p:extLst>
      <p:ext uri="{BB962C8B-B14F-4D97-AF65-F5344CB8AC3E}">
        <p14:creationId xmlns:p14="http://schemas.microsoft.com/office/powerpoint/2010/main" val="3050908584"/>
      </p:ext>
    </p:extLst>
  </p:cSld>
  <p:clrMapOvr>
    <a:masterClrMapping/>
  </p:clrMapOvr>
  <p:transition>
    <p:fade thruBlk="1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332656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(анкетирование)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70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7DC495-DD82-43A2-B64E-5F2C5E002D5B}"/>
              </a:ext>
            </a:extLst>
          </p:cNvPr>
          <p:cNvSpPr txBox="1"/>
          <p:nvPr/>
        </p:nvSpPr>
        <p:spPr>
          <a:xfrm>
            <a:off x="806280" y="1270501"/>
            <a:ext cx="8337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2. Далее необходимо сделать табличную форму обработанных результатов анкетирования </a:t>
            </a:r>
            <a:r>
              <a:rPr lang="ru-RU" sz="1400" dirty="0"/>
              <a:t>(напомним что общее </a:t>
            </a:r>
            <a:r>
              <a:rPr lang="ru-RU" sz="1400" dirty="0" err="1"/>
              <a:t>колич</a:t>
            </a:r>
            <a:r>
              <a:rPr lang="ru-RU" sz="1400" dirty="0"/>
              <a:t>. респондентов = 10 чел).</a:t>
            </a: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CFAB3003-1DF1-4B0C-93C0-3AF00A3B2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387303"/>
              </p:ext>
            </p:extLst>
          </p:nvPr>
        </p:nvGraphicFramePr>
        <p:xfrm>
          <a:off x="1245048" y="2097648"/>
          <a:ext cx="6927352" cy="2123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70768">
                  <a:extLst>
                    <a:ext uri="{9D8B030D-6E8A-4147-A177-3AD203B41FA5}">
                      <a16:colId xmlns:a16="http://schemas.microsoft.com/office/drawing/2014/main" val="3747858028"/>
                    </a:ext>
                  </a:extLst>
                </a:gridCol>
                <a:gridCol w="3472766">
                  <a:extLst>
                    <a:ext uri="{9D8B030D-6E8A-4147-A177-3AD203B41FA5}">
                      <a16:colId xmlns:a16="http://schemas.microsoft.com/office/drawing/2014/main" val="2723211654"/>
                    </a:ext>
                  </a:extLst>
                </a:gridCol>
                <a:gridCol w="1783818">
                  <a:extLst>
                    <a:ext uri="{9D8B030D-6E8A-4147-A177-3AD203B41FA5}">
                      <a16:colId xmlns:a16="http://schemas.microsoft.com/office/drawing/2014/main" val="3883289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Баллы по вопросу №1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Количество респондентов выбравших балл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Процентное соотношение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49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1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10%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02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10%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76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60%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72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18942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FB7D4BB-7F5B-4123-B480-7AC808965BA5}"/>
              </a:ext>
            </a:extLst>
          </p:cNvPr>
          <p:cNvSpPr txBox="1"/>
          <p:nvPr/>
        </p:nvSpPr>
        <p:spPr>
          <a:xfrm>
            <a:off x="670992" y="4433044"/>
            <a:ext cx="81682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Процентное соотношение вычисляется по формуле «расчета доли в процентном отношении».</a:t>
            </a:r>
          </a:p>
          <a:p>
            <a:r>
              <a:rPr lang="ru-RU" sz="1600" dirty="0"/>
              <a:t>Пусть задано два числа: A1 (количество респондентов выставившее определенный балл по заданному вопросу) и A2 (общее число респондентов)  Надо определить, какую долю в процентном отношении составляет число A1 от A2.</a:t>
            </a:r>
          </a:p>
          <a:p>
            <a:r>
              <a:rPr lang="ru-RU" sz="1600" dirty="0"/>
              <a:t>P = A1 / A2 * 100 </a:t>
            </a:r>
          </a:p>
          <a:p>
            <a:endParaRPr lang="ru-RU" sz="1600" dirty="0"/>
          </a:p>
          <a:p>
            <a:r>
              <a:rPr lang="ru-RU" sz="1600" b="1" u="sng" dirty="0"/>
              <a:t>Пример: </a:t>
            </a:r>
            <a:r>
              <a:rPr lang="ru-RU" sz="1600" dirty="0"/>
              <a:t>Вычислим значения третьей строки таблицы: А1 – 6; А2 - 10</a:t>
            </a:r>
          </a:p>
          <a:p>
            <a:r>
              <a:rPr lang="ru-RU" sz="1600" dirty="0"/>
              <a:t>60% = 6 / 10 * 100%. </a:t>
            </a:r>
          </a:p>
        </p:txBody>
      </p:sp>
    </p:spTree>
    <p:extLst>
      <p:ext uri="{BB962C8B-B14F-4D97-AF65-F5344CB8AC3E}">
        <p14:creationId xmlns:p14="http://schemas.microsoft.com/office/powerpoint/2010/main" val="3554667255"/>
      </p:ext>
    </p:extLst>
  </p:cSld>
  <p:clrMapOvr>
    <a:masterClrMapping/>
  </p:clrMapOvr>
  <p:transition>
    <p:fade thruBlk="1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332656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(анкетирование)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7DC495-DD82-43A2-B64E-5F2C5E002D5B}"/>
              </a:ext>
            </a:extLst>
          </p:cNvPr>
          <p:cNvSpPr txBox="1"/>
          <p:nvPr/>
        </p:nvSpPr>
        <p:spPr>
          <a:xfrm>
            <a:off x="806280" y="1270501"/>
            <a:ext cx="8337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3. Аналогичным образом обрабатываются значения по второму вопросу</a:t>
            </a:r>
          </a:p>
          <a:p>
            <a:r>
              <a:rPr lang="ru-RU" dirty="0"/>
              <a:t>4. Для третьего и остальных вопросов таблица будет иметь следующее содержание а формула расчета та же, что и в первом случае</a:t>
            </a: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CFAB3003-1DF1-4B0C-93C0-3AF00A3B2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134320"/>
              </p:ext>
            </p:extLst>
          </p:nvPr>
        </p:nvGraphicFramePr>
        <p:xfrm>
          <a:off x="1245048" y="2241664"/>
          <a:ext cx="6927352" cy="1752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67805">
                  <a:extLst>
                    <a:ext uri="{9D8B030D-6E8A-4147-A177-3AD203B41FA5}">
                      <a16:colId xmlns:a16="http://schemas.microsoft.com/office/drawing/2014/main" val="3747858028"/>
                    </a:ext>
                  </a:extLst>
                </a:gridCol>
                <a:gridCol w="2371315">
                  <a:extLst>
                    <a:ext uri="{9D8B030D-6E8A-4147-A177-3AD203B41FA5}">
                      <a16:colId xmlns:a16="http://schemas.microsoft.com/office/drawing/2014/main" val="2723211654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883289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Вопрос № 3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(варианты ответов)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Количество респондентов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Процентное соотношение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49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00FF"/>
                          </a:solidFill>
                        </a:rPr>
                        <a:t>3,1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02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00FF"/>
                          </a:solidFill>
                        </a:rPr>
                        <a:t>3,2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60%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76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00FF"/>
                          </a:solidFill>
                        </a:rPr>
                        <a:t>3,3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10%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7291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B300DCF-5183-4964-A786-5A042136899D}"/>
              </a:ext>
            </a:extLst>
          </p:cNvPr>
          <p:cNvSpPr txBox="1"/>
          <p:nvPr/>
        </p:nvSpPr>
        <p:spPr>
          <a:xfrm>
            <a:off x="730080" y="4208229"/>
            <a:ext cx="8337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5. Далее на основе полученных значений необходимо создать графическую интерпретацию процентного соотношения, для этого открываем опцию «вставка» – «диаграмма» и в появившемся окне табличного процессора вставляем значения из третьей колонки</a:t>
            </a:r>
          </a:p>
        </p:txBody>
      </p:sp>
      <p:pic>
        <p:nvPicPr>
          <p:cNvPr id="12" name="Рисунок 11" descr="Изображение выглядит как снимок экрана, монитор&#10;&#10;Автоматически созданное описание">
            <a:extLst>
              <a:ext uri="{FF2B5EF4-FFF2-40B4-BE49-F238E27FC236}">
                <a16:creationId xmlns:a16="http://schemas.microsoft.com/office/drawing/2014/main" id="{DEA2774C-6D5C-4811-BD37-27AE512A4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048" y="5483770"/>
            <a:ext cx="6624736" cy="1115467"/>
          </a:xfrm>
          <a:prstGeom prst="rect">
            <a:avLst/>
          </a:prstGeom>
        </p:spPr>
      </p:pic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77D928C6-BE5C-4EC9-BF4F-17F91B574285}"/>
              </a:ext>
            </a:extLst>
          </p:cNvPr>
          <p:cNvSpPr/>
          <p:nvPr/>
        </p:nvSpPr>
        <p:spPr>
          <a:xfrm>
            <a:off x="2358709" y="5610617"/>
            <a:ext cx="654655" cy="358960"/>
          </a:xfrm>
          <a:custGeom>
            <a:avLst/>
            <a:gdLst>
              <a:gd name="connsiteX0" fmla="*/ 176673 w 654655"/>
              <a:gd name="connsiteY0" fmla="*/ 474 h 358960"/>
              <a:gd name="connsiteX1" fmla="*/ 135109 w 654655"/>
              <a:gd name="connsiteY1" fmla="*/ 5669 h 358960"/>
              <a:gd name="connsiteX2" fmla="*/ 103936 w 654655"/>
              <a:gd name="connsiteY2" fmla="*/ 26451 h 358960"/>
              <a:gd name="connsiteX3" fmla="*/ 72764 w 654655"/>
              <a:gd name="connsiteY3" fmla="*/ 47233 h 358960"/>
              <a:gd name="connsiteX4" fmla="*/ 57177 w 654655"/>
              <a:gd name="connsiteY4" fmla="*/ 57624 h 358960"/>
              <a:gd name="connsiteX5" fmla="*/ 26005 w 654655"/>
              <a:gd name="connsiteY5" fmla="*/ 78406 h 358960"/>
              <a:gd name="connsiteX6" fmla="*/ 15614 w 654655"/>
              <a:gd name="connsiteY6" fmla="*/ 93992 h 358960"/>
              <a:gd name="connsiteX7" fmla="*/ 27 w 654655"/>
              <a:gd name="connsiteY7" fmla="*/ 109578 h 358960"/>
              <a:gd name="connsiteX8" fmla="*/ 10418 w 654655"/>
              <a:gd name="connsiteY8" fmla="*/ 156338 h 358960"/>
              <a:gd name="connsiteX9" fmla="*/ 26005 w 654655"/>
              <a:gd name="connsiteY9" fmla="*/ 171924 h 358960"/>
              <a:gd name="connsiteX10" fmla="*/ 36396 w 654655"/>
              <a:gd name="connsiteY10" fmla="*/ 187510 h 358960"/>
              <a:gd name="connsiteX11" fmla="*/ 57177 w 654655"/>
              <a:gd name="connsiteY11" fmla="*/ 197901 h 358960"/>
              <a:gd name="connsiteX12" fmla="*/ 67568 w 654655"/>
              <a:gd name="connsiteY12" fmla="*/ 213488 h 358960"/>
              <a:gd name="connsiteX13" fmla="*/ 98741 w 654655"/>
              <a:gd name="connsiteY13" fmla="*/ 234269 h 358960"/>
              <a:gd name="connsiteX14" fmla="*/ 109132 w 654655"/>
              <a:gd name="connsiteY14" fmla="*/ 249856 h 358960"/>
              <a:gd name="connsiteX15" fmla="*/ 140305 w 654655"/>
              <a:gd name="connsiteY15" fmla="*/ 270638 h 358960"/>
              <a:gd name="connsiteX16" fmla="*/ 155891 w 654655"/>
              <a:gd name="connsiteY16" fmla="*/ 281028 h 358960"/>
              <a:gd name="connsiteX17" fmla="*/ 171477 w 654655"/>
              <a:gd name="connsiteY17" fmla="*/ 296615 h 358960"/>
              <a:gd name="connsiteX18" fmla="*/ 207846 w 654655"/>
              <a:gd name="connsiteY18" fmla="*/ 301810 h 358960"/>
              <a:gd name="connsiteX19" fmla="*/ 228627 w 654655"/>
              <a:gd name="connsiteY19" fmla="*/ 312201 h 358960"/>
              <a:gd name="connsiteX20" fmla="*/ 259800 w 654655"/>
              <a:gd name="connsiteY20" fmla="*/ 322592 h 358960"/>
              <a:gd name="connsiteX21" fmla="*/ 290973 w 654655"/>
              <a:gd name="connsiteY21" fmla="*/ 332983 h 358960"/>
              <a:gd name="connsiteX22" fmla="*/ 311755 w 654655"/>
              <a:gd name="connsiteY22" fmla="*/ 338178 h 358960"/>
              <a:gd name="connsiteX23" fmla="*/ 337732 w 654655"/>
              <a:gd name="connsiteY23" fmla="*/ 343374 h 358960"/>
              <a:gd name="connsiteX24" fmla="*/ 358514 w 654655"/>
              <a:gd name="connsiteY24" fmla="*/ 348569 h 358960"/>
              <a:gd name="connsiteX25" fmla="*/ 389686 w 654655"/>
              <a:gd name="connsiteY25" fmla="*/ 358960 h 358960"/>
              <a:gd name="connsiteX26" fmla="*/ 550746 w 654655"/>
              <a:gd name="connsiteY26" fmla="*/ 353765 h 358960"/>
              <a:gd name="connsiteX27" fmla="*/ 566332 w 654655"/>
              <a:gd name="connsiteY27" fmla="*/ 348569 h 358960"/>
              <a:gd name="connsiteX28" fmla="*/ 613091 w 654655"/>
              <a:gd name="connsiteY28" fmla="*/ 312201 h 358960"/>
              <a:gd name="connsiteX29" fmla="*/ 633873 w 654655"/>
              <a:gd name="connsiteY29" fmla="*/ 281028 h 358960"/>
              <a:gd name="connsiteX30" fmla="*/ 649459 w 654655"/>
              <a:gd name="connsiteY30" fmla="*/ 234269 h 358960"/>
              <a:gd name="connsiteX31" fmla="*/ 654655 w 654655"/>
              <a:gd name="connsiteY31" fmla="*/ 218683 h 358960"/>
              <a:gd name="connsiteX32" fmla="*/ 644264 w 654655"/>
              <a:gd name="connsiteY32" fmla="*/ 156338 h 358960"/>
              <a:gd name="connsiteX33" fmla="*/ 633873 w 654655"/>
              <a:gd name="connsiteY33" fmla="*/ 140751 h 358960"/>
              <a:gd name="connsiteX34" fmla="*/ 602700 w 654655"/>
              <a:gd name="connsiteY34" fmla="*/ 109578 h 358960"/>
              <a:gd name="connsiteX35" fmla="*/ 576723 w 654655"/>
              <a:gd name="connsiteY35" fmla="*/ 88797 h 358960"/>
              <a:gd name="connsiteX36" fmla="*/ 545550 w 654655"/>
              <a:gd name="connsiteY36" fmla="*/ 68015 h 358960"/>
              <a:gd name="connsiteX37" fmla="*/ 452032 w 654655"/>
              <a:gd name="connsiteY37" fmla="*/ 36842 h 358960"/>
              <a:gd name="connsiteX38" fmla="*/ 420859 w 654655"/>
              <a:gd name="connsiteY38" fmla="*/ 26451 h 358960"/>
              <a:gd name="connsiteX39" fmla="*/ 384491 w 654655"/>
              <a:gd name="connsiteY39" fmla="*/ 10865 h 358960"/>
              <a:gd name="connsiteX40" fmla="*/ 368905 w 654655"/>
              <a:gd name="connsiteY40" fmla="*/ 474 h 358960"/>
              <a:gd name="connsiteX41" fmla="*/ 280582 w 654655"/>
              <a:gd name="connsiteY41" fmla="*/ 10865 h 358960"/>
              <a:gd name="connsiteX42" fmla="*/ 264996 w 654655"/>
              <a:gd name="connsiteY42" fmla="*/ 16060 h 358960"/>
              <a:gd name="connsiteX43" fmla="*/ 254605 w 654655"/>
              <a:gd name="connsiteY43" fmla="*/ 31647 h 358960"/>
              <a:gd name="connsiteX44" fmla="*/ 249409 w 654655"/>
              <a:gd name="connsiteY44" fmla="*/ 47233 h 358960"/>
              <a:gd name="connsiteX45" fmla="*/ 244214 w 654655"/>
              <a:gd name="connsiteY45" fmla="*/ 47233 h 35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54655" h="358960">
                <a:moveTo>
                  <a:pt x="176673" y="474"/>
                </a:moveTo>
                <a:cubicBezTo>
                  <a:pt x="162818" y="2206"/>
                  <a:pt x="148258" y="973"/>
                  <a:pt x="135109" y="5669"/>
                </a:cubicBezTo>
                <a:cubicBezTo>
                  <a:pt x="123348" y="9869"/>
                  <a:pt x="114327" y="19524"/>
                  <a:pt x="103936" y="26451"/>
                </a:cubicBezTo>
                <a:lnTo>
                  <a:pt x="72764" y="47233"/>
                </a:lnTo>
                <a:cubicBezTo>
                  <a:pt x="67568" y="50697"/>
                  <a:pt x="61592" y="53209"/>
                  <a:pt x="57177" y="57624"/>
                </a:cubicBezTo>
                <a:cubicBezTo>
                  <a:pt x="37719" y="77082"/>
                  <a:pt x="48561" y="70886"/>
                  <a:pt x="26005" y="78406"/>
                </a:cubicBezTo>
                <a:cubicBezTo>
                  <a:pt x="22541" y="83601"/>
                  <a:pt x="19611" y="89195"/>
                  <a:pt x="15614" y="93992"/>
                </a:cubicBezTo>
                <a:cubicBezTo>
                  <a:pt x="10910" y="99636"/>
                  <a:pt x="1621" y="102405"/>
                  <a:pt x="27" y="109578"/>
                </a:cubicBezTo>
                <a:cubicBezTo>
                  <a:pt x="-444" y="111697"/>
                  <a:pt x="5306" y="148670"/>
                  <a:pt x="10418" y="156338"/>
                </a:cubicBezTo>
                <a:cubicBezTo>
                  <a:pt x="14494" y="162452"/>
                  <a:pt x="21301" y="166280"/>
                  <a:pt x="26005" y="171924"/>
                </a:cubicBezTo>
                <a:cubicBezTo>
                  <a:pt x="30002" y="176721"/>
                  <a:pt x="31599" y="183513"/>
                  <a:pt x="36396" y="187510"/>
                </a:cubicBezTo>
                <a:cubicBezTo>
                  <a:pt x="42346" y="192468"/>
                  <a:pt x="50250" y="194437"/>
                  <a:pt x="57177" y="197901"/>
                </a:cubicBezTo>
                <a:cubicBezTo>
                  <a:pt x="60641" y="203097"/>
                  <a:pt x="62869" y="209376"/>
                  <a:pt x="67568" y="213488"/>
                </a:cubicBezTo>
                <a:cubicBezTo>
                  <a:pt x="76966" y="221712"/>
                  <a:pt x="98741" y="234269"/>
                  <a:pt x="98741" y="234269"/>
                </a:cubicBezTo>
                <a:cubicBezTo>
                  <a:pt x="102205" y="239465"/>
                  <a:pt x="104433" y="245744"/>
                  <a:pt x="109132" y="249856"/>
                </a:cubicBezTo>
                <a:cubicBezTo>
                  <a:pt x="118530" y="258080"/>
                  <a:pt x="129914" y="263711"/>
                  <a:pt x="140305" y="270638"/>
                </a:cubicBezTo>
                <a:cubicBezTo>
                  <a:pt x="145500" y="274101"/>
                  <a:pt x="151476" y="276613"/>
                  <a:pt x="155891" y="281028"/>
                </a:cubicBezTo>
                <a:cubicBezTo>
                  <a:pt x="161086" y="286224"/>
                  <a:pt x="164655" y="293886"/>
                  <a:pt x="171477" y="296615"/>
                </a:cubicBezTo>
                <a:cubicBezTo>
                  <a:pt x="182847" y="301163"/>
                  <a:pt x="195723" y="300078"/>
                  <a:pt x="207846" y="301810"/>
                </a:cubicBezTo>
                <a:cubicBezTo>
                  <a:pt x="214773" y="305274"/>
                  <a:pt x="221436" y="309325"/>
                  <a:pt x="228627" y="312201"/>
                </a:cubicBezTo>
                <a:cubicBezTo>
                  <a:pt x="238797" y="316269"/>
                  <a:pt x="249409" y="319128"/>
                  <a:pt x="259800" y="322592"/>
                </a:cubicBezTo>
                <a:lnTo>
                  <a:pt x="290973" y="332983"/>
                </a:lnTo>
                <a:cubicBezTo>
                  <a:pt x="297900" y="334715"/>
                  <a:pt x="304785" y="336629"/>
                  <a:pt x="311755" y="338178"/>
                </a:cubicBezTo>
                <a:cubicBezTo>
                  <a:pt x="320375" y="340094"/>
                  <a:pt x="329112" y="341458"/>
                  <a:pt x="337732" y="343374"/>
                </a:cubicBezTo>
                <a:cubicBezTo>
                  <a:pt x="344702" y="344923"/>
                  <a:pt x="351675" y="346517"/>
                  <a:pt x="358514" y="348569"/>
                </a:cubicBezTo>
                <a:cubicBezTo>
                  <a:pt x="369005" y="351716"/>
                  <a:pt x="389686" y="358960"/>
                  <a:pt x="389686" y="358960"/>
                </a:cubicBezTo>
                <a:cubicBezTo>
                  <a:pt x="443373" y="357228"/>
                  <a:pt x="497124" y="356919"/>
                  <a:pt x="550746" y="353765"/>
                </a:cubicBezTo>
                <a:cubicBezTo>
                  <a:pt x="556213" y="353443"/>
                  <a:pt x="561545" y="351229"/>
                  <a:pt x="566332" y="348569"/>
                </a:cubicBezTo>
                <a:cubicBezTo>
                  <a:pt x="581710" y="340026"/>
                  <a:pt x="601565" y="327021"/>
                  <a:pt x="613091" y="312201"/>
                </a:cubicBezTo>
                <a:cubicBezTo>
                  <a:pt x="620758" y="302343"/>
                  <a:pt x="633873" y="281028"/>
                  <a:pt x="633873" y="281028"/>
                </a:cubicBezTo>
                <a:lnTo>
                  <a:pt x="649459" y="234269"/>
                </a:lnTo>
                <a:lnTo>
                  <a:pt x="654655" y="218683"/>
                </a:lnTo>
                <a:cubicBezTo>
                  <a:pt x="653009" y="203872"/>
                  <a:pt x="652967" y="173744"/>
                  <a:pt x="644264" y="156338"/>
                </a:cubicBezTo>
                <a:cubicBezTo>
                  <a:pt x="641472" y="150753"/>
                  <a:pt x="638021" y="145418"/>
                  <a:pt x="633873" y="140751"/>
                </a:cubicBezTo>
                <a:cubicBezTo>
                  <a:pt x="624110" y="129768"/>
                  <a:pt x="610852" y="121805"/>
                  <a:pt x="602700" y="109578"/>
                </a:cubicBezTo>
                <a:cubicBezTo>
                  <a:pt x="589271" y="89435"/>
                  <a:pt x="598233" y="95966"/>
                  <a:pt x="576723" y="88797"/>
                </a:cubicBezTo>
                <a:cubicBezTo>
                  <a:pt x="566332" y="81870"/>
                  <a:pt x="557398" y="71964"/>
                  <a:pt x="545550" y="68015"/>
                </a:cubicBezTo>
                <a:lnTo>
                  <a:pt x="452032" y="36842"/>
                </a:lnTo>
                <a:lnTo>
                  <a:pt x="420859" y="26451"/>
                </a:lnTo>
                <a:cubicBezTo>
                  <a:pt x="395179" y="13611"/>
                  <a:pt x="407425" y="18509"/>
                  <a:pt x="384491" y="10865"/>
                </a:cubicBezTo>
                <a:cubicBezTo>
                  <a:pt x="379296" y="7401"/>
                  <a:pt x="375137" y="864"/>
                  <a:pt x="368905" y="474"/>
                </a:cubicBezTo>
                <a:cubicBezTo>
                  <a:pt x="337974" y="-1459"/>
                  <a:pt x="309441" y="2619"/>
                  <a:pt x="280582" y="10865"/>
                </a:cubicBezTo>
                <a:cubicBezTo>
                  <a:pt x="275316" y="12369"/>
                  <a:pt x="270191" y="14328"/>
                  <a:pt x="264996" y="16060"/>
                </a:cubicBezTo>
                <a:cubicBezTo>
                  <a:pt x="261532" y="21256"/>
                  <a:pt x="257398" y="26062"/>
                  <a:pt x="254605" y="31647"/>
                </a:cubicBezTo>
                <a:cubicBezTo>
                  <a:pt x="252156" y="36545"/>
                  <a:pt x="252447" y="42676"/>
                  <a:pt x="249409" y="47233"/>
                </a:cubicBezTo>
                <a:cubicBezTo>
                  <a:pt x="248448" y="48674"/>
                  <a:pt x="245946" y="47233"/>
                  <a:pt x="244214" y="47233"/>
                </a:cubicBez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D7495327-23AB-4F8A-BF36-7B3C939FD158}"/>
              </a:ext>
            </a:extLst>
          </p:cNvPr>
          <p:cNvSpPr/>
          <p:nvPr/>
        </p:nvSpPr>
        <p:spPr>
          <a:xfrm>
            <a:off x="4899012" y="5756564"/>
            <a:ext cx="810858" cy="297379"/>
          </a:xfrm>
          <a:custGeom>
            <a:avLst/>
            <a:gdLst>
              <a:gd name="connsiteX0" fmla="*/ 62647 w 810858"/>
              <a:gd name="connsiteY0" fmla="*/ 0 h 297379"/>
              <a:gd name="connsiteX1" fmla="*/ 10693 w 810858"/>
              <a:gd name="connsiteY1" fmla="*/ 51954 h 297379"/>
              <a:gd name="connsiteX2" fmla="*/ 302 w 810858"/>
              <a:gd name="connsiteY2" fmla="*/ 67541 h 297379"/>
              <a:gd name="connsiteX3" fmla="*/ 5497 w 810858"/>
              <a:gd name="connsiteY3" fmla="*/ 119495 h 297379"/>
              <a:gd name="connsiteX4" fmla="*/ 26279 w 810858"/>
              <a:gd name="connsiteY4" fmla="*/ 166254 h 297379"/>
              <a:gd name="connsiteX5" fmla="*/ 41865 w 810858"/>
              <a:gd name="connsiteY5" fmla="*/ 181841 h 297379"/>
              <a:gd name="connsiteX6" fmla="*/ 73038 w 810858"/>
              <a:gd name="connsiteY6" fmla="*/ 202622 h 297379"/>
              <a:gd name="connsiteX7" fmla="*/ 88624 w 810858"/>
              <a:gd name="connsiteY7" fmla="*/ 213013 h 297379"/>
              <a:gd name="connsiteX8" fmla="*/ 104211 w 810858"/>
              <a:gd name="connsiteY8" fmla="*/ 218209 h 297379"/>
              <a:gd name="connsiteX9" fmla="*/ 135383 w 810858"/>
              <a:gd name="connsiteY9" fmla="*/ 233795 h 297379"/>
              <a:gd name="connsiteX10" fmla="*/ 187338 w 810858"/>
              <a:gd name="connsiteY10" fmla="*/ 228600 h 297379"/>
              <a:gd name="connsiteX11" fmla="*/ 218511 w 810858"/>
              <a:gd name="connsiteY11" fmla="*/ 218209 h 297379"/>
              <a:gd name="connsiteX12" fmla="*/ 234097 w 810858"/>
              <a:gd name="connsiteY12" fmla="*/ 213013 h 297379"/>
              <a:gd name="connsiteX13" fmla="*/ 265270 w 810858"/>
              <a:gd name="connsiteY13" fmla="*/ 207818 h 297379"/>
              <a:gd name="connsiteX14" fmla="*/ 322420 w 810858"/>
              <a:gd name="connsiteY14" fmla="*/ 213013 h 297379"/>
              <a:gd name="connsiteX15" fmla="*/ 353593 w 810858"/>
              <a:gd name="connsiteY15" fmla="*/ 228600 h 297379"/>
              <a:gd name="connsiteX16" fmla="*/ 374374 w 810858"/>
              <a:gd name="connsiteY16" fmla="*/ 233795 h 297379"/>
              <a:gd name="connsiteX17" fmla="*/ 395156 w 810858"/>
              <a:gd name="connsiteY17" fmla="*/ 244186 h 297379"/>
              <a:gd name="connsiteX18" fmla="*/ 426329 w 810858"/>
              <a:gd name="connsiteY18" fmla="*/ 254577 h 297379"/>
              <a:gd name="connsiteX19" fmla="*/ 473088 w 810858"/>
              <a:gd name="connsiteY19" fmla="*/ 280554 h 297379"/>
              <a:gd name="connsiteX20" fmla="*/ 509456 w 810858"/>
              <a:gd name="connsiteY20" fmla="*/ 285750 h 297379"/>
              <a:gd name="connsiteX21" fmla="*/ 613365 w 810858"/>
              <a:gd name="connsiteY21" fmla="*/ 290945 h 297379"/>
              <a:gd name="connsiteX22" fmla="*/ 644538 w 810858"/>
              <a:gd name="connsiteY22" fmla="*/ 259772 h 297379"/>
              <a:gd name="connsiteX23" fmla="*/ 654929 w 810858"/>
              <a:gd name="connsiteY23" fmla="*/ 244186 h 297379"/>
              <a:gd name="connsiteX24" fmla="*/ 686102 w 810858"/>
              <a:gd name="connsiteY24" fmla="*/ 223404 h 297379"/>
              <a:gd name="connsiteX25" fmla="*/ 727665 w 810858"/>
              <a:gd name="connsiteY25" fmla="*/ 187036 h 297379"/>
              <a:gd name="connsiteX26" fmla="*/ 758838 w 810858"/>
              <a:gd name="connsiteY26" fmla="*/ 176645 h 297379"/>
              <a:gd name="connsiteX27" fmla="*/ 800402 w 810858"/>
              <a:gd name="connsiteY27" fmla="*/ 129886 h 297379"/>
              <a:gd name="connsiteX28" fmla="*/ 805597 w 810858"/>
              <a:gd name="connsiteY28" fmla="*/ 83127 h 297379"/>
              <a:gd name="connsiteX29" fmla="*/ 774424 w 810858"/>
              <a:gd name="connsiteY29" fmla="*/ 62345 h 297379"/>
              <a:gd name="connsiteX30" fmla="*/ 758838 w 810858"/>
              <a:gd name="connsiteY30" fmla="*/ 51954 h 297379"/>
              <a:gd name="connsiteX31" fmla="*/ 727665 w 810858"/>
              <a:gd name="connsiteY31" fmla="*/ 41563 h 297379"/>
              <a:gd name="connsiteX32" fmla="*/ 628952 w 810858"/>
              <a:gd name="connsiteY32" fmla="*/ 46759 h 297379"/>
              <a:gd name="connsiteX33" fmla="*/ 597779 w 810858"/>
              <a:gd name="connsiteY33" fmla="*/ 57150 h 297379"/>
              <a:gd name="connsiteX34" fmla="*/ 509456 w 810858"/>
              <a:gd name="connsiteY34" fmla="*/ 67541 h 297379"/>
              <a:gd name="connsiteX35" fmla="*/ 488674 w 810858"/>
              <a:gd name="connsiteY35" fmla="*/ 72736 h 297379"/>
              <a:gd name="connsiteX36" fmla="*/ 431524 w 810858"/>
              <a:gd name="connsiteY36" fmla="*/ 62345 h 297379"/>
              <a:gd name="connsiteX37" fmla="*/ 400352 w 810858"/>
              <a:gd name="connsiteY37" fmla="*/ 51954 h 297379"/>
              <a:gd name="connsiteX38" fmla="*/ 379570 w 810858"/>
              <a:gd name="connsiteY38" fmla="*/ 46759 h 297379"/>
              <a:gd name="connsiteX39" fmla="*/ 363983 w 810858"/>
              <a:gd name="connsiteY39" fmla="*/ 36368 h 297379"/>
              <a:gd name="connsiteX40" fmla="*/ 254879 w 810858"/>
              <a:gd name="connsiteY40" fmla="*/ 25977 h 297379"/>
              <a:gd name="connsiteX41" fmla="*/ 213315 w 810858"/>
              <a:gd name="connsiteY41" fmla="*/ 20781 h 297379"/>
              <a:gd name="connsiteX42" fmla="*/ 197729 w 810858"/>
              <a:gd name="connsiteY42" fmla="*/ 15586 h 297379"/>
              <a:gd name="connsiteX43" fmla="*/ 156165 w 810858"/>
              <a:gd name="connsiteY43" fmla="*/ 10391 h 297379"/>
              <a:gd name="connsiteX44" fmla="*/ 145774 w 810858"/>
              <a:gd name="connsiteY44" fmla="*/ 15586 h 297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810858" h="297379">
                <a:moveTo>
                  <a:pt x="62647" y="0"/>
                </a:moveTo>
                <a:cubicBezTo>
                  <a:pt x="45329" y="17318"/>
                  <a:pt x="27305" y="33958"/>
                  <a:pt x="10693" y="51954"/>
                </a:cubicBezTo>
                <a:cubicBezTo>
                  <a:pt x="6458" y="56542"/>
                  <a:pt x="781" y="61315"/>
                  <a:pt x="302" y="67541"/>
                </a:cubicBezTo>
                <a:cubicBezTo>
                  <a:pt x="-1033" y="84894"/>
                  <a:pt x="2290" y="102389"/>
                  <a:pt x="5497" y="119495"/>
                </a:cubicBezTo>
                <a:cubicBezTo>
                  <a:pt x="8786" y="137036"/>
                  <a:pt x="14987" y="152703"/>
                  <a:pt x="26279" y="166254"/>
                </a:cubicBezTo>
                <a:cubicBezTo>
                  <a:pt x="30983" y="171899"/>
                  <a:pt x="36065" y="177330"/>
                  <a:pt x="41865" y="181841"/>
                </a:cubicBezTo>
                <a:cubicBezTo>
                  <a:pt x="51723" y="189508"/>
                  <a:pt x="62647" y="195695"/>
                  <a:pt x="73038" y="202622"/>
                </a:cubicBezTo>
                <a:cubicBezTo>
                  <a:pt x="78233" y="206086"/>
                  <a:pt x="82700" y="211038"/>
                  <a:pt x="88624" y="213013"/>
                </a:cubicBezTo>
                <a:cubicBezTo>
                  <a:pt x="93820" y="214745"/>
                  <a:pt x="99312" y="215760"/>
                  <a:pt x="104211" y="218209"/>
                </a:cubicBezTo>
                <a:cubicBezTo>
                  <a:pt x="144492" y="238350"/>
                  <a:pt x="96211" y="220738"/>
                  <a:pt x="135383" y="233795"/>
                </a:cubicBezTo>
                <a:cubicBezTo>
                  <a:pt x="152701" y="232063"/>
                  <a:pt x="170231" y="231807"/>
                  <a:pt x="187338" y="228600"/>
                </a:cubicBezTo>
                <a:cubicBezTo>
                  <a:pt x="198103" y="226582"/>
                  <a:pt x="208120" y="221673"/>
                  <a:pt x="218511" y="218209"/>
                </a:cubicBezTo>
                <a:cubicBezTo>
                  <a:pt x="223706" y="216477"/>
                  <a:pt x="228695" y="213913"/>
                  <a:pt x="234097" y="213013"/>
                </a:cubicBezTo>
                <a:lnTo>
                  <a:pt x="265270" y="207818"/>
                </a:lnTo>
                <a:cubicBezTo>
                  <a:pt x="284320" y="209550"/>
                  <a:pt x="303484" y="210308"/>
                  <a:pt x="322420" y="213013"/>
                </a:cubicBezTo>
                <a:cubicBezTo>
                  <a:pt x="344308" y="216140"/>
                  <a:pt x="333018" y="219782"/>
                  <a:pt x="353593" y="228600"/>
                </a:cubicBezTo>
                <a:cubicBezTo>
                  <a:pt x="360156" y="231413"/>
                  <a:pt x="367447" y="232063"/>
                  <a:pt x="374374" y="233795"/>
                </a:cubicBezTo>
                <a:cubicBezTo>
                  <a:pt x="381301" y="237259"/>
                  <a:pt x="387965" y="241310"/>
                  <a:pt x="395156" y="244186"/>
                </a:cubicBezTo>
                <a:cubicBezTo>
                  <a:pt x="405326" y="248254"/>
                  <a:pt x="417215" y="248501"/>
                  <a:pt x="426329" y="254577"/>
                </a:cubicBezTo>
                <a:cubicBezTo>
                  <a:pt x="444187" y="266483"/>
                  <a:pt x="453491" y="276635"/>
                  <a:pt x="473088" y="280554"/>
                </a:cubicBezTo>
                <a:cubicBezTo>
                  <a:pt x="485096" y="282956"/>
                  <a:pt x="497333" y="284018"/>
                  <a:pt x="509456" y="285750"/>
                </a:cubicBezTo>
                <a:cubicBezTo>
                  <a:pt x="563689" y="303828"/>
                  <a:pt x="529704" y="296921"/>
                  <a:pt x="613365" y="290945"/>
                </a:cubicBezTo>
                <a:cubicBezTo>
                  <a:pt x="623756" y="280554"/>
                  <a:pt x="636386" y="271999"/>
                  <a:pt x="644538" y="259772"/>
                </a:cubicBezTo>
                <a:cubicBezTo>
                  <a:pt x="648002" y="254577"/>
                  <a:pt x="650230" y="248298"/>
                  <a:pt x="654929" y="244186"/>
                </a:cubicBezTo>
                <a:cubicBezTo>
                  <a:pt x="664328" y="235962"/>
                  <a:pt x="686102" y="223404"/>
                  <a:pt x="686102" y="223404"/>
                </a:cubicBezTo>
                <a:cubicBezTo>
                  <a:pt x="698224" y="205221"/>
                  <a:pt x="701689" y="195695"/>
                  <a:pt x="727665" y="187036"/>
                </a:cubicBezTo>
                <a:lnTo>
                  <a:pt x="758838" y="176645"/>
                </a:lnTo>
                <a:cubicBezTo>
                  <a:pt x="794426" y="141057"/>
                  <a:pt x="781859" y="157699"/>
                  <a:pt x="800402" y="129886"/>
                </a:cubicBezTo>
                <a:cubicBezTo>
                  <a:pt x="803866" y="119494"/>
                  <a:pt x="818586" y="96116"/>
                  <a:pt x="805597" y="83127"/>
                </a:cubicBezTo>
                <a:cubicBezTo>
                  <a:pt x="796766" y="74296"/>
                  <a:pt x="784815" y="69272"/>
                  <a:pt x="774424" y="62345"/>
                </a:cubicBezTo>
                <a:cubicBezTo>
                  <a:pt x="769229" y="58881"/>
                  <a:pt x="764762" y="53929"/>
                  <a:pt x="758838" y="51954"/>
                </a:cubicBezTo>
                <a:lnTo>
                  <a:pt x="727665" y="41563"/>
                </a:lnTo>
                <a:cubicBezTo>
                  <a:pt x="694761" y="43295"/>
                  <a:pt x="661667" y="42833"/>
                  <a:pt x="628952" y="46759"/>
                </a:cubicBezTo>
                <a:cubicBezTo>
                  <a:pt x="618077" y="48064"/>
                  <a:pt x="608648" y="55792"/>
                  <a:pt x="597779" y="57150"/>
                </a:cubicBezTo>
                <a:cubicBezTo>
                  <a:pt x="540654" y="64290"/>
                  <a:pt x="570092" y="60803"/>
                  <a:pt x="509456" y="67541"/>
                </a:cubicBezTo>
                <a:cubicBezTo>
                  <a:pt x="502529" y="69273"/>
                  <a:pt x="495814" y="72736"/>
                  <a:pt x="488674" y="72736"/>
                </a:cubicBezTo>
                <a:cubicBezTo>
                  <a:pt x="475252" y="72736"/>
                  <a:pt x="446684" y="66893"/>
                  <a:pt x="431524" y="62345"/>
                </a:cubicBezTo>
                <a:cubicBezTo>
                  <a:pt x="421033" y="59198"/>
                  <a:pt x="410978" y="54610"/>
                  <a:pt x="400352" y="51954"/>
                </a:cubicBezTo>
                <a:lnTo>
                  <a:pt x="379570" y="46759"/>
                </a:lnTo>
                <a:cubicBezTo>
                  <a:pt x="374374" y="43295"/>
                  <a:pt x="369568" y="39161"/>
                  <a:pt x="363983" y="36368"/>
                </a:cubicBezTo>
                <a:cubicBezTo>
                  <a:pt x="335727" y="22239"/>
                  <a:pt x="257245" y="26108"/>
                  <a:pt x="254879" y="25977"/>
                </a:cubicBezTo>
                <a:cubicBezTo>
                  <a:pt x="241024" y="24245"/>
                  <a:pt x="227052" y="23279"/>
                  <a:pt x="213315" y="20781"/>
                </a:cubicBezTo>
                <a:cubicBezTo>
                  <a:pt x="207927" y="19801"/>
                  <a:pt x="203117" y="16566"/>
                  <a:pt x="197729" y="15586"/>
                </a:cubicBezTo>
                <a:cubicBezTo>
                  <a:pt x="183992" y="13089"/>
                  <a:pt x="170020" y="12123"/>
                  <a:pt x="156165" y="10391"/>
                </a:cubicBezTo>
                <a:cubicBezTo>
                  <a:pt x="138936" y="16134"/>
                  <a:pt x="135103" y="15586"/>
                  <a:pt x="145774" y="15586"/>
                </a:cubicBez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923551"/>
      </p:ext>
    </p:extLst>
  </p:cSld>
  <p:clrMapOvr>
    <a:masterClrMapping/>
  </p:clrMapOvr>
  <p:transition>
    <p:fade thruBlk="1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332656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(анкетирование)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7DC495-DD82-43A2-B64E-5F2C5E002D5B}"/>
              </a:ext>
            </a:extLst>
          </p:cNvPr>
          <p:cNvSpPr txBox="1"/>
          <p:nvPr/>
        </p:nvSpPr>
        <p:spPr>
          <a:xfrm>
            <a:off x="1202832" y="1270501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5. (продолжение) Например вставим значения вариантов ответов из вопроса №3 </a:t>
            </a:r>
          </a:p>
        </p:txBody>
      </p:sp>
      <p:pic>
        <p:nvPicPr>
          <p:cNvPr id="5" name="Рисунок 4" descr="Изображение выглядит как снимок экрана, монитор&#10;&#10;Автоматически созданное описание">
            <a:extLst>
              <a:ext uri="{FF2B5EF4-FFF2-40B4-BE49-F238E27FC236}">
                <a16:creationId xmlns:a16="http://schemas.microsoft.com/office/drawing/2014/main" id="{3938DF3A-AD69-444E-8D34-C57BFD529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574" y="1916832"/>
            <a:ext cx="5819812" cy="474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259290"/>
      </p:ext>
    </p:extLst>
  </p:cSld>
  <p:clrMapOvr>
    <a:masterClrMapping/>
  </p:clrMapOvr>
  <p:transition>
    <p:fade thruBlk="1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332656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(анкетирование)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7DC495-DD82-43A2-B64E-5F2C5E002D5B}"/>
              </a:ext>
            </a:extLst>
          </p:cNvPr>
          <p:cNvSpPr txBox="1"/>
          <p:nvPr/>
        </p:nvSpPr>
        <p:spPr>
          <a:xfrm>
            <a:off x="1120080" y="1270501"/>
            <a:ext cx="777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6. Полученное изображение необходимо привести в соответствие с требованиями к оформлению рисунков (см. «Общие требования к оформлению текстовой части …»)</a:t>
            </a:r>
          </a:p>
          <a:p>
            <a:endParaRPr lang="ru-RU" dirty="0"/>
          </a:p>
          <a:p>
            <a:r>
              <a:rPr lang="ru-RU" dirty="0"/>
              <a:t>7. В заключении нужно дать комментарии к наиболее значимым результатам представленным на рисунке </a:t>
            </a:r>
          </a:p>
          <a:p>
            <a:endParaRPr lang="ru-RU" dirty="0"/>
          </a:p>
          <a:p>
            <a:r>
              <a:rPr lang="ru-RU" b="1" u="sng" dirty="0"/>
              <a:t>Пример: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C145EE-B084-456D-BCEC-ABA922844D7C}"/>
              </a:ext>
            </a:extLst>
          </p:cNvPr>
          <p:cNvSpPr txBox="1"/>
          <p:nvPr/>
        </p:nvSpPr>
        <p:spPr>
          <a:xfrm>
            <a:off x="1161856" y="3717032"/>
            <a:ext cx="7416824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>
              <a:solidFill>
                <a:sysClr val="windowText" lastClr="000000"/>
              </a:solidFill>
            </a:endParaRPr>
          </a:p>
          <a:p>
            <a:r>
              <a:rPr lang="ru-RU" i="1" dirty="0">
                <a:solidFill>
                  <a:sysClr val="windowText" lastClr="000000"/>
                </a:solidFill>
              </a:rPr>
              <a:t>«… На рисунке 1 представлена диаграмма демонстрирующая  процентное соотношения количества респондентов выбравших варианты ответов на вопрос «Сколько упражнений должен включать в себя комплекс УГГ». Как видно наибольшее число испытуемых (60%) выбрало вариант ответа под номером 3,2 - 8 упражнений, наименьшее значение (10%) получил вариант ответа № 3,3 - 10 упражнений…»</a:t>
            </a:r>
          </a:p>
          <a:p>
            <a:endParaRPr lang="ru-RU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97124"/>
      </p:ext>
    </p:extLst>
  </p:cSld>
  <p:clrMapOvr>
    <a:masterClrMapping/>
  </p:clrMapOvr>
  <p:transition>
    <p:fade thruBlk="1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766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(Педагогическое наблюдение)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74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BBE56F-B349-4EF2-91DE-293EEE0D9A87}"/>
              </a:ext>
            </a:extLst>
          </p:cNvPr>
          <p:cNvSpPr txBox="1"/>
          <p:nvPr/>
        </p:nvSpPr>
        <p:spPr>
          <a:xfrm>
            <a:off x="1123986" y="1844824"/>
            <a:ext cx="74194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Алгоритм действий </a:t>
            </a:r>
          </a:p>
          <a:p>
            <a:pPr indent="358775"/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Математическая обработка результатов педагогического наблюдения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1. Провести наблюдение и заполнить </a:t>
            </a:r>
            <a:r>
              <a:rPr lang="ru-RU" b="1" i="1" u="sng" dirty="0"/>
              <a:t>протокол</a:t>
            </a:r>
            <a:r>
              <a:rPr lang="ru-RU" dirty="0"/>
              <a:t> </a:t>
            </a:r>
            <a:r>
              <a:rPr lang="ru-RU" sz="1400" dirty="0"/>
              <a:t>(образец бланка приведен в соответствующем разделе</a:t>
            </a:r>
            <a:r>
              <a:rPr lang="ru-RU" dirty="0"/>
              <a:t>) </a:t>
            </a:r>
          </a:p>
          <a:p>
            <a:pPr indent="358775"/>
            <a:r>
              <a:rPr lang="ru-RU" dirty="0"/>
              <a:t>2. Составить таблицу показателей результатов педагогического наблюдения </a:t>
            </a:r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(см. пример ниже)</a:t>
            </a:r>
          </a:p>
          <a:p>
            <a:pPr indent="358775"/>
            <a:r>
              <a:rPr lang="ru-RU" dirty="0"/>
              <a:t>3. Занести данные таблицы в окно значений «конструктора диаграмм»; получить и скорректировать </a:t>
            </a:r>
            <a:r>
              <a:rPr lang="ru-RU" b="1" i="1" u="sng" dirty="0"/>
              <a:t>график динамики </a:t>
            </a:r>
            <a:r>
              <a:rPr lang="ru-RU" dirty="0"/>
              <a:t>значений </a:t>
            </a:r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(см. пример ниже)</a:t>
            </a:r>
          </a:p>
          <a:p>
            <a:pPr indent="358775"/>
            <a:r>
              <a:rPr lang="ru-RU" dirty="0"/>
              <a:t>4. Дать короткий </a:t>
            </a:r>
            <a:r>
              <a:rPr lang="ru-RU" b="1" i="1" u="sng" dirty="0"/>
              <a:t>комментарий</a:t>
            </a:r>
            <a:r>
              <a:rPr lang="ru-RU" dirty="0"/>
              <a:t> по наиболее значимым результатам наблюдения </a:t>
            </a:r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(см. пример «математическая статистика» (анкетирование))</a:t>
            </a:r>
            <a:endParaRPr lang="ru-RU" b="1" i="1" u="sng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indent="358775"/>
            <a:endParaRPr lang="ru-RU" sz="14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147232"/>
      </p:ext>
    </p:extLst>
  </p:cSld>
  <p:clrMapOvr>
    <a:masterClrMapping/>
  </p:clrMapOvr>
  <p:transition>
    <p:fade thruBlk="1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766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(Педагогическое наблюдение)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75</a:t>
            </a:fld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ACD0265-5D7E-44CE-A98A-C9DFA74AB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322066"/>
              </p:ext>
            </p:extLst>
          </p:nvPr>
        </p:nvGraphicFramePr>
        <p:xfrm>
          <a:off x="842115" y="2780928"/>
          <a:ext cx="7992888" cy="32741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0022">
                  <a:extLst>
                    <a:ext uri="{9D8B030D-6E8A-4147-A177-3AD203B41FA5}">
                      <a16:colId xmlns:a16="http://schemas.microsoft.com/office/drawing/2014/main" val="1176666008"/>
                    </a:ext>
                  </a:extLst>
                </a:gridCol>
                <a:gridCol w="2879835">
                  <a:extLst>
                    <a:ext uri="{9D8B030D-6E8A-4147-A177-3AD203B41FA5}">
                      <a16:colId xmlns:a16="http://schemas.microsoft.com/office/drawing/2014/main" val="3995042128"/>
                    </a:ext>
                  </a:extLst>
                </a:gridCol>
                <a:gridCol w="1818393">
                  <a:extLst>
                    <a:ext uri="{9D8B030D-6E8A-4147-A177-3AD203B41FA5}">
                      <a16:colId xmlns:a16="http://schemas.microsoft.com/office/drawing/2014/main" val="2665369110"/>
                    </a:ext>
                  </a:extLst>
                </a:gridCol>
                <a:gridCol w="1950110">
                  <a:extLst>
                    <a:ext uri="{9D8B030D-6E8A-4147-A177-3AD203B41FA5}">
                      <a16:colId xmlns:a16="http://schemas.microsoft.com/office/drawing/2014/main" val="321576863"/>
                    </a:ext>
                  </a:extLst>
                </a:gridCol>
                <a:gridCol w="954528">
                  <a:extLst>
                    <a:ext uri="{9D8B030D-6E8A-4147-A177-3AD203B41FA5}">
                      <a16:colId xmlns:a16="http://schemas.microsoft.com/office/drawing/2014/main" val="28936195"/>
                    </a:ext>
                  </a:extLst>
                </a:gridCol>
              </a:tblGrid>
              <a:tr h="321637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ПРОТОКОЛ НАБЛЮДЕНИЯ</a:t>
                      </a: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356882"/>
                  </a:ext>
                </a:extLst>
              </a:tr>
              <a:tr h="523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Состав учебных заданий (средства)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Объем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(время воздействия)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Интенсивность (темп, напряженность)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Приме-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</a:rPr>
                        <a:t>чания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48113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Подготовительная часть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614452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Строевые упражнения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2 мин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solidFill>
                            <a:srgbClr val="0000FF"/>
                          </a:solidFill>
                          <a:effectLst/>
                        </a:rPr>
                        <a:t>низкий</a:t>
                      </a:r>
                      <a:endParaRPr lang="ru-RU" sz="1600" i="1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647160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Ходьба 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30 сек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solidFill>
                            <a:srgbClr val="0000FF"/>
                          </a:solidFill>
                          <a:effectLst/>
                        </a:rPr>
                        <a:t>средний</a:t>
                      </a:r>
                      <a:endParaRPr lang="ru-RU" sz="1600" i="1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770252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Упражнения в ходьбе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40 сек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средний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778379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Бег 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solidFill>
                            <a:srgbClr val="0000FF"/>
                          </a:solidFill>
                          <a:effectLst/>
                        </a:rPr>
                        <a:t>30 сек</a:t>
                      </a:r>
                      <a:endParaRPr lang="ru-RU" sz="1600" i="1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высокий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100235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…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632067"/>
                  </a:ext>
                </a:extLst>
              </a:tr>
              <a:tr h="34490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rgbClr val="0000FF"/>
                          </a:solidFill>
                          <a:effectLst/>
                        </a:rPr>
                        <a:t>Количество учебных заданий 4</a:t>
                      </a:r>
                      <a:endParaRPr lang="ru-RU" sz="1600" b="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Сумма (мин) 3.40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FF"/>
                          </a:solidFill>
                          <a:effectLst/>
                        </a:rPr>
                        <a:t>Преимущественная интенсивность – средняя</a:t>
                      </a:r>
                      <a:endParaRPr lang="ru-RU" sz="16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33206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8003042-9D6F-4DF4-B737-8FFB68592401}"/>
              </a:ext>
            </a:extLst>
          </p:cNvPr>
          <p:cNvSpPr txBox="1"/>
          <p:nvPr/>
        </p:nvSpPr>
        <p:spPr>
          <a:xfrm>
            <a:off x="1030308" y="1556792"/>
            <a:ext cx="7548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В качестве примера математической обработке показателей педагогического наблюдения возьмем фрагмент протокола наблюдения подготовительной часть урока по физической культуре</a:t>
            </a:r>
          </a:p>
        </p:txBody>
      </p:sp>
    </p:spTree>
    <p:extLst>
      <p:ext uri="{BB962C8B-B14F-4D97-AF65-F5344CB8AC3E}">
        <p14:creationId xmlns:p14="http://schemas.microsoft.com/office/powerpoint/2010/main" val="2976840029"/>
      </p:ext>
    </p:extLst>
  </p:cSld>
  <p:clrMapOvr>
    <a:masterClrMapping/>
  </p:clrMapOvr>
  <p:transition>
    <p:fade thruBlk="1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766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(продолжение)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(Педагогическое наблюдение)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76</a:t>
            </a:fld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ACD0265-5D7E-44CE-A98A-C9DFA74AB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132464"/>
              </p:ext>
            </p:extLst>
          </p:nvPr>
        </p:nvGraphicFramePr>
        <p:xfrm>
          <a:off x="1204316" y="2852936"/>
          <a:ext cx="7544150" cy="2544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447">
                  <a:extLst>
                    <a:ext uri="{9D8B030D-6E8A-4147-A177-3AD203B41FA5}">
                      <a16:colId xmlns:a16="http://schemas.microsoft.com/office/drawing/2014/main" val="1176666008"/>
                    </a:ext>
                  </a:extLst>
                </a:gridCol>
                <a:gridCol w="2390157">
                  <a:extLst>
                    <a:ext uri="{9D8B030D-6E8A-4147-A177-3AD203B41FA5}">
                      <a16:colId xmlns:a16="http://schemas.microsoft.com/office/drawing/2014/main" val="399504212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66536911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34382662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2157686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925558854"/>
                    </a:ext>
                  </a:extLst>
                </a:gridCol>
              </a:tblGrid>
              <a:tr h="321637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Таблица показателей педагогического наблюдения урока по физической культуре для учащихся </a:t>
                      </a:r>
                      <a:r>
                        <a:rPr lang="ru-RU" sz="1800" b="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 (указать класс). </a:t>
                      </a:r>
                      <a:r>
                        <a:rPr lang="ru-RU" sz="18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урока </a:t>
                      </a:r>
                      <a:r>
                        <a:rPr lang="ru-RU" sz="1800" b="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 (указать тему)</a:t>
                      </a: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356882"/>
                  </a:ext>
                </a:extLst>
              </a:tr>
              <a:tr h="523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Номер учебного задания по ходу урока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Объем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(время воздействия)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Интенсивность (темп, напряженность)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48113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FF"/>
                          </a:solidFill>
                          <a:effectLst/>
                        </a:rPr>
                        <a:t>1</a:t>
                      </a:r>
                      <a:endParaRPr lang="ru-RU" sz="20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00FF"/>
                          </a:solidFill>
                          <a:effectLst/>
                        </a:rPr>
                        <a:t>2 мин</a:t>
                      </a:r>
                      <a:endParaRPr lang="ru-RU" sz="20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00FF"/>
                          </a:solidFill>
                          <a:effectLst/>
                        </a:rPr>
                        <a:t>низкий   </a:t>
                      </a:r>
                      <a:endParaRPr lang="ru-RU" sz="20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647160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ru-RU" sz="20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00FF"/>
                          </a:solidFill>
                          <a:effectLst/>
                        </a:rPr>
                        <a:t>30 сек</a:t>
                      </a:r>
                      <a:endParaRPr lang="ru-RU" sz="20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00FF"/>
                          </a:solidFill>
                          <a:effectLst/>
                        </a:rPr>
                        <a:t>средний</a:t>
                      </a:r>
                      <a:endParaRPr lang="ru-RU" sz="20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770252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FF"/>
                          </a:solidFill>
                          <a:effectLst/>
                        </a:rPr>
                        <a:t>3</a:t>
                      </a:r>
                      <a:endParaRPr lang="ru-RU" sz="20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00FF"/>
                          </a:solidFill>
                          <a:effectLst/>
                        </a:rPr>
                        <a:t>40 сек</a:t>
                      </a:r>
                      <a:endParaRPr lang="ru-RU" sz="20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00FF"/>
                          </a:solidFill>
                          <a:effectLst/>
                        </a:rPr>
                        <a:t>средний</a:t>
                      </a:r>
                      <a:endParaRPr lang="ru-RU" sz="20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778379"/>
                  </a:ext>
                </a:extLst>
              </a:tr>
              <a:tr h="166836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FF"/>
                          </a:solidFill>
                          <a:effectLst/>
                        </a:rPr>
                        <a:t>4</a:t>
                      </a:r>
                      <a:endParaRPr lang="ru-RU" sz="20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>
                          <a:solidFill>
                            <a:srgbClr val="0000FF"/>
                          </a:solidFill>
                          <a:effectLst/>
                        </a:rPr>
                        <a:t>30 сек</a:t>
                      </a:r>
                      <a:endParaRPr lang="ru-RU" sz="2000" i="1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00FF"/>
                          </a:solidFill>
                          <a:effectLst/>
                        </a:rPr>
                        <a:t>высокий</a:t>
                      </a:r>
                      <a:endParaRPr lang="ru-RU" sz="2000" i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58067" marR="58067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10023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8003042-9D6F-4DF4-B737-8FFB68592401}"/>
              </a:ext>
            </a:extLst>
          </p:cNvPr>
          <p:cNvSpPr txBox="1"/>
          <p:nvPr/>
        </p:nvSpPr>
        <p:spPr>
          <a:xfrm>
            <a:off x="1128084" y="1369738"/>
            <a:ext cx="7620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Дальше Вам необходимо создать таблицу и перенести в нее показатели из протокола (в данном примере даны показатели только подготовительной части урока. Вам же, необходимо </a:t>
            </a:r>
            <a:r>
              <a:rPr lang="ru-RU" u="sng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обработать показатели всего урока</a:t>
            </a:r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, примерно, 11-12 учебных заданий)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0A058A-54BF-44F0-B4A7-DF7817136C3E}"/>
              </a:ext>
            </a:extLst>
          </p:cNvPr>
          <p:cNvSpPr txBox="1"/>
          <p:nvPr/>
        </p:nvSpPr>
        <p:spPr>
          <a:xfrm>
            <a:off x="1204316" y="5642664"/>
            <a:ext cx="74062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Обратите внимание! </a:t>
            </a:r>
            <a:r>
              <a:rPr lang="ru-RU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Объем в минутах мы переводим в секунды без указания единицы измерения, а интенсивность в проценты от 100% без указания значка %. Это необходимо для корректного введения значений в таблицу графического процессора (см. мат. стат. Анкетирование)</a:t>
            </a:r>
          </a:p>
        </p:txBody>
      </p:sp>
    </p:spTree>
    <p:extLst>
      <p:ext uri="{BB962C8B-B14F-4D97-AF65-F5344CB8AC3E}">
        <p14:creationId xmlns:p14="http://schemas.microsoft.com/office/powerpoint/2010/main" val="19592672"/>
      </p:ext>
    </p:extLst>
  </p:cSld>
  <p:clrMapOvr>
    <a:masterClrMapping/>
  </p:clrMapOvr>
  <p:transition>
    <p:fade thruBlk="1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766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(продолжение)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(Педагогическое наблюдение)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77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003042-9D6F-4DF4-B737-8FFB68592401}"/>
              </a:ext>
            </a:extLst>
          </p:cNvPr>
          <p:cNvSpPr txBox="1"/>
          <p:nvPr/>
        </p:nvSpPr>
        <p:spPr>
          <a:xfrm>
            <a:off x="1128084" y="126876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Теперь, уже по знакомой схеме, строим два графика</a:t>
            </a:r>
          </a:p>
          <a:p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(см. Математическая статистика (анкетирование</a:t>
            </a:r>
            <a:r>
              <a:rPr lang="ru-RU">
                <a:solidFill>
                  <a:schemeClr val="accent3">
                    <a:lumMod val="40000"/>
                    <a:lumOff val="60000"/>
                  </a:schemeClr>
                </a:solidFill>
              </a:rPr>
              <a:t>)). 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8AD34951-C44F-4ACF-B8BD-E233F5E19F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5668362"/>
              </p:ext>
            </p:extLst>
          </p:nvPr>
        </p:nvGraphicFramePr>
        <p:xfrm>
          <a:off x="4908376" y="3115661"/>
          <a:ext cx="4128120" cy="3409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05DE94BA-9E78-4A66-BDF1-4077AC227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5305154"/>
              </p:ext>
            </p:extLst>
          </p:nvPr>
        </p:nvGraphicFramePr>
        <p:xfrm>
          <a:off x="851248" y="3021293"/>
          <a:ext cx="3936776" cy="3216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39BE32F-8753-4A7A-986F-8412C460E9ED}"/>
              </a:ext>
            </a:extLst>
          </p:cNvPr>
          <p:cNvSpPr txBox="1"/>
          <p:nvPr/>
        </p:nvSpPr>
        <p:spPr>
          <a:xfrm>
            <a:off x="1649442" y="2145099"/>
            <a:ext cx="6277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chemeClr val="tx2"/>
                </a:solidFill>
              </a:rPr>
              <a:t>Динамика объема и интенсивности нагрузки учебных заданий урока по физической культуре в … (указать класс и тему урока)</a:t>
            </a:r>
          </a:p>
        </p:txBody>
      </p:sp>
    </p:spTree>
    <p:extLst>
      <p:ext uri="{BB962C8B-B14F-4D97-AF65-F5344CB8AC3E}">
        <p14:creationId xmlns:p14="http://schemas.microsoft.com/office/powerpoint/2010/main" val="154565530"/>
      </p:ext>
    </p:extLst>
  </p:cSld>
  <p:clrMapOvr>
    <a:masterClrMapping/>
  </p:clrMapOvr>
  <p:transition>
    <p:fade thruBlk="1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766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(продолжение)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</a:t>
            </a:r>
            <a:br>
              <a:rPr lang="ru-RU" sz="2000" dirty="0"/>
            </a:br>
            <a:r>
              <a:rPr lang="ru-RU" sz="2000" dirty="0"/>
              <a:t>(Тестирование УФП)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78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D443B-9D7D-4DF7-8878-DD076E184436}"/>
              </a:ext>
            </a:extLst>
          </p:cNvPr>
          <p:cNvSpPr txBox="1"/>
          <p:nvPr/>
        </p:nvSpPr>
        <p:spPr>
          <a:xfrm>
            <a:off x="897016" y="1628800"/>
            <a:ext cx="79421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b="1" u="sng" dirty="0"/>
              <a:t>Алгоритм действий </a:t>
            </a:r>
          </a:p>
          <a:p>
            <a:pPr indent="358775"/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Математическая обработка результатов тестирования УФП</a:t>
            </a:r>
          </a:p>
          <a:p>
            <a:pPr indent="358775"/>
            <a:endParaRPr lang="ru-RU" dirty="0"/>
          </a:p>
          <a:p>
            <a:pPr indent="358775"/>
            <a:r>
              <a:rPr lang="ru-RU" dirty="0"/>
              <a:t>1. Провести тестирование и заполнить </a:t>
            </a:r>
            <a:r>
              <a:rPr lang="ru-RU" b="1" i="1" u="sng" dirty="0"/>
              <a:t>протокол</a:t>
            </a:r>
            <a:r>
              <a:rPr lang="ru-RU" dirty="0"/>
              <a:t> </a:t>
            </a:r>
            <a:r>
              <a:rPr lang="ru-RU" sz="1400" dirty="0"/>
              <a:t>(образец бланка приведен выше, в соответствующем разделе</a:t>
            </a:r>
            <a:r>
              <a:rPr lang="ru-RU" dirty="0"/>
              <a:t>) с результатами тестов (челночный бег, прыжок в длину с места, «отжимание», наклон по линейке)</a:t>
            </a:r>
          </a:p>
          <a:p>
            <a:pPr indent="358775"/>
            <a:r>
              <a:rPr lang="ru-RU" dirty="0"/>
              <a:t>2. По «Нормативной таблице УФП» определить уровень физической подготовленности каждого испытуемого и внести в тот же протокол</a:t>
            </a:r>
          </a:p>
          <a:p>
            <a:pPr indent="358775"/>
            <a:r>
              <a:rPr lang="ru-RU" dirty="0"/>
              <a:t>3. Произвести вычисления (среднего арифметического значения и процентного соотношения количества учащихся с определённым УФП); составить </a:t>
            </a:r>
            <a:r>
              <a:rPr lang="ru-RU" b="1" i="1" u="sng" dirty="0"/>
              <a:t>таблицу 1 и таблицу 2 </a:t>
            </a:r>
            <a:r>
              <a:rPr lang="ru-RU" dirty="0"/>
              <a:t>обработанных результатов УФП</a:t>
            </a:r>
          </a:p>
          <a:p>
            <a:pPr indent="358775"/>
            <a:r>
              <a:rPr lang="ru-RU" dirty="0"/>
              <a:t>4. Занести данные таблиц в окно значений «конструктора диаграмм»; получить и скорректировать </a:t>
            </a:r>
            <a:r>
              <a:rPr lang="ru-RU" b="1" i="1" u="sng" dirty="0"/>
              <a:t>гистограмму </a:t>
            </a:r>
            <a:r>
              <a:rPr lang="ru-RU" dirty="0"/>
              <a:t>(</a:t>
            </a:r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см. пример ниже)</a:t>
            </a:r>
          </a:p>
          <a:p>
            <a:pPr indent="358775"/>
            <a:r>
              <a:rPr lang="ru-RU" dirty="0"/>
              <a:t>5. Дать короткий </a:t>
            </a:r>
            <a:r>
              <a:rPr lang="ru-RU" b="1" i="1" u="sng" dirty="0"/>
              <a:t>комментарий</a:t>
            </a:r>
            <a:r>
              <a:rPr lang="ru-RU" dirty="0"/>
              <a:t> по наиболее значимым результатам тестирования </a:t>
            </a:r>
            <a:r>
              <a:rPr 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(см. пример «математическая статистика» (анкетирование))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2794552"/>
      </p:ext>
    </p:extLst>
  </p:cSld>
  <p:clrMapOvr>
    <a:masterClrMapping/>
  </p:clrMapOvr>
  <p:transition>
    <p:fade thruBlk="1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766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(Тестирование УФП)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D443B-9D7D-4DF7-8878-DD076E184436}"/>
              </a:ext>
            </a:extLst>
          </p:cNvPr>
          <p:cNvSpPr txBox="1"/>
          <p:nvPr/>
        </p:nvSpPr>
        <p:spPr>
          <a:xfrm>
            <a:off x="865569" y="1405806"/>
            <a:ext cx="7942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dirty="0"/>
              <a:t>Допустим Вы провели тестирование и заполнили протокол. У Вас получилось следующее:</a:t>
            </a:r>
            <a:endParaRPr lang="ru-RU" sz="14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F4823-FCA1-470F-BBED-F1C45C696D7E}"/>
              </a:ext>
            </a:extLst>
          </p:cNvPr>
          <p:cNvSpPr txBox="1"/>
          <p:nvPr/>
        </p:nvSpPr>
        <p:spPr>
          <a:xfrm>
            <a:off x="953677" y="2052137"/>
            <a:ext cx="7753946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ysClr val="windowText" lastClr="000000"/>
                </a:solidFill>
              </a:rPr>
              <a:t>ПРОТОКОЛ (первичный)</a:t>
            </a:r>
          </a:p>
          <a:p>
            <a:pPr algn="ctr"/>
            <a:r>
              <a:rPr lang="ru-RU" sz="1600" dirty="0">
                <a:solidFill>
                  <a:sysClr val="windowText" lastClr="000000"/>
                </a:solidFill>
              </a:rPr>
              <a:t>Тестирования уровня физической подготовленности учащихся   2 класса </a:t>
            </a:r>
          </a:p>
          <a:p>
            <a:pPr algn="ctr"/>
            <a:r>
              <a:rPr lang="ru-RU" sz="1600" dirty="0">
                <a:solidFill>
                  <a:sysClr val="windowText" lastClr="000000"/>
                </a:solidFill>
              </a:rPr>
              <a:t>МОШИ "Школа-интернат №1" г. Владивостока </a:t>
            </a:r>
            <a:r>
              <a:rPr lang="ru-RU" sz="1600" dirty="0" err="1">
                <a:solidFill>
                  <a:sysClr val="windowText" lastClr="000000"/>
                </a:solidFill>
              </a:rPr>
              <a:t>Первореченского</a:t>
            </a:r>
            <a:r>
              <a:rPr lang="ru-RU" sz="1600" dirty="0">
                <a:solidFill>
                  <a:sysClr val="windowText" lastClr="000000"/>
                </a:solidFill>
              </a:rPr>
              <a:t> района</a:t>
            </a:r>
          </a:p>
          <a:p>
            <a:pPr algn="ctr"/>
            <a:endParaRPr lang="ru-RU" sz="1600" dirty="0">
              <a:solidFill>
                <a:sysClr val="windowText" lastClr="000000"/>
              </a:solidFill>
            </a:endParaRPr>
          </a:p>
          <a:p>
            <a:r>
              <a:rPr lang="ru-RU" sz="1600" dirty="0">
                <a:solidFill>
                  <a:sysClr val="windowText" lastClr="000000"/>
                </a:solidFill>
              </a:rPr>
              <a:t>Возрастная группа </a:t>
            </a:r>
            <a:r>
              <a:rPr lang="ru-RU" sz="1600" i="1" dirty="0">
                <a:solidFill>
                  <a:srgbClr val="0000FF"/>
                </a:solidFill>
              </a:rPr>
              <a:t>7 лет (девочки), 6 чел. испытуемых</a:t>
            </a:r>
          </a:p>
          <a:p>
            <a:r>
              <a:rPr lang="ru-RU" sz="1600" dirty="0">
                <a:solidFill>
                  <a:sysClr val="windowText" lastClr="000000"/>
                </a:solidFill>
              </a:rPr>
              <a:t>Тестирующий: студент Группы </a:t>
            </a:r>
            <a:r>
              <a:rPr lang="ru-RU" sz="1600" i="1" dirty="0">
                <a:solidFill>
                  <a:srgbClr val="0000FF"/>
                </a:solidFill>
              </a:rPr>
              <a:t>БПО-19-ФЗ1 Петров П.П.</a:t>
            </a:r>
          </a:p>
          <a:p>
            <a:r>
              <a:rPr lang="ru-RU" sz="1600" dirty="0">
                <a:solidFill>
                  <a:sysClr val="windowText" lastClr="000000"/>
                </a:solidFill>
              </a:rPr>
              <a:t>Дата тестирования </a:t>
            </a:r>
            <a:r>
              <a:rPr lang="ru-RU" sz="1600" i="1" dirty="0">
                <a:solidFill>
                  <a:srgbClr val="0000FF"/>
                </a:solidFill>
              </a:rPr>
              <a:t>18.05.20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47DEBDA1-946A-4E54-A7E5-88B664079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226799"/>
              </p:ext>
            </p:extLst>
          </p:nvPr>
        </p:nvGraphicFramePr>
        <p:xfrm>
          <a:off x="953677" y="3861048"/>
          <a:ext cx="7772404" cy="282399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{F5AB1C69-6EDB-4FF4-983F-18BD219EF322}</a:tableStyleId>
              </a:tblPr>
              <a:tblGrid>
                <a:gridCol w="377963">
                  <a:extLst>
                    <a:ext uri="{9D8B030D-6E8A-4147-A177-3AD203B41FA5}">
                      <a16:colId xmlns:a16="http://schemas.microsoft.com/office/drawing/2014/main" val="385008011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1242761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77846659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06903208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55491353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64662304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28203455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95330101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76406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75848339"/>
                    </a:ext>
                  </a:extLst>
                </a:gridCol>
                <a:gridCol w="841713">
                  <a:extLst>
                    <a:ext uri="{9D8B030D-6E8A-4147-A177-3AD203B41FA5}">
                      <a16:colId xmlns:a16="http://schemas.microsoft.com/office/drawing/2014/main" val="1862465400"/>
                    </a:ext>
                  </a:extLst>
                </a:gridCol>
              </a:tblGrid>
              <a:tr h="49263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№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Ф.И.О. учащегося 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Челночный бег 10Х3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Прыжок в длину с места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«Отжима-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ние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»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Наклон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Средний УФП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273178"/>
                  </a:ext>
                </a:extLst>
              </a:tr>
              <a:tr h="4238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Пока-</a:t>
                      </a:r>
                      <a:r>
                        <a:rPr lang="ru-RU" sz="1400" dirty="0" err="1">
                          <a:effectLst/>
                        </a:rPr>
                        <a:t>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УФП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Пока-</a:t>
                      </a:r>
                      <a:r>
                        <a:rPr lang="ru-RU" sz="1400" dirty="0" err="1">
                          <a:effectLst/>
                        </a:rPr>
                        <a:t>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УФП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Пока-</a:t>
                      </a:r>
                      <a:r>
                        <a:rPr lang="ru-RU" sz="1400" dirty="0" err="1">
                          <a:effectLst/>
                        </a:rPr>
                        <a:t>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УФП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Пока-</a:t>
                      </a:r>
                      <a:r>
                        <a:rPr lang="ru-RU" sz="1400" dirty="0" err="1">
                          <a:effectLst/>
                        </a:rPr>
                        <a:t>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УФП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438163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FF"/>
                          </a:solidFill>
                          <a:effectLst/>
                        </a:rPr>
                        <a:t> Ромашкина Г.</a:t>
                      </a:r>
                      <a:endParaRPr lang="ru-RU" sz="1400" i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10,4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Средн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130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Средн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Средн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+ 6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Средн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FF"/>
                          </a:solidFill>
                          <a:effectLst/>
                        </a:rPr>
                        <a:t> Средний</a:t>
                      </a:r>
                      <a:endParaRPr lang="ru-RU" sz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826532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FF"/>
                          </a:solidFill>
                          <a:effectLst/>
                        </a:rPr>
                        <a:t> Лютикова В.</a:t>
                      </a:r>
                      <a:endParaRPr lang="ru-RU" sz="1400" i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10,8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Низ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Низ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Низ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Низ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FF"/>
                          </a:solidFill>
                          <a:effectLst/>
                        </a:rPr>
                        <a:t> Низкий</a:t>
                      </a:r>
                      <a:endParaRPr lang="ru-RU" sz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184760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FF"/>
                          </a:solidFill>
                          <a:effectLst/>
                        </a:rPr>
                        <a:t> Тюльпанова В.</a:t>
                      </a:r>
                      <a:endParaRPr lang="ru-RU" sz="1400" i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9,5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Выс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Выс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Выс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+ 10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Выс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FF"/>
                          </a:solidFill>
                          <a:effectLst/>
                        </a:rPr>
                        <a:t> Высокий</a:t>
                      </a:r>
                      <a:endParaRPr lang="ru-RU" sz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899648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FF"/>
                          </a:solidFill>
                          <a:effectLst/>
                        </a:rPr>
                        <a:t> Сирень Л.</a:t>
                      </a:r>
                      <a:endParaRPr lang="ru-RU" sz="1400" i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11,0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Низ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105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Низ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Низ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+ 5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Средн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FF"/>
                          </a:solidFill>
                          <a:effectLst/>
                        </a:rPr>
                        <a:t> Низкий</a:t>
                      </a:r>
                      <a:endParaRPr lang="ru-RU" sz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319158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FF"/>
                          </a:solidFill>
                          <a:effectLst/>
                        </a:rPr>
                        <a:t> Яблочкина К.</a:t>
                      </a:r>
                      <a:endParaRPr lang="ru-RU" sz="1400" i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9,3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Выс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Средн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Средн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+ 2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Низ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FF"/>
                          </a:solidFill>
                          <a:effectLst/>
                        </a:rPr>
                        <a:t> Средний</a:t>
                      </a:r>
                      <a:endParaRPr lang="ru-RU" sz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060267"/>
                  </a:ext>
                </a:extLst>
              </a:tr>
              <a:tr h="246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FF"/>
                          </a:solidFill>
                          <a:effectLst/>
                        </a:rPr>
                        <a:t> Спирея Р.</a:t>
                      </a:r>
                      <a:endParaRPr lang="ru-RU" sz="1400" i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10,6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Низ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Низ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Выс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+ 12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Выс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FF"/>
                          </a:solidFill>
                          <a:effectLst/>
                        </a:rPr>
                        <a:t> Средний</a:t>
                      </a:r>
                      <a:endParaRPr lang="ru-RU" sz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56039"/>
                  </a:ext>
                </a:extLst>
              </a:tr>
              <a:tr h="261304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Средний показатель / Средний УФП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400" b="1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Низ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kumimoji="0" lang="ru-RU" sz="1400" b="1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400" b="1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117,5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400" b="1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Сред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400" b="1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8,8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400" b="1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Сред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400" b="1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400" b="1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Сред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Средний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810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25891"/>
      </p:ext>
    </p:extLst>
  </p:cSld>
  <p:clrMapOvr>
    <a:masterClrMapping/>
  </p:clrMapOvr>
  <p:transition>
    <p:fade thruBlk="1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766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(Тестирование УФП)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80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F4823-FCA1-470F-BBED-F1C45C696D7E}"/>
              </a:ext>
            </a:extLst>
          </p:cNvPr>
          <p:cNvSpPr txBox="1"/>
          <p:nvPr/>
        </p:nvSpPr>
        <p:spPr>
          <a:xfrm>
            <a:off x="839485" y="2418352"/>
            <a:ext cx="8073388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ysClr val="windowText" lastClr="000000"/>
                </a:solidFill>
              </a:rPr>
              <a:t>Таблица 1</a:t>
            </a:r>
          </a:p>
          <a:p>
            <a:pPr algn="ctr"/>
            <a:r>
              <a:rPr lang="ru-RU" sz="1600" dirty="0">
                <a:solidFill>
                  <a:sysClr val="windowText" lastClr="000000"/>
                </a:solidFill>
              </a:rPr>
              <a:t>Соотношение количества испытуемых относительно УФП по видам испытаний</a:t>
            </a:r>
          </a:p>
          <a:p>
            <a:pPr algn="ctr"/>
            <a:r>
              <a:rPr lang="ru-RU" sz="1600" dirty="0">
                <a:solidFill>
                  <a:sysClr val="windowText" lastClr="000000"/>
                </a:solidFill>
              </a:rPr>
              <a:t>учащихся   2 класса  МОШИ "Школа-интернат №1" г. Владивостока</a:t>
            </a:r>
          </a:p>
          <a:p>
            <a:r>
              <a:rPr lang="ru-RU" sz="1400" dirty="0">
                <a:solidFill>
                  <a:sysClr val="windowText" lastClr="000000"/>
                </a:solidFill>
              </a:rPr>
              <a:t>Возрастная группа </a:t>
            </a:r>
            <a:r>
              <a:rPr lang="ru-RU" sz="1400" i="1" dirty="0">
                <a:solidFill>
                  <a:srgbClr val="0000FF"/>
                </a:solidFill>
              </a:rPr>
              <a:t>7 лет (девочки), 6 чел. испытуемых</a:t>
            </a:r>
          </a:p>
          <a:p>
            <a:r>
              <a:rPr lang="ru-RU" sz="1400" dirty="0">
                <a:solidFill>
                  <a:sysClr val="windowText" lastClr="000000"/>
                </a:solidFill>
              </a:rPr>
              <a:t>Тестирующий: студент Группы </a:t>
            </a:r>
            <a:r>
              <a:rPr lang="ru-RU" sz="1400" i="1" dirty="0">
                <a:solidFill>
                  <a:srgbClr val="0000FF"/>
                </a:solidFill>
              </a:rPr>
              <a:t>БПО-19-ФЗ1 Петров П.П.</a:t>
            </a:r>
          </a:p>
          <a:p>
            <a:r>
              <a:rPr lang="ru-RU" sz="1400" dirty="0">
                <a:solidFill>
                  <a:sysClr val="windowText" lastClr="000000"/>
                </a:solidFill>
              </a:rPr>
              <a:t>Дата тестирования </a:t>
            </a:r>
            <a:r>
              <a:rPr lang="ru-RU" sz="1400" i="1" dirty="0">
                <a:solidFill>
                  <a:srgbClr val="0000FF"/>
                </a:solidFill>
              </a:rPr>
              <a:t>18.05.20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51629DC-DDC7-4162-A5AC-1E2A09739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297384"/>
              </p:ext>
            </p:extLst>
          </p:nvPr>
        </p:nvGraphicFramePr>
        <p:xfrm>
          <a:off x="839485" y="3895680"/>
          <a:ext cx="8073391" cy="2773680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420147">
                  <a:extLst>
                    <a:ext uri="{9D8B030D-6E8A-4147-A177-3AD203B41FA5}">
                      <a16:colId xmlns:a16="http://schemas.microsoft.com/office/drawing/2014/main" val="2315383543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114663030"/>
                    </a:ext>
                  </a:extLst>
                </a:gridCol>
                <a:gridCol w="783486">
                  <a:extLst>
                    <a:ext uri="{9D8B030D-6E8A-4147-A177-3AD203B41FA5}">
                      <a16:colId xmlns:a16="http://schemas.microsoft.com/office/drawing/2014/main" val="3978441917"/>
                    </a:ext>
                  </a:extLst>
                </a:gridCol>
                <a:gridCol w="783486">
                  <a:extLst>
                    <a:ext uri="{9D8B030D-6E8A-4147-A177-3AD203B41FA5}">
                      <a16:colId xmlns:a16="http://schemas.microsoft.com/office/drawing/2014/main" val="2307140265"/>
                    </a:ext>
                  </a:extLst>
                </a:gridCol>
                <a:gridCol w="783486">
                  <a:extLst>
                    <a:ext uri="{9D8B030D-6E8A-4147-A177-3AD203B41FA5}">
                      <a16:colId xmlns:a16="http://schemas.microsoft.com/office/drawing/2014/main" val="1622440327"/>
                    </a:ext>
                  </a:extLst>
                </a:gridCol>
                <a:gridCol w="783486">
                  <a:extLst>
                    <a:ext uri="{9D8B030D-6E8A-4147-A177-3AD203B41FA5}">
                      <a16:colId xmlns:a16="http://schemas.microsoft.com/office/drawing/2014/main" val="3503442662"/>
                    </a:ext>
                  </a:extLst>
                </a:gridCol>
                <a:gridCol w="783486">
                  <a:extLst>
                    <a:ext uri="{9D8B030D-6E8A-4147-A177-3AD203B41FA5}">
                      <a16:colId xmlns:a16="http://schemas.microsoft.com/office/drawing/2014/main" val="2120364886"/>
                    </a:ext>
                  </a:extLst>
                </a:gridCol>
                <a:gridCol w="783486">
                  <a:extLst>
                    <a:ext uri="{9D8B030D-6E8A-4147-A177-3AD203B41FA5}">
                      <a16:colId xmlns:a16="http://schemas.microsoft.com/office/drawing/2014/main" val="3506684137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Тестируемая физическая способность (тест)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Уровни физической подготовленности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4301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Низкий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Средний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Высокий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6327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  <a:endParaRPr lang="ru-RU" sz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  <a:endParaRPr lang="ru-RU" sz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  <a:endParaRPr lang="ru-RU" sz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186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Координационные способности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(тест – челночный бег)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50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16,6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33,3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316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Скоростно-силовые способности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(тест – прыжок в длину с места)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50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33,3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16,6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6758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Силовая выносливость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(тест – сгибание, разгибание рук в упоре лежа)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33,3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33,3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33,3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9267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Подвижность в тазобедренном суставе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(тест – наклон по линейке)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33,3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33,3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FF"/>
                          </a:solidFill>
                          <a:effectLst/>
                        </a:rPr>
                        <a:t>33,3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57153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3DB0FB7-4539-4997-A3E7-50D14DBFB178}"/>
              </a:ext>
            </a:extLst>
          </p:cNvPr>
          <p:cNvSpPr txBox="1"/>
          <p:nvPr/>
        </p:nvSpPr>
        <p:spPr>
          <a:xfrm>
            <a:off x="814046" y="1497558"/>
            <a:ext cx="763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Затем произвести вычисления (среднего арифметического значения и процентного соотношения количества учащихся с определённым УФП); составить </a:t>
            </a:r>
            <a:r>
              <a:rPr lang="ru-RU" b="1" i="1" u="sng" dirty="0"/>
              <a:t>таблицу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3335820"/>
      </p:ext>
    </p:extLst>
  </p:cSld>
  <p:clrMapOvr>
    <a:masterClrMapping/>
  </p:clrMapOvr>
  <p:transition>
    <p:fade thruBlk="1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766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(Тестирование УФП)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81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F4823-FCA1-470F-BBED-F1C45C696D7E}"/>
              </a:ext>
            </a:extLst>
          </p:cNvPr>
          <p:cNvSpPr txBox="1"/>
          <p:nvPr/>
        </p:nvSpPr>
        <p:spPr>
          <a:xfrm>
            <a:off x="839485" y="2418352"/>
            <a:ext cx="8073388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ysClr val="windowText" lastClr="000000"/>
                </a:solidFill>
              </a:rPr>
              <a:t>Таблица 2</a:t>
            </a:r>
          </a:p>
          <a:p>
            <a:pPr algn="ctr"/>
            <a:r>
              <a:rPr lang="ru-RU" sz="1600" dirty="0">
                <a:solidFill>
                  <a:sysClr val="windowText" lastClr="000000"/>
                </a:solidFill>
              </a:rPr>
              <a:t>Общее соотношение количества испытуемых относительно УФП   </a:t>
            </a:r>
          </a:p>
          <a:p>
            <a:pPr algn="ctr"/>
            <a:r>
              <a:rPr lang="ru-RU" sz="1600" dirty="0">
                <a:solidFill>
                  <a:sysClr val="windowText" lastClr="000000"/>
                </a:solidFill>
              </a:rPr>
              <a:t>МОШИ "Школа-интернат №1" г. Владивостока</a:t>
            </a:r>
          </a:p>
          <a:p>
            <a:r>
              <a:rPr lang="ru-RU" sz="1400" dirty="0">
                <a:solidFill>
                  <a:sysClr val="windowText" lastClr="000000"/>
                </a:solidFill>
              </a:rPr>
              <a:t>Возрастная группа </a:t>
            </a:r>
            <a:r>
              <a:rPr lang="ru-RU" sz="1400" i="1" dirty="0">
                <a:solidFill>
                  <a:srgbClr val="0000FF"/>
                </a:solidFill>
              </a:rPr>
              <a:t>7 лет (девочки), 6 чел. испытуемых</a:t>
            </a:r>
          </a:p>
          <a:p>
            <a:r>
              <a:rPr lang="ru-RU" sz="1400" dirty="0">
                <a:solidFill>
                  <a:sysClr val="windowText" lastClr="000000"/>
                </a:solidFill>
              </a:rPr>
              <a:t>Тестирующий: студент Группы </a:t>
            </a:r>
            <a:r>
              <a:rPr lang="ru-RU" sz="1400" i="1" dirty="0">
                <a:solidFill>
                  <a:srgbClr val="0000FF"/>
                </a:solidFill>
              </a:rPr>
              <a:t>БПО-19-ФЗ1 Петров П.П.</a:t>
            </a:r>
          </a:p>
          <a:p>
            <a:r>
              <a:rPr lang="ru-RU" sz="1400" dirty="0">
                <a:solidFill>
                  <a:sysClr val="windowText" lastClr="000000"/>
                </a:solidFill>
              </a:rPr>
              <a:t>Дата тестирования </a:t>
            </a:r>
            <a:r>
              <a:rPr lang="ru-RU" sz="1400" i="1" dirty="0">
                <a:solidFill>
                  <a:srgbClr val="0000FF"/>
                </a:solidFill>
              </a:rPr>
              <a:t>18.05.20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DB0FB7-4539-4997-A3E7-50D14DBFB178}"/>
              </a:ext>
            </a:extLst>
          </p:cNvPr>
          <p:cNvSpPr txBox="1"/>
          <p:nvPr/>
        </p:nvSpPr>
        <p:spPr>
          <a:xfrm>
            <a:off x="814046" y="1497558"/>
            <a:ext cx="763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Затем произвести вычисления (среднего арифметического значения и процентного соотношения количества учащихся с определённым УФП); составить </a:t>
            </a:r>
            <a:r>
              <a:rPr lang="ru-RU" b="1" i="1" u="sng" dirty="0"/>
              <a:t>таблицу 2</a:t>
            </a: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E8FECDA-5974-4E48-81FD-801FAAB09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261105"/>
              </p:ext>
            </p:extLst>
          </p:nvPr>
        </p:nvGraphicFramePr>
        <p:xfrm>
          <a:off x="840359" y="3895680"/>
          <a:ext cx="8072513" cy="111749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795537">
                  <a:extLst>
                    <a:ext uri="{9D8B030D-6E8A-4147-A177-3AD203B41FA5}">
                      <a16:colId xmlns:a16="http://schemas.microsoft.com/office/drawing/2014/main" val="1286663839"/>
                    </a:ext>
                  </a:extLst>
                </a:gridCol>
                <a:gridCol w="879496">
                  <a:extLst>
                    <a:ext uri="{9D8B030D-6E8A-4147-A177-3AD203B41FA5}">
                      <a16:colId xmlns:a16="http://schemas.microsoft.com/office/drawing/2014/main" val="2739095840"/>
                    </a:ext>
                  </a:extLst>
                </a:gridCol>
                <a:gridCol w="879496">
                  <a:extLst>
                    <a:ext uri="{9D8B030D-6E8A-4147-A177-3AD203B41FA5}">
                      <a16:colId xmlns:a16="http://schemas.microsoft.com/office/drawing/2014/main" val="2249743739"/>
                    </a:ext>
                  </a:extLst>
                </a:gridCol>
                <a:gridCol w="879496">
                  <a:extLst>
                    <a:ext uri="{9D8B030D-6E8A-4147-A177-3AD203B41FA5}">
                      <a16:colId xmlns:a16="http://schemas.microsoft.com/office/drawing/2014/main" val="1967732640"/>
                    </a:ext>
                  </a:extLst>
                </a:gridCol>
                <a:gridCol w="879496">
                  <a:extLst>
                    <a:ext uri="{9D8B030D-6E8A-4147-A177-3AD203B41FA5}">
                      <a16:colId xmlns:a16="http://schemas.microsoft.com/office/drawing/2014/main" val="362814902"/>
                    </a:ext>
                  </a:extLst>
                </a:gridCol>
                <a:gridCol w="879496">
                  <a:extLst>
                    <a:ext uri="{9D8B030D-6E8A-4147-A177-3AD203B41FA5}">
                      <a16:colId xmlns:a16="http://schemas.microsoft.com/office/drawing/2014/main" val="3968819405"/>
                    </a:ext>
                  </a:extLst>
                </a:gridCol>
                <a:gridCol w="879496">
                  <a:extLst>
                    <a:ext uri="{9D8B030D-6E8A-4147-A177-3AD203B41FA5}">
                      <a16:colId xmlns:a16="http://schemas.microsoft.com/office/drawing/2014/main" val="2221137416"/>
                    </a:ext>
                  </a:extLst>
                </a:gridCol>
              </a:tblGrid>
              <a:tr h="27937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 Контингент испытуемых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Уровни физической подготовленности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363056"/>
                  </a:ext>
                </a:extLst>
              </a:tr>
              <a:tr h="279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Низкий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Средний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Высокий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748157"/>
                  </a:ext>
                </a:extLst>
              </a:tr>
              <a:tr h="27937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Девочки 2 класс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(8 лет)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Колич.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  <a:endParaRPr lang="ru-RU" sz="16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</a:rPr>
                        <a:t>Колич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  <a:endParaRPr lang="ru-RU" sz="16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Колич.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804502"/>
                  </a:ext>
                </a:extLst>
              </a:tr>
              <a:tr h="279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FF"/>
                          </a:solidFill>
                          <a:effectLst/>
                        </a:rPr>
                        <a:t>33</a:t>
                      </a:r>
                      <a:endParaRPr lang="ru-RU" sz="16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FF"/>
                          </a:solidFill>
                          <a:effectLst/>
                        </a:rPr>
                        <a:t>50</a:t>
                      </a:r>
                      <a:endParaRPr lang="ru-RU" sz="16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219173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DF1CD09-7370-4F87-9F54-927164AE0915}"/>
              </a:ext>
            </a:extLst>
          </p:cNvPr>
          <p:cNvSpPr txBox="1"/>
          <p:nvPr/>
        </p:nvSpPr>
        <p:spPr>
          <a:xfrm>
            <a:off x="830487" y="5013176"/>
            <a:ext cx="7639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Напомним как производится вычисление среднего арифметического</a:t>
            </a:r>
          </a:p>
          <a:p>
            <a:r>
              <a:rPr lang="ru-RU" dirty="0"/>
              <a:t>S = (S1+S2+S3+…+</a:t>
            </a:r>
            <a:r>
              <a:rPr lang="ru-RU" dirty="0" err="1"/>
              <a:t>Sn</a:t>
            </a:r>
            <a:r>
              <a:rPr lang="ru-RU" dirty="0"/>
              <a:t>)/n</a:t>
            </a:r>
          </a:p>
          <a:p>
            <a:r>
              <a:rPr lang="ru-RU" dirty="0"/>
              <a:t>Где S-среднее арифметическое,</a:t>
            </a:r>
          </a:p>
          <a:p>
            <a:r>
              <a:rPr lang="ru-RU" dirty="0"/>
              <a:t>n -  количество занимающихся в группе,</a:t>
            </a:r>
          </a:p>
          <a:p>
            <a:r>
              <a:rPr lang="ru-RU" dirty="0"/>
              <a:t>S1,S2…… - результат каждого занимающегося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4670674"/>
      </p:ext>
    </p:extLst>
  </p:cSld>
  <p:clrMapOvr>
    <a:masterClrMapping/>
  </p:clrMapOvr>
  <p:transition>
    <p:fade thruBlk="1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766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(Тестирование УФП)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82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DB0FB7-4539-4997-A3E7-50D14DBFB178}"/>
              </a:ext>
            </a:extLst>
          </p:cNvPr>
          <p:cNvSpPr txBox="1"/>
          <p:nvPr/>
        </p:nvSpPr>
        <p:spPr>
          <a:xfrm>
            <a:off x="814046" y="1497558"/>
            <a:ext cx="8078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Далее, аналогично построению диаграммы результатов анкетирования, Вы создаете гистограммы по результатам тестирования УФП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28450B-B62A-449C-A565-00AB7C0BCFF8}"/>
              </a:ext>
            </a:extLst>
          </p:cNvPr>
          <p:cNvSpPr txBox="1"/>
          <p:nvPr/>
        </p:nvSpPr>
        <p:spPr>
          <a:xfrm>
            <a:off x="806040" y="2204864"/>
            <a:ext cx="434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Пример гистограммы по таблице 1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D72B051D-B695-4610-B34D-64E9F1C911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7944272"/>
              </p:ext>
            </p:extLst>
          </p:nvPr>
        </p:nvGraphicFramePr>
        <p:xfrm>
          <a:off x="1043608" y="2636912"/>
          <a:ext cx="734481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1956653"/>
      </p:ext>
    </p:extLst>
  </p:cSld>
  <p:clrMapOvr>
    <a:masterClrMapping/>
  </p:clrMapOvr>
  <p:transition>
    <p:fade thruBlk="1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766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(Тестирование УФП)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83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28450B-B62A-449C-A565-00AB7C0BCFF8}"/>
              </a:ext>
            </a:extLst>
          </p:cNvPr>
          <p:cNvSpPr txBox="1"/>
          <p:nvPr/>
        </p:nvSpPr>
        <p:spPr>
          <a:xfrm>
            <a:off x="899592" y="1691516"/>
            <a:ext cx="434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Пример гистограммы по таблице 2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5A2BD3E6-7345-45AA-A8EA-4D9D99CFFC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9277680"/>
              </p:ext>
            </p:extLst>
          </p:nvPr>
        </p:nvGraphicFramePr>
        <p:xfrm>
          <a:off x="806280" y="2204864"/>
          <a:ext cx="741014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5056269"/>
      </p:ext>
    </p:extLst>
  </p:cSld>
  <p:clrMapOvr>
    <a:masterClrMapping/>
  </p:clrMapOvr>
  <p:transition>
    <p:fade thruBlk="1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280" y="476672"/>
            <a:ext cx="7772400" cy="663664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Приложение 6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(продолжение)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dirty="0"/>
              <a:t>Математическая статистика (Тестирование УФП)</a:t>
            </a:r>
            <a:b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E80B6-B307-4AB6-831C-FC71F20A293F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28450B-B62A-449C-A565-00AB7C0BCFF8}"/>
              </a:ext>
            </a:extLst>
          </p:cNvPr>
          <p:cNvSpPr txBox="1"/>
          <p:nvPr/>
        </p:nvSpPr>
        <p:spPr>
          <a:xfrm>
            <a:off x="899592" y="1691516"/>
            <a:ext cx="434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Две основных необходимости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59AE1D-76D3-4D70-BF54-F45F4C2E8D36}"/>
              </a:ext>
            </a:extLst>
          </p:cNvPr>
          <p:cNvSpPr txBox="1"/>
          <p:nvPr/>
        </p:nvSpPr>
        <p:spPr>
          <a:xfrm>
            <a:off x="839074" y="2276872"/>
            <a:ext cx="77724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1. Обязательно дать комментарии к гистограммам (аналогично комментариям к результатам анкетирования (см. выше)</a:t>
            </a:r>
          </a:p>
          <a:p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2. Оформление гистограмм производится в соответствии с требованиями к оформлению рисунков (см. </a:t>
            </a:r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«Требования к оформлению текстовой части выпускных квалификационных работ, курсовых работ (проектов), рефератов, контрольных работ, отчетов по практикам, лабораторным работам» Структура и правила оформления СК-СТО-ТР-04-1.005-2015 (Новая редакция утверждена приказом ректора от 29.01.2015 г.№ 55)</a:t>
            </a:r>
            <a:r>
              <a:rPr lang="ru-RU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3421670686"/>
      </p:ext>
    </p:extLst>
  </p:cSld>
  <p:clrMapOvr>
    <a:masterClrMapping/>
  </p:clrMapOvr>
  <p:transition>
    <p:fade thruBlk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7139</TotalTime>
  <Words>9687</Words>
  <Application>Microsoft Office PowerPoint</Application>
  <PresentationFormat>Экран (4:3)</PresentationFormat>
  <Paragraphs>1569</Paragraphs>
  <Slides>84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84</vt:i4>
      </vt:variant>
    </vt:vector>
  </HeadingPairs>
  <TitlesOfParts>
    <vt:vector size="93" baseType="lpstr">
      <vt:lpstr>Arial</vt:lpstr>
      <vt:lpstr>Calibri</vt:lpstr>
      <vt:lpstr>Consolas</vt:lpstr>
      <vt:lpstr>Corbel</vt:lpstr>
      <vt:lpstr>Times New Roman</vt:lpstr>
      <vt:lpstr>Wingdings</vt:lpstr>
      <vt:lpstr>Wingdings 2</vt:lpstr>
      <vt:lpstr>Wingdings 3</vt:lpstr>
      <vt:lpstr>Метро</vt:lpstr>
      <vt:lpstr>Учебная практика по получению навыков исследовательской работы</vt:lpstr>
      <vt:lpstr>Перечень основных вопросов</vt:lpstr>
      <vt:lpstr>учебная практика – операции с реальными объектами и процессами (практическое решение профессиональных задач физического воспитания (ФВ) в условиях учебной деятельности)  получение навыков – действия доведенные до автоматизма (свободное владение инструментами педагогической диагностики и педагогического воздействия не обучающихся в ФВ  исследовательская  работа – обнаружение «не очевидных» связей между объектами, явлениями действительности (применение методов позволяющих изучить «скрытые от глаз» процессы в ФВ)</vt:lpstr>
      <vt:lpstr>I. Опорная точка: </vt:lpstr>
      <vt:lpstr>II. Опорная точка: </vt:lpstr>
      <vt:lpstr>III. Опорная точка:</vt:lpstr>
      <vt:lpstr>Научно-методическая деятельность студентов  в структуре Учебного плана Направления подготовки 44.03.01 Педагогическое образование  (Профиль подготовки Физическая культура) </vt:lpstr>
      <vt:lpstr>Презентация PowerPoint</vt:lpstr>
      <vt:lpstr>Базовая цель курса (семестра)</vt:lpstr>
      <vt:lpstr>Задания на учебную практику </vt:lpstr>
      <vt:lpstr>Учебные задания для аттестации по УППНИР</vt:lpstr>
      <vt:lpstr>Учебные задания для аттестации по УППНИР (продолжение)</vt:lpstr>
      <vt:lpstr>Учебные задания для аттестации по УППНИР (продолжение)</vt:lpstr>
      <vt:lpstr>Конечный продукт прохождения Учебной практики будет оформлен в виде «ОТЧЕТА» в котором должны быть «укомплектованы» все результаты Ваших исследований.  Его структура следующая:</vt:lpstr>
      <vt:lpstr>«молния»</vt:lpstr>
      <vt:lpstr>Тема исследования  как сделать выбор Темы?</vt:lpstr>
      <vt:lpstr>Тема исследования (продолжение)  как сделать выбор Темы?</vt:lpstr>
      <vt:lpstr>Тема исследования (продолжение)  как сделать выбор Темы?</vt:lpstr>
      <vt:lpstr>Тема исследования (продолжение)  как сделать выбор Темы? </vt:lpstr>
      <vt:lpstr>Тема исследования (продолжение)  как сделать выбор Темы?</vt:lpstr>
      <vt:lpstr>Тема исследования (продолжение)  как сделать выбор Темы?</vt:lpstr>
      <vt:lpstr>Тема исследования (продолжение)  как сделать выбор Темы?</vt:lpstr>
      <vt:lpstr>Тема исследования (продолжение)  как сделать выбор Темы?</vt:lpstr>
      <vt:lpstr>Тема исследования (продолжение)  как сделать выбор Темы?</vt:lpstr>
      <vt:lpstr>Тема исследования (продолжение)  как сделать выбор Темы?</vt:lpstr>
      <vt:lpstr> Тема исследования (проекта) </vt:lpstr>
      <vt:lpstr>В ближайшее время необходимо выслать мне на почту «вордовский» файл с заполненной таблицей по образцу предыдущего слайда с понятийными компонентами (ключевыми понятиями) Вашей Темы исследования  </vt:lpstr>
      <vt:lpstr>При оформлении документа в процессоре «Word», пожалуйста, следуйте правилам оформления текста в соответствии с требованием (см. «Общие требования к оформлению текстовой части …»)</vt:lpstr>
      <vt:lpstr>Приложение 1 Интервью (экскурсия) </vt:lpstr>
      <vt:lpstr>Приложение 1 (продолжение) Интервью (экскурсия) </vt:lpstr>
      <vt:lpstr>Приложение 1 (продолжение) Интервью (экскурсия) </vt:lpstr>
      <vt:lpstr>Приложение 1 (продолжение) Интервью (экскурсия) </vt:lpstr>
      <vt:lpstr>Приложение 1 (продолжение) Интервью (экскурсия) </vt:lpstr>
      <vt:lpstr>Приложение 1 (продолжение) Интервью (экскурсия) </vt:lpstr>
      <vt:lpstr>Приложение 1 (продолжение) Интервью (экскурсия) </vt:lpstr>
      <vt:lpstr>Приложение 1 (продолжение) Интервью (экскурсия) </vt:lpstr>
      <vt:lpstr>Приложение 1 (продолжение) Интервью (экскурсия) </vt:lpstr>
      <vt:lpstr>Приложение 1 (продолжение) Интервью (экскурсия) </vt:lpstr>
      <vt:lpstr>Приложение 1 (продолжение) Интервью (экскурсия) </vt:lpstr>
      <vt:lpstr>Приложение 2 Анализ статьи </vt:lpstr>
      <vt:lpstr>Приложение 2 (продолжение) Анализ статьи </vt:lpstr>
      <vt:lpstr>Приложение 2 (продолжение) Анализ статьи </vt:lpstr>
      <vt:lpstr>Приложение 2 (продолжение) Анализ статьи </vt:lpstr>
      <vt:lpstr>Приложение 2 (продолжение) Анализ статьи </vt:lpstr>
      <vt:lpstr>Приложение 2 (продолжение) Анализ статьи </vt:lpstr>
      <vt:lpstr>Приложение 3 Анкетирование </vt:lpstr>
      <vt:lpstr>Приложение 3 (продолжение) Анкетирование </vt:lpstr>
      <vt:lpstr>Приложение 3 (продолжение) Анкетирование </vt:lpstr>
      <vt:lpstr>Приложение 3 (продолжение) Анкетирование </vt:lpstr>
      <vt:lpstr>Приложение 3 (продолжение) Анкетирование </vt:lpstr>
      <vt:lpstr>Приложение 4 Педагогическое наблюдение </vt:lpstr>
      <vt:lpstr>Приложение 4 (продолжение) Педагогическое наблюдение </vt:lpstr>
      <vt:lpstr>Приложение 4 (продолжение) Педагогическое наблюдение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Приложение 5 Тестирование УФП </vt:lpstr>
      <vt:lpstr>Приложение 5 (продолжение) Тестирование УФП </vt:lpstr>
      <vt:lpstr>Приложение 5 (продолжение) Тестирование УФП </vt:lpstr>
      <vt:lpstr>Приложение 5 (продолжение) Тестирование УФП </vt:lpstr>
      <vt:lpstr>Приложение 5 (продолжение) Тестирование УФП </vt:lpstr>
      <vt:lpstr>Приложение 5 (продолжение) Тестирование УФП </vt:lpstr>
      <vt:lpstr>Приложение 5 (продолжение) Тестирование УФП </vt:lpstr>
      <vt:lpstr>Приложение 5 (продолжение) Тестирование УФП </vt:lpstr>
      <vt:lpstr>Приложение 5 (продолжение) Тестирование УФП </vt:lpstr>
      <vt:lpstr>Приложение 6 Математическая статистика </vt:lpstr>
      <vt:lpstr>Приложение 6 (продолжение) Математическая статистика (анкетирование) </vt:lpstr>
      <vt:lpstr>Приложение 6 (продолжение) Математическая статистика (анкетирование)</vt:lpstr>
      <vt:lpstr>Приложение 6 (продолжение) Математическая статистика (анкетирование)</vt:lpstr>
      <vt:lpstr>Приложение 6 (продолжение) Математическая статистика (анкетирование)</vt:lpstr>
      <vt:lpstr>Приложение 6 (продолжение) Математическая статистика (анкетирование)</vt:lpstr>
      <vt:lpstr>Приложение 6 (продолжение) Математическая статистика (анкетирование)</vt:lpstr>
      <vt:lpstr>Приложение 6 (продолжение) Математическая статистика (Педагогическое наблюдение) </vt:lpstr>
      <vt:lpstr>Приложение 6 (продолжение) Математическая статистика (Педагогическое наблюдение) </vt:lpstr>
      <vt:lpstr>Приложение 6 (продолжение) Математическая статистика (Педагогическое наблюдение) </vt:lpstr>
      <vt:lpstr>Приложение 6 (продолжение) Математическая статистика (Педагогическое наблюдение) </vt:lpstr>
      <vt:lpstr>Приложение 6 (продолжение) Математическая статистика  (Тестирование УФП) </vt:lpstr>
      <vt:lpstr>Приложение 6 (продолжение) Математическая статистика (Тестирование УФП) </vt:lpstr>
      <vt:lpstr>Приложение 6 (продолжение) Математическая статистика (Тестирование УФП) </vt:lpstr>
      <vt:lpstr>Приложение 6 (продолжение) Математическая статистика (Тестирование УФП) </vt:lpstr>
      <vt:lpstr>Приложение 6 (продолжение) Математическая статистика (Тестирование УФП) </vt:lpstr>
      <vt:lpstr>Приложение 6 (продолжение) Математическая статистика (Тестирование УФП) </vt:lpstr>
      <vt:lpstr>Приложение 6 (продолжение) Математическая статистика (Тестирование УФП)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Admin</dc:creator>
  <cp:lastModifiedBy>Юрий Гудков</cp:lastModifiedBy>
  <cp:revision>646</cp:revision>
  <dcterms:created xsi:type="dcterms:W3CDTF">2012-01-16T03:27:06Z</dcterms:created>
  <dcterms:modified xsi:type="dcterms:W3CDTF">2020-05-18T00:35:06Z</dcterms:modified>
</cp:coreProperties>
</file>