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</p:sldMasterIdLst>
  <p:sldIdLst>
    <p:sldId id="291" r:id="rId6"/>
    <p:sldId id="290" r:id="rId7"/>
    <p:sldId id="292" r:id="rId8"/>
    <p:sldId id="258" r:id="rId9"/>
    <p:sldId id="259" r:id="rId10"/>
    <p:sldId id="294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95" r:id="rId19"/>
    <p:sldId id="268" r:id="rId20"/>
    <p:sldId id="296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97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</p:sldIdLst>
  <p:sldSz cx="12192000" cy="6858000"/>
  <p:notesSz cx="6858000" cy="9144000"/>
  <p:custDataLst>
    <p:tags r:id="rId4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gs" Target="tags/tag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G:\&#1052;&#1041;&#1040;\&#1050;&#1086;&#1085;&#1089;&#1086;&#1083;&#1080;&#1076;%20&#1073;&#1102;&#1076;&#1078;%20&#1056;&#1060;%202014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500" baseline="0"/>
            </a:pPr>
            <a:r>
              <a:rPr lang="ru-RU" sz="2500" baseline="0" dirty="0"/>
              <a:t>Структура </a:t>
            </a:r>
            <a:r>
              <a:rPr lang="ru-RU" sz="2500" baseline="0" dirty="0" smtClean="0"/>
              <a:t>налоговых доходов консолидированного </a:t>
            </a:r>
            <a:r>
              <a:rPr lang="ru-RU" sz="2500" baseline="0" dirty="0"/>
              <a:t>бюджета РФ в разрезе уровней бюджетов в </a:t>
            </a:r>
            <a:r>
              <a:rPr lang="ru-RU" sz="2500" baseline="0" dirty="0" smtClean="0"/>
              <a:t>2016 </a:t>
            </a:r>
            <a:r>
              <a:rPr lang="ru-RU" sz="2500" baseline="0" dirty="0"/>
              <a:t>г.</a:t>
            </a:r>
          </a:p>
        </c:rich>
      </c:tx>
      <c:layout>
        <c:manualLayout>
          <c:xMode val="edge"/>
          <c:yMode val="edge"/>
          <c:x val="0.15152000097210094"/>
          <c:y val="2.4294897895264411E-2"/>
        </c:manualLayout>
      </c:layout>
      <c:overlay val="0"/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'Раздел 1 (Фед. и др. нал.)'!$A$10:$A$13</c:f>
              <c:strCache>
                <c:ptCount val="4"/>
                <c:pt idx="0">
                  <c:v> Федеральные налоги и сборы
</c:v>
                </c:pt>
                <c:pt idx="1">
                  <c:v> Региональные налоги
 </c:v>
                </c:pt>
                <c:pt idx="2">
                  <c:v> Местные налоги
 </c:v>
                </c:pt>
                <c:pt idx="3">
                  <c:v>Специальные налоговые режимы 
 режимам </c:v>
                </c:pt>
              </c:strCache>
            </c:strRef>
          </c:cat>
          <c:val>
            <c:numRef>
              <c:f>'Раздел 1 (Фед. и др. нал.)'!$B$10:$B$13</c:f>
              <c:numCache>
                <c:formatCode>#,##0</c:formatCode>
                <c:ptCount val="4"/>
                <c:pt idx="0">
                  <c:v>11233115933</c:v>
                </c:pt>
                <c:pt idx="1">
                  <c:v>752853446</c:v>
                </c:pt>
                <c:pt idx="2">
                  <c:v>202535513</c:v>
                </c:pt>
                <c:pt idx="3">
                  <c:v>417837124</c:v>
                </c:pt>
              </c:numCache>
            </c:numRef>
          </c:val>
        </c:ser>
        <c:ser>
          <c:idx val="1"/>
          <c:order val="1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'Раздел 1 (Фед. и др. нал.)'!$A$10:$A$13</c:f>
              <c:strCache>
                <c:ptCount val="4"/>
                <c:pt idx="0">
                  <c:v> Федеральные налоги и сборы
</c:v>
                </c:pt>
                <c:pt idx="1">
                  <c:v> Региональные налоги
 </c:v>
                </c:pt>
                <c:pt idx="2">
                  <c:v> Местные налоги
 </c:v>
                </c:pt>
                <c:pt idx="3">
                  <c:v>Специальные налоговые режимы 
 режимам </c:v>
                </c:pt>
              </c:strCache>
            </c:strRef>
          </c:cat>
          <c:val>
            <c:numRef>
              <c:f>'Раздел 1 (Фед. и др. нал.)'!$C$10:$C$13</c:f>
              <c:numCache>
                <c:formatCode>0.00</c:formatCode>
                <c:ptCount val="4"/>
                <c:pt idx="0">
                  <c:v>89.106863186346217</c:v>
                </c:pt>
                <c:pt idx="1">
                  <c:v>5.9720214241726879</c:v>
                </c:pt>
                <c:pt idx="2">
                  <c:v>1.6066160409018084</c:v>
                </c:pt>
                <c:pt idx="3">
                  <c:v>3.3144993485793171</c:v>
                </c:pt>
              </c:numCache>
            </c:numRef>
          </c:val>
        </c:ser>
        <c:ser>
          <c:idx val="2"/>
          <c:order val="2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'Раздел 1 (Фед. и др. нал.)'!$A$10:$A$13</c:f>
              <c:strCache>
                <c:ptCount val="4"/>
                <c:pt idx="0">
                  <c:v> Федеральные налоги и сборы
</c:v>
                </c:pt>
                <c:pt idx="1">
                  <c:v> Региональные налоги
 </c:v>
                </c:pt>
                <c:pt idx="2">
                  <c:v> Местные налоги
 </c:v>
                </c:pt>
                <c:pt idx="3">
                  <c:v>Специальные налоговые режимы 
 режимам </c:v>
                </c:pt>
              </c:strCache>
            </c:strRef>
          </c:cat>
          <c:val>
            <c:numRef>
              <c:f>'Раздел 1 (Фед. и др. нал.)'!$A$4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4015723728978646"/>
          <c:y val="0.2568913934192843"/>
          <c:w val="0.35058350345095834"/>
          <c:h val="0.61382001548939991"/>
        </c:manualLayout>
      </c:layout>
      <c:overlay val="0"/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zero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12776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800">
                <a:solidFill>
                  <a:srgbClr val="FFFFFF"/>
                </a:solidFill>
              </a:endParaRPr>
            </a:p>
          </p:txBody>
        </p:sp>
      </p:grpSp>
      <p:sp>
        <p:nvSpPr>
          <p:cNvPr id="2970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9705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3668D2-90F1-43E5-AE42-F3722357674B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798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4D1CF3-2B31-4865-8D60-3ECDCEDA8CB9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092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49D434-50AC-4BBB-B55D-0D24B328609D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228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2610EE-C396-40FC-94A6-1733B9217101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297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7A969B-D62F-4754-B212-AEF0CF001A07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521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7FDB82-E752-4629-813B-75AF47B30812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648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CB28C5-659E-41EE-A174-EEDFC12E62EC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077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EF7ED1-052E-4955-9EF7-0CA800E3A9F9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251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FB64A1-B627-4FBD-B54E-51874E0D2F90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586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5D18CB-8350-4688-9CE1-1B85F179FDA4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127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726DD-9AE3-470B-A57A-2B82B71E2542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1228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1B1E8-9784-4C6D-8BF5-C94E7CB1C56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2091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720709-3822-426F-A969-9F733E5CB8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74763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A57D25-98B4-4B5D-A07E-3149BE2A813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132930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8848FF-C9D7-48FD-BA5D-2130444DF89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799243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8D3687-A911-4A87-BB4A-5295C26A54C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60746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3B94A8-360A-44DD-950D-E3747A70112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064690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33B6C2-96A1-490A-8C21-B7852250C68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98870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C83E20-225B-41B8-A05F-2484519176B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5477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6A2F92-9E8A-4B51-AFAC-AC7AAF58833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73455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A35CCD-1B93-40B5-A5E0-88AFBF0ABBA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11993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77684-01DB-46BB-842A-27DB380AA72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424809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A463AF-5516-47B7-8FE4-3683C7934A3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79797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F9A3CE-B08D-42D6-A412-125C34D1F4D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4062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B35724-B06B-461F-B980-82D83AE32E7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67328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EC051-91A3-400A-B3E9-3B582E248D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81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F2D22D-6C1D-4917-8B18-7CB413C2DA0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72799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9F51F8-7C7B-4BBF-87A9-55D87B0F891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24016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298FB5-FEB4-41E6-9F49-845D1CF1B70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320627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B5679A-45B5-4A86-92C7-D27ED4769B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206942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DF7F0F-8FDB-4259-8E63-84841FD7A9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758514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013183-6A7A-4651-BDFB-7153104753E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53950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A34342-C545-40C0-A8A5-9D85CBA3B4B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893425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12776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800">
                <a:solidFill>
                  <a:srgbClr val="FFFFFF"/>
                </a:solidFill>
              </a:endParaRPr>
            </a:p>
          </p:txBody>
        </p:sp>
      </p:grpSp>
      <p:sp>
        <p:nvSpPr>
          <p:cNvPr id="2970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9705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3668D2-90F1-43E5-AE42-F3722357674B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6327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4D1CF3-2B31-4865-8D60-3ECDCEDA8CB9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256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49D434-50AC-4BBB-B55D-0D24B328609D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2312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2610EE-C396-40FC-94A6-1733B9217101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4482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7A969B-D62F-4754-B212-AEF0CF001A07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6971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7FDB82-E752-4629-813B-75AF47B30812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9884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CB28C5-659E-41EE-A174-EEDFC12E62EC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9557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EF7ED1-052E-4955-9EF7-0CA800E3A9F9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2214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FB64A1-B627-4FBD-B54E-51874E0D2F90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653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5D18CB-8350-4688-9CE1-1B85F179FDA4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4643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726DD-9AE3-470B-A57A-2B82B71E2542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3573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12776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800">
                <a:solidFill>
                  <a:srgbClr val="FFFFFF"/>
                </a:solidFill>
              </a:endParaRPr>
            </a:p>
          </p:txBody>
        </p:sp>
      </p:grpSp>
      <p:sp>
        <p:nvSpPr>
          <p:cNvPr id="2970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9705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3668D2-90F1-43E5-AE42-F3722357674B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882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4D1CF3-2B31-4865-8D60-3ECDCEDA8CB9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8618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49D434-50AC-4BBB-B55D-0D24B328609D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3160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2610EE-C396-40FC-94A6-1733B9217101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9653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7A969B-D62F-4754-B212-AEF0CF001A07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0857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7FDB82-E752-4629-813B-75AF47B30812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4629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CB28C5-659E-41EE-A174-EEDFC12E62EC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5496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EF7ED1-052E-4955-9EF7-0CA800E3A9F9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4855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FB64A1-B627-4FBD-B54E-51874E0D2F90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9470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5D18CB-8350-4688-9CE1-1B85F179FDA4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65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726DD-9AE3-470B-A57A-2B82B71E2542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336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" y="0"/>
            <a:ext cx="9656233" cy="1981200"/>
            <a:chOff x="0" y="0"/>
            <a:chExt cx="4562" cy="1248"/>
          </a:xfrm>
        </p:grpSpPr>
        <p:sp>
          <p:nvSpPr>
            <p:cNvPr id="28675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800">
                <a:solidFill>
                  <a:srgbClr val="FFFFFF"/>
                </a:solidFill>
              </a:endParaRPr>
            </a:p>
          </p:txBody>
        </p:sp>
      </p:grpSp>
      <p:sp>
        <p:nvSpPr>
          <p:cNvPr id="286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8680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8681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C5A12E-30DC-4605-BA9F-84B5294E509E}" type="slidenum">
              <a:rPr lang="ru-RU" alt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44760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Tahoma" panose="020B060403050404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Tahoma" panose="020B060403050404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E33704A-B4B8-45EA-AA77-A0B57C434563}" type="slidenum">
              <a:rPr lang="ru-RU" altLang="ru-RU">
                <a:latin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76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Tahoma" panose="020B060403050404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Tahoma" panose="020B060403050404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8753BA-E177-4C9A-A6B6-664BCE8AAB21}" type="slidenum">
              <a:rPr lang="ru-RU" altLang="ru-RU">
                <a:latin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711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" y="0"/>
            <a:ext cx="9656233" cy="1981200"/>
            <a:chOff x="0" y="0"/>
            <a:chExt cx="4562" cy="1248"/>
          </a:xfrm>
        </p:grpSpPr>
        <p:sp>
          <p:nvSpPr>
            <p:cNvPr id="28675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800">
                <a:solidFill>
                  <a:srgbClr val="FFFFFF"/>
                </a:solidFill>
              </a:endParaRPr>
            </a:p>
          </p:txBody>
        </p:sp>
      </p:grpSp>
      <p:sp>
        <p:nvSpPr>
          <p:cNvPr id="286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8680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8681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C5A12E-30DC-4605-BA9F-84B5294E509E}" type="slidenum">
              <a:rPr lang="ru-RU" alt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64162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" y="0"/>
            <a:ext cx="9656233" cy="1981200"/>
            <a:chOff x="0" y="0"/>
            <a:chExt cx="4562" cy="1248"/>
          </a:xfrm>
        </p:grpSpPr>
        <p:sp>
          <p:nvSpPr>
            <p:cNvPr id="28675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800">
                <a:solidFill>
                  <a:srgbClr val="FFFFFF"/>
                </a:solidFill>
              </a:endParaRPr>
            </a:p>
          </p:txBody>
        </p:sp>
      </p:grpSp>
      <p:sp>
        <p:nvSpPr>
          <p:cNvPr id="286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8680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8681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C5A12E-30DC-4605-BA9F-84B5294E509E}" type="slidenum">
              <a:rPr lang="ru-RU" alt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18298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Тема 2 </a:t>
            </a:r>
            <a:br>
              <a:rPr lang="ru-RU" dirty="0" smtClean="0"/>
            </a:br>
            <a:r>
              <a:rPr lang="ru-RU" dirty="0" smtClean="0"/>
              <a:t>Налоговая система РФ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423170" y="4417144"/>
            <a:ext cx="6400800" cy="2159000"/>
          </a:xfrm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ru-RU" sz="2800" dirty="0"/>
              <a:t>доцент кафедры </a:t>
            </a:r>
          </a:p>
          <a:p>
            <a:pPr algn="r" eaLnBrk="1" hangingPunct="1">
              <a:lnSpc>
                <a:spcPct val="80000"/>
              </a:lnSpc>
              <a:defRPr/>
            </a:pPr>
            <a:r>
              <a:rPr lang="ru-RU" sz="2800" smtClean="0"/>
              <a:t>«Экономика»</a:t>
            </a:r>
            <a:endParaRPr lang="ru-RU" sz="2800" dirty="0"/>
          </a:p>
          <a:p>
            <a:pPr algn="r" eaLnBrk="1" hangingPunct="1">
              <a:lnSpc>
                <a:spcPct val="80000"/>
              </a:lnSpc>
              <a:defRPr/>
            </a:pPr>
            <a:r>
              <a:rPr lang="ru-RU" sz="2800" dirty="0"/>
              <a:t>В.А. Водопьянова</a:t>
            </a:r>
          </a:p>
          <a:p>
            <a:pPr algn="r" eaLnBrk="1" hangingPunct="1">
              <a:lnSpc>
                <a:spcPct val="80000"/>
              </a:lnSpc>
              <a:defRPr/>
            </a:pPr>
            <a:r>
              <a:rPr lang="ru-RU" sz="1800" dirty="0"/>
              <a:t>Аттестат профессионального </a:t>
            </a:r>
          </a:p>
          <a:p>
            <a:pPr algn="r" eaLnBrk="1" hangingPunct="1">
              <a:lnSpc>
                <a:spcPct val="80000"/>
              </a:lnSpc>
              <a:defRPr/>
            </a:pPr>
            <a:r>
              <a:rPr lang="ru-RU" sz="1800" dirty="0"/>
              <a:t>бухгалтера №230006</a:t>
            </a:r>
          </a:p>
          <a:p>
            <a:pPr algn="r" eaLnBrk="1" hangingPunct="1">
              <a:lnSpc>
                <a:spcPct val="80000"/>
              </a:lnSpc>
              <a:defRPr/>
            </a:pPr>
            <a:endParaRPr lang="ru-RU" sz="1800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 bwMode="auto">
          <a:xfrm>
            <a:off x="1828801" y="285750"/>
            <a:ext cx="8410576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rmAutofit fontScale="47500" lnSpcReduction="20000"/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80000"/>
              <a:buFont typeface="Wingdings" pitchFamily="2" charset="2"/>
              <a:buNone/>
              <a:defRPr/>
            </a:pPr>
            <a:r>
              <a:rPr lang="ru-RU" sz="42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Министерство образования и науки Российской Федерации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80000"/>
              <a:buFont typeface="Wingdings" pitchFamily="2" charset="2"/>
              <a:buNone/>
              <a:defRPr/>
            </a:pPr>
            <a:r>
              <a:rPr lang="ru-RU" sz="32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 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80000"/>
              <a:buFont typeface="Wingdings" pitchFamily="2" charset="2"/>
              <a:buNone/>
              <a:defRPr/>
            </a:pPr>
            <a:r>
              <a:rPr lang="ru-RU" sz="32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Владивостокский 				</a:t>
            </a:r>
            <a:endParaRPr lang="ru-RU" sz="32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80000"/>
              <a:buFont typeface="Wingdings" pitchFamily="2" charset="2"/>
              <a:buNone/>
              <a:defRPr/>
            </a:pPr>
            <a:r>
              <a:rPr lang="ru-RU" sz="32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государственный </a:t>
            </a:r>
            <a:endParaRPr lang="ru-RU" sz="32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80000"/>
              <a:buFont typeface="Wingdings" pitchFamily="2" charset="2"/>
              <a:buNone/>
              <a:defRPr/>
            </a:pPr>
            <a:r>
              <a:rPr lang="ru-RU" sz="32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университет </a:t>
            </a:r>
            <a:endParaRPr lang="ru-RU" sz="32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80000"/>
              <a:buFont typeface="Wingdings" pitchFamily="2" charset="2"/>
              <a:buNone/>
              <a:defRPr/>
            </a:pPr>
            <a:r>
              <a:rPr lang="ru-RU" sz="32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экономики и сервиса</a:t>
            </a:r>
            <a:endParaRPr lang="ru-RU" sz="32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80000"/>
              <a:buFont typeface="Wingdings" pitchFamily="2" charset="2"/>
              <a:buNone/>
              <a:defRPr/>
            </a:pPr>
            <a:r>
              <a:rPr lang="ru-RU" sz="32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 </a:t>
            </a:r>
            <a:endParaRPr lang="ru-RU" sz="32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80000"/>
              <a:buFont typeface="Wingdings" pitchFamily="2" charset="2"/>
              <a:buNone/>
              <a:defRPr/>
            </a:pPr>
            <a:endParaRPr lang="ru-RU" sz="32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126" name="Picture 2" descr="m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851" y="257086"/>
            <a:ext cx="637098" cy="90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63500" dir="7612194" algn="ctr" rotWithShape="0">
              <a:srgbClr val="003399"/>
            </a:outerShdw>
          </a:effectLst>
        </p:spPr>
      </p:pic>
    </p:spTree>
    <p:extLst>
      <p:ext uri="{BB962C8B-B14F-4D97-AF65-F5344CB8AC3E}">
        <p14:creationId xmlns:p14="http://schemas.microsoft.com/office/powerpoint/2010/main" val="410066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25" y="2857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Налоговая система РФ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ru-RU" dirty="0" smtClean="0"/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ru-RU" dirty="0" smtClean="0"/>
              <a:t>Налоговая система РФ</a:t>
            </a:r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ru-RU" dirty="0" smtClean="0"/>
              <a:t>Налоговые органы РФ</a:t>
            </a:r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ru-RU" dirty="0" smtClean="0"/>
              <a:t>Права, обязанности и ответственность налогоплательщиков в РФ</a:t>
            </a:r>
          </a:p>
        </p:txBody>
      </p:sp>
    </p:spTree>
    <p:extLst>
      <p:ext uri="{BB962C8B-B14F-4D97-AF65-F5344CB8AC3E}">
        <p14:creationId xmlns:p14="http://schemas.microsoft.com/office/powerpoint/2010/main" val="69072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063750" y="2420938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1. Налоговая система РФ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239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/>
              <a:t>Налоговая система государства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dirty="0" smtClean="0"/>
              <a:t>совокупность взимаемых налогов</a:t>
            </a:r>
            <a:endParaRPr lang="en-US" dirty="0" smtClean="0"/>
          </a:p>
          <a:p>
            <a:pPr algn="just" eaLnBrk="1" hangingPunct="1">
              <a:defRPr/>
            </a:pPr>
            <a:endParaRPr lang="ru-RU" dirty="0" smtClean="0"/>
          </a:p>
          <a:p>
            <a:pPr algn="just" eaLnBrk="1" hangingPunct="1">
              <a:defRPr/>
            </a:pPr>
            <a:r>
              <a:rPr lang="ru-RU" dirty="0" smtClean="0"/>
              <a:t>формы и методы налогообложения</a:t>
            </a:r>
          </a:p>
          <a:p>
            <a:pPr algn="just" eaLnBrk="1" hangingPunct="1">
              <a:defRPr/>
            </a:pPr>
            <a:endParaRPr lang="ru-RU" dirty="0" smtClean="0"/>
          </a:p>
          <a:p>
            <a:pPr algn="just" eaLnBrk="1" hangingPunct="1">
              <a:defRPr/>
            </a:pPr>
            <a:r>
              <a:rPr lang="ru-RU" dirty="0" smtClean="0"/>
              <a:t>порядок сбора и использования налогов</a:t>
            </a:r>
          </a:p>
          <a:p>
            <a:pPr algn="just" eaLnBrk="1" hangingPunct="1">
              <a:defRPr/>
            </a:pPr>
            <a:endParaRPr lang="ru-RU" dirty="0" smtClean="0"/>
          </a:p>
          <a:p>
            <a:pPr algn="just" eaLnBrk="1" hangingPunct="1">
              <a:defRPr/>
            </a:pPr>
            <a:r>
              <a:rPr lang="ru-RU" dirty="0" smtClean="0"/>
              <a:t>совокупность налоговых органов </a:t>
            </a:r>
          </a:p>
        </p:txBody>
      </p:sp>
    </p:spTree>
    <p:extLst>
      <p:ext uri="{BB962C8B-B14F-4D97-AF65-F5344CB8AC3E}">
        <p14:creationId xmlns:p14="http://schemas.microsoft.com/office/powerpoint/2010/main" val="346571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Налоговая система РФ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ru-RU" u="sng" dirty="0" smtClean="0"/>
              <a:t>1 января 1992 г.</a:t>
            </a:r>
          </a:p>
          <a:p>
            <a:pPr algn="just" eaLnBrk="1" hangingPunct="1">
              <a:defRPr/>
            </a:pPr>
            <a:r>
              <a:rPr lang="ru-RU" dirty="0" smtClean="0"/>
              <a:t>39 налогов: </a:t>
            </a:r>
          </a:p>
          <a:p>
            <a:pPr lvl="1" algn="just" eaLnBrk="1" hangingPunct="1">
              <a:defRPr/>
            </a:pPr>
            <a:r>
              <a:rPr lang="ru-RU" dirty="0" smtClean="0"/>
              <a:t>федеральные налоги (15 налогов)</a:t>
            </a:r>
            <a:endParaRPr lang="en-US" dirty="0" smtClean="0"/>
          </a:p>
          <a:p>
            <a:pPr lvl="1" algn="just" eaLnBrk="1" hangingPunct="1">
              <a:defRPr/>
            </a:pPr>
            <a:endParaRPr lang="ru-RU" dirty="0" smtClean="0"/>
          </a:p>
          <a:p>
            <a:pPr lvl="1" algn="just" eaLnBrk="1" hangingPunct="1">
              <a:defRPr/>
            </a:pPr>
            <a:r>
              <a:rPr lang="ru-RU" dirty="0" smtClean="0"/>
              <a:t>налоги республик в составе РФ и налоги краев, областей, автономных областей, автономных округов (3 налога)</a:t>
            </a:r>
            <a:endParaRPr lang="en-US" dirty="0" smtClean="0"/>
          </a:p>
          <a:p>
            <a:pPr marL="457200" lvl="1" indent="0" algn="just" eaLnBrk="1" hangingPunct="1">
              <a:buNone/>
              <a:defRPr/>
            </a:pPr>
            <a:endParaRPr lang="ru-RU" dirty="0" smtClean="0"/>
          </a:p>
          <a:p>
            <a:pPr lvl="1" algn="just" eaLnBrk="1" hangingPunct="1">
              <a:defRPr/>
            </a:pPr>
            <a:r>
              <a:rPr lang="ru-RU" dirty="0" smtClean="0"/>
              <a:t>местные налоги (21 налог) </a:t>
            </a:r>
          </a:p>
        </p:txBody>
      </p:sp>
    </p:spTree>
    <p:extLst>
      <p:ext uri="{BB962C8B-B14F-4D97-AF65-F5344CB8AC3E}">
        <p14:creationId xmlns:p14="http://schemas.microsoft.com/office/powerpoint/2010/main" val="334460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Налоговая система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ru-RU" u="sng" dirty="0" smtClean="0"/>
              <a:t>1 января 2004 г. </a:t>
            </a:r>
          </a:p>
          <a:p>
            <a:pPr eaLnBrk="1" hangingPunct="1">
              <a:defRPr/>
            </a:pPr>
            <a:r>
              <a:rPr lang="ru-RU" dirty="0" smtClean="0"/>
              <a:t>23 налога: </a:t>
            </a:r>
          </a:p>
          <a:p>
            <a:pPr lvl="1" eaLnBrk="1" hangingPunct="1">
              <a:defRPr/>
            </a:pPr>
            <a:r>
              <a:rPr lang="ru-RU" dirty="0" smtClean="0"/>
              <a:t>федеральные налоги (15 налогов)</a:t>
            </a:r>
          </a:p>
          <a:p>
            <a:pPr marL="457200" lvl="1" indent="0" eaLnBrk="1" hangingPunct="1">
              <a:buNone/>
              <a:defRPr/>
            </a:pPr>
            <a:endParaRPr lang="ru-RU" dirty="0" smtClean="0"/>
          </a:p>
          <a:p>
            <a:pPr lvl="1" eaLnBrk="1" hangingPunct="1">
              <a:defRPr/>
            </a:pPr>
            <a:r>
              <a:rPr lang="ru-RU" dirty="0" smtClean="0"/>
              <a:t>налоги республик в составе РФ и налоги краев, областей, автономных областей, автономных округов (4 налога)</a:t>
            </a:r>
          </a:p>
          <a:p>
            <a:pPr marL="457200" lvl="1" indent="0" eaLnBrk="1" hangingPunct="1">
              <a:buNone/>
              <a:defRPr/>
            </a:pPr>
            <a:endParaRPr lang="ru-RU" dirty="0" smtClean="0"/>
          </a:p>
          <a:p>
            <a:pPr lvl="1" eaLnBrk="1" hangingPunct="1">
              <a:defRPr/>
            </a:pPr>
            <a:r>
              <a:rPr lang="ru-RU" dirty="0" smtClean="0"/>
              <a:t>местные налоги (4 налога) </a:t>
            </a:r>
          </a:p>
        </p:txBody>
      </p:sp>
    </p:spTree>
    <p:extLst>
      <p:ext uri="{BB962C8B-B14F-4D97-AF65-F5344CB8AC3E}">
        <p14:creationId xmlns:p14="http://schemas.microsoft.com/office/powerpoint/2010/main" val="164691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Налоговая система РФ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ru-RU" u="sng" dirty="0" smtClean="0"/>
              <a:t>1 января 2015 г. </a:t>
            </a:r>
          </a:p>
          <a:p>
            <a:pPr algn="just" eaLnBrk="1" hangingPunct="1">
              <a:defRPr/>
            </a:pPr>
            <a:r>
              <a:rPr lang="ru-RU" dirty="0" smtClean="0"/>
              <a:t>14 налогов</a:t>
            </a:r>
            <a:r>
              <a:rPr lang="ru-RU" dirty="0"/>
              <a:t>:</a:t>
            </a:r>
            <a:r>
              <a:rPr lang="ru-RU" dirty="0" smtClean="0"/>
              <a:t> </a:t>
            </a:r>
          </a:p>
          <a:p>
            <a:pPr lvl="1" algn="just" eaLnBrk="1" hangingPunct="1">
              <a:defRPr/>
            </a:pPr>
            <a:r>
              <a:rPr lang="ru-RU" dirty="0" smtClean="0"/>
              <a:t>федеральные налоги (8 налогов)</a:t>
            </a:r>
          </a:p>
          <a:p>
            <a:pPr lvl="1" algn="just" eaLnBrk="1" hangingPunct="1">
              <a:defRPr/>
            </a:pPr>
            <a:endParaRPr lang="ru-RU" dirty="0" smtClean="0"/>
          </a:p>
          <a:p>
            <a:pPr lvl="1" algn="just" eaLnBrk="1" hangingPunct="1">
              <a:defRPr/>
            </a:pPr>
            <a:r>
              <a:rPr lang="ru-RU" dirty="0" smtClean="0"/>
              <a:t>налоги республик в составе РФ и налоги краев, областей, автономных областей, автономных округов (3 налога)</a:t>
            </a:r>
          </a:p>
          <a:p>
            <a:pPr lvl="1" algn="just" eaLnBrk="1" hangingPunct="1">
              <a:defRPr/>
            </a:pPr>
            <a:endParaRPr lang="ru-RU" dirty="0" smtClean="0"/>
          </a:p>
          <a:p>
            <a:pPr lvl="1" algn="just" eaLnBrk="1" hangingPunct="1">
              <a:defRPr/>
            </a:pPr>
            <a:r>
              <a:rPr lang="ru-RU" dirty="0" smtClean="0"/>
              <a:t>местные налоги (3 налога) </a:t>
            </a:r>
          </a:p>
        </p:txBody>
      </p:sp>
    </p:spTree>
    <p:extLst>
      <p:ext uri="{BB962C8B-B14F-4D97-AF65-F5344CB8AC3E}">
        <p14:creationId xmlns:p14="http://schemas.microsoft.com/office/powerpoint/2010/main" val="333858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Налоговый кодекс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68414"/>
            <a:ext cx="8229600" cy="5113337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на 1 января 201</a:t>
            </a:r>
            <a:r>
              <a:rPr lang="en-US" dirty="0" smtClean="0"/>
              <a:t>7</a:t>
            </a:r>
            <a:r>
              <a:rPr lang="ru-RU" dirty="0" smtClean="0"/>
              <a:t> г. </a:t>
            </a:r>
          </a:p>
          <a:p>
            <a:pPr lvl="1" eaLnBrk="1" hangingPunct="1">
              <a:defRPr/>
            </a:pPr>
            <a:r>
              <a:rPr lang="ru-RU" dirty="0" smtClean="0"/>
              <a:t>включает 3</a:t>
            </a:r>
            <a:r>
              <a:rPr lang="en-US" dirty="0" smtClean="0"/>
              <a:t>4</a:t>
            </a:r>
            <a:r>
              <a:rPr lang="ru-RU" dirty="0" smtClean="0"/>
              <a:t> главы </a:t>
            </a:r>
          </a:p>
          <a:p>
            <a:pPr lvl="1" eaLnBrk="1" hangingPunct="1">
              <a:defRPr/>
            </a:pPr>
            <a:r>
              <a:rPr lang="ru-RU" dirty="0" smtClean="0"/>
              <a:t>содержит все налоги</a:t>
            </a:r>
            <a:r>
              <a:rPr lang="en-US" dirty="0" smtClean="0"/>
              <a:t> </a:t>
            </a:r>
            <a:r>
              <a:rPr lang="ru-RU" dirty="0" smtClean="0"/>
              <a:t>и страховые взносы, установленные налоговым кодексом РФ</a:t>
            </a:r>
          </a:p>
        </p:txBody>
      </p:sp>
      <p:pic>
        <p:nvPicPr>
          <p:cNvPr id="39940" name="Picture 5" descr="http://karavan-reklama.ru/sites/default/files/firms/1/gallery/11041731_915955058425136_4159187921226432553_n-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3" y="3716339"/>
            <a:ext cx="3816350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45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Налоговый кодекс </a:t>
            </a:r>
            <a:r>
              <a:rPr lang="en-US" smtClean="0"/>
              <a:t>(</a:t>
            </a:r>
            <a:r>
              <a:rPr lang="ru-RU" smtClean="0"/>
              <a:t>часть </a:t>
            </a:r>
            <a:r>
              <a:rPr lang="en-US" smtClean="0"/>
              <a:t>I)</a:t>
            </a:r>
            <a:endParaRPr lang="ru-RU" smtClean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dirty="0" smtClean="0"/>
              <a:t>Вступила в действие  1 января 1999 г.</a:t>
            </a:r>
          </a:p>
          <a:p>
            <a:pPr algn="just" eaLnBrk="1" hangingPunct="1">
              <a:defRPr/>
            </a:pPr>
            <a:endParaRPr lang="ru-RU" dirty="0" smtClean="0"/>
          </a:p>
          <a:p>
            <a:pPr algn="just" eaLnBrk="1" hangingPunct="1">
              <a:defRPr/>
            </a:pPr>
            <a:r>
              <a:rPr lang="ru-RU" dirty="0" smtClean="0"/>
              <a:t>Регламентирует общие вопросы налоговой системы РФ </a:t>
            </a:r>
          </a:p>
        </p:txBody>
      </p:sp>
    </p:spTree>
    <p:extLst>
      <p:ext uri="{BB962C8B-B14F-4D97-AF65-F5344CB8AC3E}">
        <p14:creationId xmlns:p14="http://schemas.microsoft.com/office/powerpoint/2010/main" val="273363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Налоговый кодекс </a:t>
            </a:r>
            <a:r>
              <a:rPr lang="en-US" smtClean="0"/>
              <a:t>(</a:t>
            </a:r>
            <a:r>
              <a:rPr lang="ru-RU" smtClean="0"/>
              <a:t>часть </a:t>
            </a:r>
            <a:r>
              <a:rPr lang="en-US" smtClean="0"/>
              <a:t>II)</a:t>
            </a:r>
            <a:endParaRPr lang="ru-RU" smtClean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sz="2800" dirty="0"/>
              <a:t>Вступила в действие с 1 января 2001 г. </a:t>
            </a:r>
          </a:p>
          <a:p>
            <a:pPr algn="just" eaLnBrk="1" hangingPunct="1">
              <a:defRPr/>
            </a:pPr>
            <a:endParaRPr lang="ru-RU" sz="2800" dirty="0"/>
          </a:p>
          <a:p>
            <a:pPr algn="just" eaLnBrk="1" hangingPunct="1">
              <a:defRPr/>
            </a:pPr>
            <a:r>
              <a:rPr lang="ru-RU" sz="2800" dirty="0"/>
              <a:t>Регламентирует взимание действующих налогов РФ</a:t>
            </a:r>
          </a:p>
        </p:txBody>
      </p:sp>
    </p:spTree>
    <p:extLst>
      <p:ext uri="{BB962C8B-B14F-4D97-AF65-F5344CB8AC3E}">
        <p14:creationId xmlns:p14="http://schemas.microsoft.com/office/powerpoint/2010/main" val="80569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/>
              <a:t>Действующая налоговая система РФ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Общая система налогообложения:</a:t>
            </a:r>
          </a:p>
          <a:p>
            <a:pPr eaLnBrk="1" hangingPunct="1">
              <a:defRPr/>
            </a:pPr>
            <a:endParaRPr lang="ru-RU" dirty="0" smtClean="0"/>
          </a:p>
          <a:p>
            <a:pPr lvl="1" eaLnBrk="1" hangingPunct="1">
              <a:defRPr/>
            </a:pPr>
            <a:r>
              <a:rPr lang="ru-RU" dirty="0" smtClean="0"/>
              <a:t>Федеральные налоги</a:t>
            </a:r>
          </a:p>
          <a:p>
            <a:pPr lvl="1" eaLnBrk="1" hangingPunct="1">
              <a:defRPr/>
            </a:pPr>
            <a:endParaRPr lang="ru-RU" dirty="0" smtClean="0"/>
          </a:p>
          <a:p>
            <a:pPr lvl="1" eaLnBrk="1" hangingPunct="1">
              <a:defRPr/>
            </a:pPr>
            <a:r>
              <a:rPr lang="ru-RU" dirty="0" smtClean="0"/>
              <a:t>Региональные налоги</a:t>
            </a:r>
          </a:p>
          <a:p>
            <a:pPr lvl="1" eaLnBrk="1" hangingPunct="1">
              <a:defRPr/>
            </a:pPr>
            <a:endParaRPr lang="ru-RU" dirty="0" smtClean="0"/>
          </a:p>
          <a:p>
            <a:pPr lvl="1" eaLnBrk="1" hangingPunct="1">
              <a:defRPr/>
            </a:pPr>
            <a:r>
              <a:rPr lang="ru-RU" dirty="0" smtClean="0"/>
              <a:t>местные налоги</a:t>
            </a:r>
          </a:p>
          <a:p>
            <a:pPr lvl="1"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Специальные налоговые режимы</a:t>
            </a:r>
          </a:p>
          <a:p>
            <a:pPr lvl="1" eaLnBrk="1" hangingPunct="1"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47212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7820136"/>
              </p:ext>
            </p:extLst>
          </p:nvPr>
        </p:nvGraphicFramePr>
        <p:xfrm>
          <a:off x="1981200" y="260648"/>
          <a:ext cx="8229600" cy="5835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1204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Федеральные налоги и сборы 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85876"/>
            <a:ext cx="8229600" cy="48101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dirty="0"/>
              <a:t>налог на добавленную стоимость (НДС)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/>
              <a:t>акцизы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/>
              <a:t>налог на доходы физических лиц (НДФЛ)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/>
              <a:t>налог на прибыль организаций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/>
              <a:t>налог на добычу полезных ископаемых (НДПИ)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/>
              <a:t>водный налог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/>
              <a:t>сборы за пользование объектами животного мира и за пользование объектами водных биологических ресурсов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/>
              <a:t>государственная пошлина</a:t>
            </a:r>
          </a:p>
        </p:txBody>
      </p:sp>
    </p:spTree>
    <p:extLst>
      <p:ext uri="{BB962C8B-B14F-4D97-AF65-F5344CB8AC3E}">
        <p14:creationId xmlns:p14="http://schemas.microsoft.com/office/powerpoint/2010/main" val="365896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Структура доходов федерального бюджета РФ в 2015-2016 гг. </a:t>
            </a:r>
          </a:p>
        </p:txBody>
      </p:sp>
      <p:pic>
        <p:nvPicPr>
          <p:cNvPr id="40963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74888" y="2133600"/>
            <a:ext cx="3871912" cy="3240088"/>
          </a:xfrm>
        </p:spPr>
      </p:pic>
      <p:pic>
        <p:nvPicPr>
          <p:cNvPr id="40964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166938"/>
            <a:ext cx="4032250" cy="320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129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Региональные налоги 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налог на имущество организаций</a:t>
            </a:r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налог на игорный бизнес</a:t>
            </a:r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транспортный налог</a:t>
            </a:r>
          </a:p>
        </p:txBody>
      </p:sp>
    </p:spTree>
    <p:extLst>
      <p:ext uri="{BB962C8B-B14F-4D97-AF65-F5344CB8AC3E}">
        <p14:creationId xmlns:p14="http://schemas.microsoft.com/office/powerpoint/2010/main" val="412821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600" dirty="0"/>
              <a:t>Структура доходов консолидированных бюджетов субъектов РФ в 2015-2016 гг.</a:t>
            </a:r>
          </a:p>
        </p:txBody>
      </p:sp>
      <p:pic>
        <p:nvPicPr>
          <p:cNvPr id="43011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2276476"/>
            <a:ext cx="4414838" cy="3624263"/>
          </a:xfrm>
        </p:spPr>
      </p:pic>
      <p:pic>
        <p:nvPicPr>
          <p:cNvPr id="43012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388" y="2266951"/>
            <a:ext cx="4392612" cy="362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8671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Местные налоги 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земельный налог</a:t>
            </a:r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налог на имущество физических лиц</a:t>
            </a:r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торговый сбор</a:t>
            </a:r>
          </a:p>
        </p:txBody>
      </p:sp>
    </p:spTree>
    <p:extLst>
      <p:ext uri="{BB962C8B-B14F-4D97-AF65-F5344CB8AC3E}">
        <p14:creationId xmlns:p14="http://schemas.microsoft.com/office/powerpoint/2010/main" val="334723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/>
              <a:t>Специальные налоговые режимы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4438"/>
            <a:ext cx="8229600" cy="48815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dirty="0"/>
              <a:t>система налогообложения для сельскохозяйственных товаропроизводителей (единый сельскохозяйственный налог - ЕСХН)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/>
              <a:t>упрощенная система налогообложения (УСН)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/>
              <a:t>система налогообложения в виде единого налога на вмененный доход для отдельных видов деятельности (ЕНВД)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/>
              <a:t>система налогообложения при выполнении соглашений о разделе продукции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/>
              <a:t>патентная система налогообложения (ПС)</a:t>
            </a:r>
          </a:p>
        </p:txBody>
      </p:sp>
    </p:spTree>
    <p:extLst>
      <p:ext uri="{BB962C8B-B14F-4D97-AF65-F5344CB8AC3E}">
        <p14:creationId xmlns:p14="http://schemas.microsoft.com/office/powerpoint/2010/main" val="149166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71814" y="2286000"/>
            <a:ext cx="6840537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2. Налоговые </a:t>
            </a:r>
            <a:r>
              <a:rPr lang="ru-RU" sz="4000" dirty="0"/>
              <a:t>органы РФ </a:t>
            </a:r>
          </a:p>
        </p:txBody>
      </p:sp>
    </p:spTree>
    <p:extLst>
      <p:ext uri="{BB962C8B-B14F-4D97-AF65-F5344CB8AC3E}">
        <p14:creationId xmlns:p14="http://schemas.microsoft.com/office/powerpoint/2010/main" val="12329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2024063" y="1428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Налоговые органы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428750"/>
            <a:ext cx="8229600" cy="48577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sz="2800" u="sng" dirty="0"/>
              <a:t>единая централизованная система контроля за</a:t>
            </a:r>
            <a:r>
              <a:rPr lang="ru-RU" sz="2800" dirty="0"/>
              <a:t>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sz="2800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/>
              <a:t> соблюдением законодательства о налогах и сборах;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800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/>
              <a:t>правильностью исчисления, полнотой и своевременностью уплаты (перечисления) в бюджетную систему РФ налогов и сборов, 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8663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/>
              <a:t>Федеральная налоговая служба 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1268414"/>
            <a:ext cx="8229600" cy="3819525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ru-RU" dirty="0" smtClean="0"/>
              <a:t>Постановление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ru-RU" dirty="0" smtClean="0"/>
              <a:t> Правительства РФ от 30.09.2004 N 506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ru-RU" dirty="0" smtClean="0"/>
              <a:t>«Положение о Федеральной налоговой службе» </a:t>
            </a:r>
          </a:p>
        </p:txBody>
      </p:sp>
      <p:pic>
        <p:nvPicPr>
          <p:cNvPr id="52228" name="Picture 4" descr="https://im2-tub-ru.yandex.net/i?id=cf5bed353b1e4decd3cb41088c56c0e6&amp;n=33&amp;h=190&amp;w=29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1" y="3860801"/>
            <a:ext cx="3179763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554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/>
              <a:t>ФНС России осуществляет функции по контролю и надзору 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8213" y="1844675"/>
            <a:ext cx="82296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dirty="0"/>
              <a:t>за соблюдением законодательства о налогах и сборах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800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/>
              <a:t>за правильностью исчисления, полнотой и своевременностью внесения в соответствующий бюджет налогов и сборов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800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/>
              <a:t>за производством и оборотом табачной продукции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800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/>
              <a:t>функции агента валютного контроля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1981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/>
              <a:t>ФНС России осуществляет функции по контролю и надзору 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dirty="0"/>
              <a:t>за соблюдением требований к контрольно-кассовой технике, порядком и условиями ее регистрации и применения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/>
              <a:t>за полнотой учета выручки денежных средств в организациях и у индивидуальных предпринимателей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/>
              <a:t>за проведением лотерей, в том числе за целевым использованием выручки от проведения лотерей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/>
              <a:t>за соблюдением организатором азартных игр установленных требований</a:t>
            </a:r>
          </a:p>
        </p:txBody>
      </p:sp>
    </p:spTree>
    <p:extLst>
      <p:ext uri="{BB962C8B-B14F-4D97-AF65-F5344CB8AC3E}">
        <p14:creationId xmlns:p14="http://schemas.microsoft.com/office/powerpoint/2010/main" val="193886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/>
              <a:t>Федеральная налоговая служба ведет 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dirty="0"/>
              <a:t>учет налогоплательщиков </a:t>
            </a:r>
            <a:endParaRPr lang="ru-RU" sz="2800" dirty="0" smtClean="0"/>
          </a:p>
          <a:p>
            <a:pPr eaLnBrk="1" hangingPunct="1">
              <a:lnSpc>
                <a:spcPct val="90000"/>
              </a:lnSpc>
              <a:defRPr/>
            </a:pPr>
            <a:endParaRPr lang="ru-RU" sz="1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/>
              <a:t>единый государственный реестр юридических </a:t>
            </a:r>
            <a:r>
              <a:rPr lang="ru-RU" sz="2800" dirty="0" smtClean="0"/>
              <a:t>лиц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1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/>
              <a:t>единый государственный реестр </a:t>
            </a:r>
            <a:r>
              <a:rPr lang="ru-RU" sz="2800" dirty="0" smtClean="0"/>
              <a:t>ИП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1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/>
              <a:t>единый государственный реестр </a:t>
            </a:r>
            <a:r>
              <a:rPr lang="ru-RU" sz="2800" dirty="0" smtClean="0"/>
              <a:t>налогоплательщиков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1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/>
              <a:t>единый государственный реестр </a:t>
            </a:r>
            <a:r>
              <a:rPr lang="ru-RU" sz="2800" dirty="0" smtClean="0"/>
              <a:t>лотерей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1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/>
              <a:t>государственный реестр всероссийских лотерей</a:t>
            </a:r>
          </a:p>
        </p:txBody>
      </p:sp>
    </p:spTree>
    <p:extLst>
      <p:ext uri="{BB962C8B-B14F-4D97-AF65-F5344CB8AC3E}">
        <p14:creationId xmlns:p14="http://schemas.microsoft.com/office/powerpoint/2010/main" val="33366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Права налоговых органов определены ст. 31 НК РФ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sz="2800" dirty="0"/>
              <a:t>Проводить налоговые проверки</a:t>
            </a:r>
          </a:p>
          <a:p>
            <a:pPr>
              <a:defRPr/>
            </a:pPr>
            <a:endParaRPr lang="ru-RU" sz="1600" dirty="0"/>
          </a:p>
          <a:p>
            <a:pPr>
              <a:defRPr/>
            </a:pPr>
            <a:r>
              <a:rPr lang="ru-RU" sz="2800" dirty="0"/>
              <a:t>Проводить выемку документов</a:t>
            </a:r>
          </a:p>
          <a:p>
            <a:pPr>
              <a:defRPr/>
            </a:pPr>
            <a:endParaRPr lang="ru-RU" sz="1600" dirty="0"/>
          </a:p>
          <a:p>
            <a:pPr>
              <a:defRPr/>
            </a:pPr>
            <a:r>
              <a:rPr lang="ru-RU" sz="2800" dirty="0"/>
              <a:t>Осматривать любые помещения</a:t>
            </a:r>
          </a:p>
          <a:p>
            <a:pPr>
              <a:defRPr/>
            </a:pPr>
            <a:endParaRPr lang="ru-RU" sz="1600" dirty="0"/>
          </a:p>
          <a:p>
            <a:pPr>
              <a:defRPr/>
            </a:pPr>
            <a:r>
              <a:rPr lang="ru-RU" sz="2800" dirty="0"/>
              <a:t>Приостанавливать операции по счетам налогоплательщика</a:t>
            </a:r>
          </a:p>
          <a:p>
            <a:pPr>
              <a:defRPr/>
            </a:pPr>
            <a:endParaRPr lang="ru-RU" sz="1600" dirty="0"/>
          </a:p>
          <a:p>
            <a:pPr>
              <a:defRPr/>
            </a:pPr>
            <a:r>
              <a:rPr lang="ru-RU" sz="2800" dirty="0"/>
              <a:t>Взыскивать недоимки, пени, штрафы</a:t>
            </a:r>
          </a:p>
        </p:txBody>
      </p:sp>
    </p:spTree>
    <p:extLst>
      <p:ext uri="{BB962C8B-B14F-4D97-AF65-F5344CB8AC3E}">
        <p14:creationId xmlns:p14="http://schemas.microsoft.com/office/powerpoint/2010/main" val="150799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Обязанности налоговых органов определены ст. 32 НК Р </a:t>
            </a:r>
            <a:br>
              <a:rPr lang="ru-RU" sz="4000" dirty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sz="2800" dirty="0" smtClean="0"/>
              <a:t>соблюдать </a:t>
            </a:r>
            <a:r>
              <a:rPr lang="ru-RU" sz="2800" dirty="0"/>
              <a:t>законодательство о налогах и </a:t>
            </a:r>
            <a:r>
              <a:rPr lang="ru-RU" sz="2800" dirty="0" smtClean="0"/>
              <a:t>сборах</a:t>
            </a:r>
          </a:p>
          <a:p>
            <a:pPr>
              <a:defRPr/>
            </a:pPr>
            <a:endParaRPr lang="ru-RU" sz="1400" dirty="0"/>
          </a:p>
          <a:p>
            <a:pPr>
              <a:defRPr/>
            </a:pPr>
            <a:r>
              <a:rPr lang="ru-RU" sz="2800" dirty="0"/>
              <a:t> осуществлять контроль за соблюдением законодательства о налогах и </a:t>
            </a:r>
            <a:r>
              <a:rPr lang="ru-RU" sz="2800" dirty="0" smtClean="0"/>
              <a:t>сборах</a:t>
            </a:r>
          </a:p>
          <a:p>
            <a:pPr>
              <a:defRPr/>
            </a:pPr>
            <a:endParaRPr lang="ru-RU" sz="1400" dirty="0"/>
          </a:p>
          <a:p>
            <a:pPr>
              <a:defRPr/>
            </a:pPr>
            <a:r>
              <a:rPr lang="ru-RU" sz="2800" dirty="0"/>
              <a:t>вести в установленном порядке учет организаций и ф/л</a:t>
            </a:r>
            <a:r>
              <a:rPr lang="ru-RU" sz="2800" dirty="0" smtClean="0"/>
              <a:t>;</a:t>
            </a:r>
          </a:p>
          <a:p>
            <a:pPr>
              <a:defRPr/>
            </a:pPr>
            <a:endParaRPr lang="ru-RU" sz="1400" dirty="0"/>
          </a:p>
          <a:p>
            <a:pPr>
              <a:defRPr/>
            </a:pPr>
            <a:r>
              <a:rPr lang="ru-RU" sz="2800" dirty="0" smtClean="0"/>
              <a:t>бесплатно </a:t>
            </a:r>
            <a:r>
              <a:rPr lang="ru-RU" sz="2800" dirty="0"/>
              <a:t>информировать о налогах и </a:t>
            </a:r>
            <a:r>
              <a:rPr lang="ru-RU" sz="2800" dirty="0" smtClean="0"/>
              <a:t>сборах</a:t>
            </a:r>
          </a:p>
          <a:p>
            <a:pPr>
              <a:defRPr/>
            </a:pPr>
            <a:endParaRPr lang="ru-RU" sz="1400" dirty="0"/>
          </a:p>
          <a:p>
            <a:pPr>
              <a:defRPr/>
            </a:pPr>
            <a:r>
              <a:rPr lang="ru-RU" sz="2800" dirty="0" smtClean="0"/>
              <a:t>соблюдать </a:t>
            </a:r>
            <a:r>
              <a:rPr lang="ru-RU" sz="2800" dirty="0"/>
              <a:t>налоговую </a:t>
            </a:r>
            <a:r>
              <a:rPr lang="ru-RU" sz="2800" dirty="0" smtClean="0"/>
              <a:t>тайну</a:t>
            </a:r>
          </a:p>
          <a:p>
            <a:pPr>
              <a:defRPr/>
            </a:pPr>
            <a:endParaRPr lang="ru-RU" sz="1400" dirty="0"/>
          </a:p>
          <a:p>
            <a:pPr>
              <a:defRPr/>
            </a:pPr>
            <a:r>
              <a:rPr lang="ru-RU" sz="2800" dirty="0" smtClean="0"/>
              <a:t>др</a:t>
            </a:r>
            <a:r>
              <a:rPr lang="ru-RU" sz="2800" dirty="0"/>
              <a:t>.</a:t>
            </a: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72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58737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60419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"/>
            <a:ext cx="9144000" cy="6831013"/>
          </a:xfrm>
        </p:spPr>
      </p:pic>
    </p:spTree>
    <p:extLst>
      <p:ext uri="{BB962C8B-B14F-4D97-AF65-F5344CB8AC3E}">
        <p14:creationId xmlns:p14="http://schemas.microsoft.com/office/powerpoint/2010/main" val="10402343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46313" y="1844675"/>
            <a:ext cx="7772400" cy="3924300"/>
          </a:xfrm>
        </p:spPr>
        <p:txBody>
          <a:bodyPr/>
          <a:lstStyle/>
          <a:p>
            <a:pPr>
              <a:defRPr/>
            </a:pPr>
            <a:r>
              <a:rPr lang="ru-RU" b="0" dirty="0" smtClean="0"/>
              <a:t>3. Права, обязанности и ответственность налогоплательщиков в РФ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220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Права налогоплательщиков (ст. 21 НК РФ)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ru-RU" sz="2200" dirty="0"/>
              <a:t>Получать от налоговых органов бесплатную информацию о действующих </a:t>
            </a:r>
            <a:r>
              <a:rPr lang="ru-RU" sz="2200" dirty="0" smtClean="0"/>
              <a:t>налогах</a:t>
            </a:r>
          </a:p>
          <a:p>
            <a:pPr algn="just">
              <a:defRPr/>
            </a:pPr>
            <a:endParaRPr lang="ru-RU" sz="1000" dirty="0"/>
          </a:p>
          <a:p>
            <a:pPr algn="just">
              <a:defRPr/>
            </a:pPr>
            <a:r>
              <a:rPr lang="ru-RU" sz="2200" dirty="0"/>
              <a:t>Использовать налоговые </a:t>
            </a:r>
            <a:r>
              <a:rPr lang="ru-RU" sz="2200" dirty="0" smtClean="0"/>
              <a:t>льготы</a:t>
            </a:r>
          </a:p>
          <a:p>
            <a:pPr algn="just">
              <a:defRPr/>
            </a:pPr>
            <a:endParaRPr lang="ru-RU" sz="1000" dirty="0"/>
          </a:p>
          <a:p>
            <a:pPr algn="just">
              <a:defRPr/>
            </a:pPr>
            <a:r>
              <a:rPr lang="ru-RU" sz="2200" dirty="0"/>
              <a:t>Своевременный зачет или возврат </a:t>
            </a:r>
            <a:r>
              <a:rPr lang="ru-RU" sz="2200" dirty="0" smtClean="0"/>
              <a:t>налога</a:t>
            </a:r>
          </a:p>
          <a:p>
            <a:pPr algn="just">
              <a:defRPr/>
            </a:pPr>
            <a:endParaRPr lang="ru-RU" sz="1000" dirty="0"/>
          </a:p>
          <a:p>
            <a:pPr algn="just">
              <a:defRPr/>
            </a:pPr>
            <a:r>
              <a:rPr lang="ru-RU" sz="2200" dirty="0"/>
              <a:t>Предоставлять пояснения </a:t>
            </a:r>
            <a:r>
              <a:rPr lang="ru-RU" sz="2200" dirty="0" smtClean="0"/>
              <a:t>ФНС</a:t>
            </a:r>
          </a:p>
          <a:p>
            <a:pPr algn="just">
              <a:defRPr/>
            </a:pPr>
            <a:endParaRPr lang="ru-RU" sz="1000" dirty="0"/>
          </a:p>
          <a:p>
            <a:pPr algn="just">
              <a:defRPr/>
            </a:pPr>
            <a:r>
              <a:rPr lang="ru-RU" sz="2200" dirty="0"/>
              <a:t>Присутствовать при проведение налоговой </a:t>
            </a:r>
            <a:r>
              <a:rPr lang="ru-RU" sz="2200" dirty="0" smtClean="0"/>
              <a:t>проверки</a:t>
            </a:r>
          </a:p>
          <a:p>
            <a:pPr algn="just">
              <a:defRPr/>
            </a:pPr>
            <a:endParaRPr lang="ru-RU" sz="1000" dirty="0"/>
          </a:p>
          <a:p>
            <a:pPr algn="just">
              <a:defRPr/>
            </a:pPr>
            <a:r>
              <a:rPr lang="ru-RU" sz="2200" dirty="0"/>
              <a:t>Не выполнять неправомерные требования сотрудников </a:t>
            </a:r>
            <a:r>
              <a:rPr lang="ru-RU" sz="2200" dirty="0" smtClean="0"/>
              <a:t>ФНС</a:t>
            </a:r>
          </a:p>
          <a:p>
            <a:pPr algn="just">
              <a:defRPr/>
            </a:pPr>
            <a:endParaRPr lang="ru-RU" sz="1000" dirty="0"/>
          </a:p>
          <a:p>
            <a:pPr algn="just">
              <a:defRPr/>
            </a:pPr>
            <a:r>
              <a:rPr lang="ru-RU" sz="2200" dirty="0"/>
              <a:t>Др.</a:t>
            </a:r>
          </a:p>
          <a:p>
            <a:pPr algn="just">
              <a:buFont typeface="Wingdings" panose="05000000000000000000" pitchFamily="2" charset="2"/>
              <a:buNone/>
              <a:defRPr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76845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600" dirty="0"/>
              <a:t>Обязанности налогоплательщиков (23 ст. НК РФ)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417638"/>
            <a:ext cx="10972800" cy="5319592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Встать на учет в ФНС</a:t>
            </a:r>
          </a:p>
          <a:p>
            <a:pPr>
              <a:defRPr/>
            </a:pPr>
            <a:endParaRPr lang="ru-RU" sz="1000" dirty="0" smtClean="0"/>
          </a:p>
          <a:p>
            <a:pPr>
              <a:defRPr/>
            </a:pPr>
            <a:r>
              <a:rPr lang="ru-RU" dirty="0" smtClean="0"/>
              <a:t>Вести учет объектов налогообложения</a:t>
            </a:r>
          </a:p>
          <a:p>
            <a:pPr>
              <a:defRPr/>
            </a:pPr>
            <a:endParaRPr lang="ru-RU" sz="1000" dirty="0" smtClean="0"/>
          </a:p>
          <a:p>
            <a:pPr>
              <a:defRPr/>
            </a:pPr>
            <a:r>
              <a:rPr lang="ru-RU" dirty="0" smtClean="0"/>
              <a:t>Предоставлять в ФНС налоговые декларации</a:t>
            </a:r>
          </a:p>
          <a:p>
            <a:pPr>
              <a:defRPr/>
            </a:pPr>
            <a:endParaRPr lang="ru-RU" sz="1000" dirty="0" smtClean="0"/>
          </a:p>
          <a:p>
            <a:pPr>
              <a:defRPr/>
            </a:pPr>
            <a:r>
              <a:rPr lang="ru-RU" dirty="0" smtClean="0"/>
              <a:t>Платить налоги</a:t>
            </a:r>
          </a:p>
          <a:p>
            <a:pPr>
              <a:defRPr/>
            </a:pPr>
            <a:endParaRPr lang="ru-RU" sz="1000" dirty="0" smtClean="0"/>
          </a:p>
          <a:p>
            <a:pPr>
              <a:defRPr/>
            </a:pPr>
            <a:r>
              <a:rPr lang="ru-RU" dirty="0" smtClean="0"/>
              <a:t>Хранить документы в течение 4-х лет</a:t>
            </a:r>
          </a:p>
          <a:p>
            <a:pPr>
              <a:defRPr/>
            </a:pPr>
            <a:endParaRPr lang="ru-RU" sz="1000" dirty="0" smtClean="0"/>
          </a:p>
          <a:p>
            <a:pPr>
              <a:defRPr/>
            </a:pPr>
            <a:r>
              <a:rPr lang="ru-RU" dirty="0" smtClean="0"/>
              <a:t>Давать пояснения сотрудникам ФНС</a:t>
            </a:r>
          </a:p>
          <a:p>
            <a:pPr>
              <a:defRPr/>
            </a:pPr>
            <a:endParaRPr lang="ru-RU" sz="1000" dirty="0" smtClean="0"/>
          </a:p>
          <a:p>
            <a:pPr>
              <a:defRPr/>
            </a:pPr>
            <a:r>
              <a:rPr lang="ru-RU" dirty="0" smtClean="0"/>
              <a:t>Др.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684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Прекращение обязанности по уплате налога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При уплате налога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Смерти налогоплательщика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Ликвидации организации-налогоплательщика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136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dirty="0"/>
              <a:t>Ответственность за нарушение налогового законодательства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u="sng" dirty="0" smtClean="0"/>
              <a:t>Налоговая ответственность:</a:t>
            </a:r>
            <a:endParaRPr lang="en-US" u="sng" dirty="0" smtClean="0"/>
          </a:p>
          <a:p>
            <a:pPr>
              <a:defRPr/>
            </a:pPr>
            <a:endParaRPr lang="ru-RU" u="sng" dirty="0" smtClean="0"/>
          </a:p>
          <a:p>
            <a:pPr lvl="1">
              <a:defRPr/>
            </a:pPr>
            <a:r>
              <a:rPr lang="ru-RU" sz="2400" dirty="0"/>
              <a:t>Ведение деятельности без постановки на учет – 10 % доходов, но не менее 40 000 руб.</a:t>
            </a:r>
          </a:p>
          <a:p>
            <a:pPr lvl="1">
              <a:defRPr/>
            </a:pPr>
            <a:endParaRPr lang="en-US" sz="2400" dirty="0"/>
          </a:p>
          <a:p>
            <a:pPr lvl="1">
              <a:defRPr/>
            </a:pPr>
            <a:endParaRPr lang="ru-RU" sz="2400" dirty="0"/>
          </a:p>
          <a:p>
            <a:pPr lvl="1">
              <a:defRPr/>
            </a:pPr>
            <a:r>
              <a:rPr lang="ru-RU" sz="2400" dirty="0"/>
              <a:t>Не предоставление налоговой декларации – 5% от суммы налога за каждый месяц, но не более 30 </a:t>
            </a:r>
            <a:r>
              <a:rPr lang="ru-RU" sz="2400" dirty="0" smtClean="0"/>
              <a:t>% и не менее 1 000 руб.</a:t>
            </a:r>
            <a:endParaRPr lang="ru-RU" sz="2400" dirty="0"/>
          </a:p>
          <a:p>
            <a:pPr lvl="1">
              <a:defRPr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3994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dirty="0"/>
              <a:t>Ответственность за нарушение налогового законодательства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u="sng" dirty="0" smtClean="0"/>
              <a:t>Налоговая ответственность:</a:t>
            </a:r>
            <a:endParaRPr lang="en-US" u="sng" dirty="0" smtClean="0"/>
          </a:p>
          <a:p>
            <a:pPr lvl="1">
              <a:defRPr/>
            </a:pPr>
            <a:endParaRPr lang="ru-RU" sz="1600" u="sng" dirty="0"/>
          </a:p>
          <a:p>
            <a:pPr lvl="1">
              <a:defRPr/>
            </a:pPr>
            <a:r>
              <a:rPr lang="ru-RU" sz="2400" dirty="0"/>
              <a:t>Неуплата налога: </a:t>
            </a:r>
          </a:p>
          <a:p>
            <a:pPr lvl="1">
              <a:buFontTx/>
              <a:buNone/>
              <a:defRPr/>
            </a:pPr>
            <a:r>
              <a:rPr lang="ru-RU" sz="2400" dirty="0"/>
              <a:t>	- по неосторожности – 20 %</a:t>
            </a:r>
          </a:p>
          <a:p>
            <a:pPr lvl="1">
              <a:buFontTx/>
              <a:buNone/>
              <a:defRPr/>
            </a:pPr>
            <a:r>
              <a:rPr lang="ru-RU" sz="2400" dirty="0"/>
              <a:t>	- умышленно – 40 %</a:t>
            </a:r>
          </a:p>
          <a:p>
            <a:pPr lvl="1">
              <a:buFontTx/>
              <a:buNone/>
              <a:defRPr/>
            </a:pPr>
            <a:endParaRPr lang="ru-RU" sz="1600" dirty="0"/>
          </a:p>
          <a:p>
            <a:pPr lvl="1">
              <a:buFontTx/>
              <a:buChar char="-"/>
              <a:defRPr/>
            </a:pPr>
            <a:r>
              <a:rPr lang="ru-RU" sz="2400" dirty="0"/>
              <a:t>Несвоевременная уплата налога – пеня за каждый день просрочки платежа 1/300 </a:t>
            </a:r>
            <a:r>
              <a:rPr lang="ru-RU" sz="2400" dirty="0" smtClean="0"/>
              <a:t>ключевой ставки </a:t>
            </a:r>
            <a:r>
              <a:rPr lang="ru-RU" sz="2400" dirty="0"/>
              <a:t>ЦБ </a:t>
            </a:r>
            <a:r>
              <a:rPr lang="ru-RU" sz="2400" dirty="0" smtClean="0"/>
              <a:t>РФ</a:t>
            </a:r>
            <a:r>
              <a:rPr lang="en-US" sz="2400" dirty="0" smtClean="0"/>
              <a:t> </a:t>
            </a:r>
            <a:endParaRPr lang="ru-RU" sz="2400" dirty="0"/>
          </a:p>
          <a:p>
            <a:pPr lvl="1">
              <a:buFontTx/>
              <a:buChar char="-"/>
              <a:defRPr/>
            </a:pPr>
            <a:endParaRPr lang="ru-RU" sz="1600" dirty="0"/>
          </a:p>
          <a:p>
            <a:pPr lvl="1">
              <a:buFontTx/>
              <a:buChar char="-"/>
              <a:defRPr/>
            </a:pPr>
            <a:r>
              <a:rPr lang="ru-RU" sz="2400" dirty="0"/>
              <a:t> др.</a:t>
            </a: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287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  <a:defRPr/>
            </a:pPr>
            <a:r>
              <a:rPr lang="ru-RU" sz="3600" u="sng" dirty="0"/>
              <a:t> </a:t>
            </a:r>
            <a:r>
              <a:rPr lang="ru-RU" u="sng" dirty="0" smtClean="0"/>
              <a:t>Административная ответственность:</a:t>
            </a:r>
          </a:p>
          <a:p>
            <a:pPr marL="0" indent="0">
              <a:buNone/>
              <a:defRPr/>
            </a:pPr>
            <a:endParaRPr lang="ru-RU" u="sng" dirty="0" smtClean="0"/>
          </a:p>
          <a:p>
            <a:pPr marL="342900" lvl="1" indent="-342900">
              <a:buClr>
                <a:schemeClr val="hlink"/>
              </a:buClr>
              <a:buSzPct val="80000"/>
              <a:buNone/>
              <a:defRPr/>
            </a:pPr>
            <a:r>
              <a:rPr lang="ru-RU" dirty="0" smtClean="0"/>
              <a:t>	- </a:t>
            </a:r>
            <a:r>
              <a:rPr lang="ru-RU" sz="2400" dirty="0"/>
              <a:t>Ведение деятельности без постановки на учет – 2000-3000 руб.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ru-RU" sz="2800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ru-RU" sz="2800" dirty="0"/>
              <a:t>	</a:t>
            </a:r>
            <a:r>
              <a:rPr lang="ru-RU" sz="2400" dirty="0"/>
              <a:t>- Нарушение срока предоставления декларации – 300-500 руб.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ru-RU" sz="2400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ru-RU" sz="2400" dirty="0"/>
              <a:t>	- грубое нарушение правил ведения БУ – </a:t>
            </a:r>
            <a:r>
              <a:rPr lang="ru-RU" sz="2400" dirty="0" smtClean="0"/>
              <a:t>5000-10000 </a:t>
            </a:r>
            <a:r>
              <a:rPr lang="ru-RU" sz="2400" dirty="0"/>
              <a:t>руб</a:t>
            </a:r>
            <a:r>
              <a:rPr lang="ru-RU" sz="2400" dirty="0" smtClean="0"/>
              <a:t>.</a:t>
            </a:r>
            <a:endParaRPr lang="en-US" sz="2400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 sz="2400" dirty="0"/>
              <a:t>	</a:t>
            </a:r>
            <a:r>
              <a:rPr lang="en-US" sz="2400" dirty="0" smtClean="0"/>
              <a:t>	- </a:t>
            </a:r>
            <a:r>
              <a:rPr lang="ru-RU" sz="2400" dirty="0" smtClean="0"/>
              <a:t>повторное 10 000-20 000 руб.</a:t>
            </a:r>
            <a:endParaRPr lang="ru-RU" sz="2400" dirty="0"/>
          </a:p>
          <a:p>
            <a:pPr>
              <a:buFont typeface="Wingdings" panose="05000000000000000000" pitchFamily="2" charset="2"/>
              <a:buNone/>
              <a:defRPr/>
            </a:pPr>
            <a:endParaRPr lang="ru-RU" sz="1400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ru-RU" sz="2400" dirty="0"/>
              <a:t>	- др.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ru-RU" sz="2400" dirty="0"/>
          </a:p>
          <a:p>
            <a:pPr>
              <a:buFont typeface="Wingdings" panose="05000000000000000000" pitchFamily="2" charset="2"/>
              <a:buNone/>
              <a:defRPr/>
            </a:pPr>
            <a:endParaRPr lang="ru-RU" sz="2400" dirty="0"/>
          </a:p>
          <a:p>
            <a:pPr>
              <a:buFont typeface="Wingdings" panose="05000000000000000000" pitchFamily="2" charset="2"/>
              <a:buNone/>
              <a:defRPr/>
            </a:pPr>
            <a:endParaRPr lang="ru-RU" sz="2400" dirty="0"/>
          </a:p>
          <a:p>
            <a:pPr>
              <a:buFont typeface="Wingdings" panose="05000000000000000000" pitchFamily="2" charset="2"/>
              <a:buNone/>
              <a:defRPr/>
            </a:pPr>
            <a:endParaRPr lang="ru-RU" sz="2400" dirty="0"/>
          </a:p>
          <a:p>
            <a:pPr>
              <a:buFont typeface="Wingdings" panose="05000000000000000000" pitchFamily="2" charset="2"/>
              <a:buNone/>
              <a:defRPr/>
            </a:pPr>
            <a:endParaRPr lang="ru-RU" sz="2400" dirty="0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dirty="0"/>
              <a:t>Ответственность за нарушение налогового законодательства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92794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u="sng" dirty="0" smtClean="0"/>
              <a:t>Уголовная ответственность:</a:t>
            </a:r>
          </a:p>
          <a:p>
            <a:pPr>
              <a:defRPr/>
            </a:pPr>
            <a:endParaRPr lang="ru-RU" sz="1600" u="sng" dirty="0"/>
          </a:p>
          <a:p>
            <a:pPr lvl="1">
              <a:defRPr/>
            </a:pPr>
            <a:r>
              <a:rPr lang="ru-RU" sz="2400" dirty="0"/>
              <a:t>Уклонение от уплаты налогов в крупном размере (</a:t>
            </a:r>
            <a:r>
              <a:rPr lang="en-US" sz="2400" dirty="0"/>
              <a:t>&gt; </a:t>
            </a:r>
            <a:r>
              <a:rPr lang="ru-RU" sz="2400" dirty="0" smtClean="0"/>
              <a:t>5 0</a:t>
            </a:r>
            <a:r>
              <a:rPr lang="en-US" sz="2400" dirty="0" smtClean="0"/>
              <a:t>00 </a:t>
            </a:r>
            <a:r>
              <a:rPr lang="en-US" sz="2400" dirty="0"/>
              <a:t>000 </a:t>
            </a:r>
            <a:r>
              <a:rPr lang="ru-RU" sz="2400" dirty="0"/>
              <a:t>руб. за 3 года</a:t>
            </a:r>
            <a:r>
              <a:rPr lang="en-US" sz="2400" dirty="0"/>
              <a:t>)</a:t>
            </a:r>
            <a:r>
              <a:rPr lang="ru-RU" sz="2400" dirty="0"/>
              <a:t>:</a:t>
            </a:r>
          </a:p>
          <a:p>
            <a:pPr lvl="1">
              <a:defRPr/>
            </a:pPr>
            <a:endParaRPr lang="ru-RU" sz="1400" dirty="0"/>
          </a:p>
          <a:p>
            <a:pPr lvl="2">
              <a:defRPr/>
            </a:pPr>
            <a:r>
              <a:rPr lang="ru-RU" sz="2000" dirty="0"/>
              <a:t>Штраф 100 000-300 000 руб.</a:t>
            </a:r>
          </a:p>
          <a:p>
            <a:pPr lvl="2">
              <a:defRPr/>
            </a:pPr>
            <a:endParaRPr lang="ru-RU" sz="1000" dirty="0"/>
          </a:p>
          <a:p>
            <a:pPr lvl="2">
              <a:defRPr/>
            </a:pPr>
            <a:r>
              <a:rPr lang="ru-RU" sz="2000" dirty="0"/>
              <a:t>Доход осужденного за 1-2 года</a:t>
            </a:r>
          </a:p>
          <a:p>
            <a:pPr lvl="2">
              <a:defRPr/>
            </a:pPr>
            <a:endParaRPr lang="ru-RU" sz="1000" dirty="0"/>
          </a:p>
          <a:p>
            <a:pPr lvl="2">
              <a:defRPr/>
            </a:pPr>
            <a:r>
              <a:rPr lang="ru-RU" sz="2000" dirty="0"/>
              <a:t>Лишение свободы до </a:t>
            </a:r>
            <a:r>
              <a:rPr lang="ru-RU" sz="2000" dirty="0" smtClean="0"/>
              <a:t>2 </a:t>
            </a:r>
            <a:r>
              <a:rPr lang="ru-RU" sz="2000" dirty="0"/>
              <a:t>лет</a:t>
            </a:r>
          </a:p>
          <a:p>
            <a:pPr lvl="2">
              <a:defRPr/>
            </a:pPr>
            <a:endParaRPr lang="ru-RU" sz="1000" dirty="0"/>
          </a:p>
          <a:p>
            <a:pPr lvl="2">
              <a:defRPr/>
            </a:pPr>
            <a:r>
              <a:rPr lang="ru-RU" sz="2000" dirty="0"/>
              <a:t>Запрет занимать руководящие </a:t>
            </a:r>
            <a:r>
              <a:rPr lang="ru-RU" sz="2000" dirty="0" smtClean="0"/>
              <a:t>должности до 3 лет</a:t>
            </a:r>
            <a:endParaRPr lang="ru-RU" sz="20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dirty="0"/>
              <a:t>Ответственность за </a:t>
            </a:r>
            <a:r>
              <a:rPr lang="ru-RU" sz="4000" dirty="0" smtClean="0"/>
              <a:t>преступления в налоговой сфере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96804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u="sng" dirty="0" smtClean="0"/>
              <a:t>Уголовная ответственность:</a:t>
            </a:r>
          </a:p>
          <a:p>
            <a:pPr>
              <a:defRPr/>
            </a:pPr>
            <a:endParaRPr lang="ru-RU" sz="1600" u="sng" dirty="0"/>
          </a:p>
          <a:p>
            <a:pPr lvl="1">
              <a:defRPr/>
            </a:pPr>
            <a:r>
              <a:rPr lang="ru-RU" sz="2400" dirty="0"/>
              <a:t>Уклонение от уплаты налогов в особо крупном размере (</a:t>
            </a:r>
            <a:r>
              <a:rPr lang="en-US" sz="2400" dirty="0"/>
              <a:t>&gt; </a:t>
            </a:r>
            <a:r>
              <a:rPr lang="ru-RU" sz="2400" dirty="0" smtClean="0"/>
              <a:t>15</a:t>
            </a:r>
            <a:r>
              <a:rPr lang="en-US" sz="2400" dirty="0" smtClean="0"/>
              <a:t> </a:t>
            </a:r>
            <a:r>
              <a:rPr lang="ru-RU" sz="2400" dirty="0" smtClean="0"/>
              <a:t>0</a:t>
            </a:r>
            <a:r>
              <a:rPr lang="en-US" sz="2400" dirty="0" smtClean="0"/>
              <a:t>00 </a:t>
            </a:r>
            <a:r>
              <a:rPr lang="en-US" sz="2400" dirty="0"/>
              <a:t>000 </a:t>
            </a:r>
            <a:r>
              <a:rPr lang="ru-RU" sz="2400" dirty="0"/>
              <a:t>руб. за 3 года</a:t>
            </a:r>
            <a:r>
              <a:rPr lang="en-US" sz="2400" dirty="0"/>
              <a:t>)</a:t>
            </a:r>
            <a:r>
              <a:rPr lang="ru-RU" sz="2400" dirty="0"/>
              <a:t> или группой лиц по сговору:</a:t>
            </a:r>
          </a:p>
          <a:p>
            <a:pPr lvl="1">
              <a:defRPr/>
            </a:pPr>
            <a:endParaRPr lang="ru-RU" sz="2400" dirty="0"/>
          </a:p>
          <a:p>
            <a:pPr lvl="2">
              <a:defRPr/>
            </a:pPr>
            <a:r>
              <a:rPr lang="ru-RU" sz="2000" dirty="0"/>
              <a:t>Штраф 200 000-500 000 руб</a:t>
            </a:r>
            <a:r>
              <a:rPr lang="ru-RU" sz="2000" dirty="0" smtClean="0"/>
              <a:t>.</a:t>
            </a:r>
          </a:p>
          <a:p>
            <a:pPr lvl="2">
              <a:defRPr/>
            </a:pPr>
            <a:endParaRPr lang="ru-RU" sz="1000" dirty="0"/>
          </a:p>
          <a:p>
            <a:pPr lvl="2">
              <a:defRPr/>
            </a:pPr>
            <a:r>
              <a:rPr lang="ru-RU" sz="2000" dirty="0"/>
              <a:t>Доход осужденного за </a:t>
            </a:r>
            <a:r>
              <a:rPr lang="ru-RU" sz="2000" dirty="0" smtClean="0"/>
              <a:t>1 - 3 года</a:t>
            </a:r>
          </a:p>
          <a:p>
            <a:pPr lvl="2">
              <a:defRPr/>
            </a:pPr>
            <a:endParaRPr lang="ru-RU" sz="1000" dirty="0" smtClean="0"/>
          </a:p>
          <a:p>
            <a:pPr lvl="2">
              <a:defRPr/>
            </a:pPr>
            <a:r>
              <a:rPr lang="ru-RU" sz="2000" dirty="0" smtClean="0"/>
              <a:t>Лишение </a:t>
            </a:r>
            <a:r>
              <a:rPr lang="ru-RU" sz="2000" dirty="0"/>
              <a:t>свободы до </a:t>
            </a:r>
            <a:r>
              <a:rPr lang="ru-RU" sz="2000" dirty="0" smtClean="0"/>
              <a:t>6 лет</a:t>
            </a:r>
          </a:p>
          <a:p>
            <a:pPr lvl="2">
              <a:defRPr/>
            </a:pPr>
            <a:endParaRPr lang="ru-RU" sz="1000" dirty="0"/>
          </a:p>
          <a:p>
            <a:pPr lvl="2">
              <a:defRPr/>
            </a:pPr>
            <a:r>
              <a:rPr lang="ru-RU" sz="2000" dirty="0"/>
              <a:t>Запрет занимать руководящие </a:t>
            </a:r>
            <a:r>
              <a:rPr lang="ru-RU" sz="2000" dirty="0" smtClean="0"/>
              <a:t>должности до 3 лет</a:t>
            </a:r>
            <a:endParaRPr lang="ru-RU" sz="2000" dirty="0"/>
          </a:p>
          <a:p>
            <a:pPr>
              <a:defRPr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dirty="0"/>
              <a:t>Ответственность за преступления в налоговой сфере</a:t>
            </a:r>
          </a:p>
        </p:txBody>
      </p:sp>
    </p:spTree>
    <p:extLst>
      <p:ext uri="{BB962C8B-B14F-4D97-AF65-F5344CB8AC3E}">
        <p14:creationId xmlns:p14="http://schemas.microsoft.com/office/powerpoint/2010/main" val="261181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Благодарю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691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3db4980db85e8bb779371e470b5ddda3571"/>
</p:tagLst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939</Words>
  <Application>Microsoft Office PowerPoint</Application>
  <PresentationFormat>Широкоэкранный</PresentationFormat>
  <Paragraphs>269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37</vt:i4>
      </vt:variant>
    </vt:vector>
  </HeadingPairs>
  <TitlesOfParts>
    <vt:vector size="46" baseType="lpstr">
      <vt:lpstr>Arial</vt:lpstr>
      <vt:lpstr>Calibri</vt:lpstr>
      <vt:lpstr>Tahoma</vt:lpstr>
      <vt:lpstr>Wingdings</vt:lpstr>
      <vt:lpstr>Slit</vt:lpstr>
      <vt:lpstr>1_Тема Office</vt:lpstr>
      <vt:lpstr>2_Тема Office</vt:lpstr>
      <vt:lpstr>1_Slit</vt:lpstr>
      <vt:lpstr>2_Slit</vt:lpstr>
      <vt:lpstr>Тема 2  Налоговая система РФ</vt:lpstr>
      <vt:lpstr>Налоговая система РФ </vt:lpstr>
      <vt:lpstr>1. Налоговая система РФ </vt:lpstr>
      <vt:lpstr>Налоговая система государства </vt:lpstr>
      <vt:lpstr>Налоговая система РФ</vt:lpstr>
      <vt:lpstr>Налоговая система</vt:lpstr>
      <vt:lpstr>Налоговая система РФ</vt:lpstr>
      <vt:lpstr>Налоговый кодекс</vt:lpstr>
      <vt:lpstr>Налоговый кодекс (часть I)</vt:lpstr>
      <vt:lpstr>Налоговый кодекс (часть II)</vt:lpstr>
      <vt:lpstr>Действующая налоговая система РФ</vt:lpstr>
      <vt:lpstr>Презентация PowerPoint</vt:lpstr>
      <vt:lpstr>Федеральные налоги и сборы </vt:lpstr>
      <vt:lpstr>Структура доходов федерального бюджета РФ в 2015-2016 гг. </vt:lpstr>
      <vt:lpstr>Региональные налоги </vt:lpstr>
      <vt:lpstr>Структура доходов консолидированных бюджетов субъектов РФ в 2015-2016 гг.</vt:lpstr>
      <vt:lpstr>Местные налоги </vt:lpstr>
      <vt:lpstr>Специальные налоговые режимы</vt:lpstr>
      <vt:lpstr>2. Налоговые органы РФ </vt:lpstr>
      <vt:lpstr>Налоговые органы</vt:lpstr>
      <vt:lpstr>Федеральная налоговая служба </vt:lpstr>
      <vt:lpstr>ФНС России осуществляет функции по контролю и надзору </vt:lpstr>
      <vt:lpstr>ФНС России осуществляет функции по контролю и надзору </vt:lpstr>
      <vt:lpstr>Федеральная налоговая служба ведет </vt:lpstr>
      <vt:lpstr> Права налоговых органов определены ст. 31 НК РФ  </vt:lpstr>
      <vt:lpstr> Обязанности налоговых органов определены ст. 32 НК Р  </vt:lpstr>
      <vt:lpstr>Презентация PowerPoint</vt:lpstr>
      <vt:lpstr>3. Права, обязанности и ответственность налогоплательщиков в РФ </vt:lpstr>
      <vt:lpstr> Права налогоплательщиков (ст. 21 НК РФ) </vt:lpstr>
      <vt:lpstr>Обязанности налогоплательщиков (23 ст. НК РФ)</vt:lpstr>
      <vt:lpstr>Прекращение обязанности по уплате налога </vt:lpstr>
      <vt:lpstr>Ответственность за нарушение налогового законодательства</vt:lpstr>
      <vt:lpstr>Ответственность за нарушение налогового законодательства</vt:lpstr>
      <vt:lpstr>Ответственность за нарушение налогового законодательства</vt:lpstr>
      <vt:lpstr>Ответственность за преступления в налоговой сфере</vt:lpstr>
      <vt:lpstr>Ответственность за преступления в налоговой сфере</vt:lpstr>
      <vt:lpstr>Благодарю за внимание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22</cp:revision>
  <dcterms:created xsi:type="dcterms:W3CDTF">2016-09-02T02:57:10Z</dcterms:created>
  <dcterms:modified xsi:type="dcterms:W3CDTF">2018-01-28T10:06:33Z</dcterms:modified>
</cp:coreProperties>
</file>