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9" r:id="rId4"/>
    <p:sldId id="260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  <p:sldId id="274" r:id="rId20"/>
    <p:sldId id="275" r:id="rId21"/>
  </p:sldIdLst>
  <p:sldSz cx="12192000" cy="6858000"/>
  <p:notesSz cx="6858000" cy="9144000"/>
  <p:custDataLst>
    <p:tags r:id="rId2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418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A5DDD-1E7A-408F-A16F-DC36F1C9D33A}" type="datetimeFigureOut">
              <a:rPr lang="ru-R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08.09.2017</a:t>
            </a:fld>
            <a:endParaRPr lang="ru-RU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A90ACBCF-96C0-480D-8C43-C2836508B6A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5768022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A590C-A20C-49F8-8E64-AF937F1FB341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08.09.2017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A1EF3-A909-4F43-8AC9-324325997C5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887329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59285-1972-470E-BB68-CE71CD70592F}" type="datetimeFigureOut">
              <a:rPr lang="ru-R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08.09.2017</a:t>
            </a:fld>
            <a:endParaRPr lang="ru-RU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08002288-E63A-4CDE-8338-189AF7E1482C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8666052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5D3E0-ED7B-42BA-8C19-EB6D84CE1B43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08.09.2017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38466-667A-4CED-88D2-0601F9F7485D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044935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4B765-D55E-4138-AD40-156A6E5EBA93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08.09.2017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7A765-3EDB-4A10-AF33-949D7455957C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10484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2B110-0145-42D0-83D6-22F6A1F7FCF7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08.09.2017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1238C-89AA-432F-BF6C-13A7FA4614CE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73918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FF844-7FBB-426E-89D5-A99630DD4ACE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08.09.2017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BB89E-1B78-40E2-9BCD-3D5EE4AED22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484391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A2D95-1539-4ADA-AFFB-072FBD30BF52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08.09.2017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F780C-185E-45A8-82FD-B893C66BF81C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657226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13"/>
          <p:cNvSpPr/>
          <p:nvPr/>
        </p:nvSpPr>
        <p:spPr>
          <a:xfrm rot="420000" flipV="1">
            <a:off x="4220633" y="1108075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10672234" y="5359401"/>
            <a:ext cx="207433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84EFD-0A09-4513-B779-1D7D9337ACD0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08.09.2017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24205D-CC2D-4476-8A84-2E4E584AE02D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21340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DEED5-C7FD-4C64-AA84-5068151970C7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08.09.2017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7573F-1096-4653-910F-F3E996541A83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61049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F10EA-9358-4BD8-95A0-467210E3F0E3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08.09.2017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54EA1-9750-4F5C-A3FB-6634DA23315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035203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5D96-2413-4D0F-A6A0-82A2E26A763A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08.09.2017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DAEEB-8A27-484A-9577-422543B43458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6719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5D96-2413-4D0F-A6A0-82A2E26A763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08.09.2017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DAEEB-8A27-484A-9577-422543B4345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090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5D96-2413-4D0F-A6A0-82A2E26A763A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08.09.2017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DAEEB-8A27-484A-9577-422543B43458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9022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5D96-2413-4D0F-A6A0-82A2E26A763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08.09.2017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DAEEB-8A27-484A-9577-422543B4345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898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5D96-2413-4D0F-A6A0-82A2E26A763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08.09.2017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DAEEB-8A27-484A-9577-422543B4345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6676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5D96-2413-4D0F-A6A0-82A2E26A763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08.09.2017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DAEEB-8A27-484A-9577-422543B4345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9306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5D96-2413-4D0F-A6A0-82A2E26A763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08.09.2017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DAEEB-8A27-484A-9577-422543B4345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554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5D96-2413-4D0F-A6A0-82A2E26A763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08.09.2017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DAEEB-8A27-484A-9577-422543B4345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7506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5D96-2413-4D0F-A6A0-82A2E26A763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08.09.2017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2FADAEEB-8A27-484A-9577-422543B4345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123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5D96-2413-4D0F-A6A0-82A2E26A763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08.09.2017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DAEEB-8A27-484A-9577-422543B4345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0666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5D96-2413-4D0F-A6A0-82A2E26A763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08.09.2017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DAEEB-8A27-484A-9577-422543B4345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2294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400" y="304801"/>
            <a:ext cx="100584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422400" y="1981200"/>
            <a:ext cx="4927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4927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9C9BD4-36C3-4634-8BBB-93A601DC8836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589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4"/>
            <a:ext cx="109728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C3C072-0772-4D65-A5EC-FD838779B55E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08.09.2017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45C75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992DCF-CD8B-44EB-A1A2-0459236D04F1}" type="slidenum">
              <a:rPr lang="ru-RU" altLang="ru-RU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25399" y="203200"/>
            <a:ext cx="12240684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dirty="0">
                <a:solidFill>
                  <a:prstClr val="black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863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A735D96-2413-4D0F-A6A0-82A2E26A763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08.09.2017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FADAEEB-8A27-484A-9577-422543B4345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9476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15680" y="1557338"/>
            <a:ext cx="6172200" cy="2303710"/>
          </a:xfrm>
          <a:ln>
            <a:miter lim="800000"/>
            <a:headEnd/>
            <a:tailEnd/>
          </a:ln>
          <a:extLst/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dirty="0"/>
              <a:t>Тема </a:t>
            </a:r>
            <a:r>
              <a:rPr lang="en-US" sz="5400" dirty="0" smtClean="0"/>
              <a:t>4</a:t>
            </a:r>
            <a:r>
              <a:rPr lang="en-US" sz="5400" dirty="0"/>
              <a:t/>
            </a:r>
            <a:br>
              <a:rPr lang="en-US" sz="5400" dirty="0"/>
            </a:br>
            <a:r>
              <a:rPr lang="ru-RU" sz="5400" dirty="0" smtClean="0"/>
              <a:t>Страховые взносы</a:t>
            </a:r>
            <a:endParaRPr lang="ru-RU" sz="54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543940" y="4499874"/>
            <a:ext cx="6400800" cy="2087563"/>
          </a:xfrm>
        </p:spPr>
        <p:txBody>
          <a:bodyPr/>
          <a:lstStyle/>
          <a:p>
            <a:pPr marR="0" eaLnBrk="1" hangingPunct="1">
              <a:lnSpc>
                <a:spcPct val="70000"/>
              </a:lnSpc>
            </a:pPr>
            <a:r>
              <a:rPr lang="ru-RU" altLang="ru-RU" sz="2800" dirty="0"/>
              <a:t>Доцент  кафедры «Экономика»</a:t>
            </a:r>
          </a:p>
          <a:p>
            <a:pPr marR="0" eaLnBrk="1" hangingPunct="1">
              <a:lnSpc>
                <a:spcPct val="70000"/>
              </a:lnSpc>
            </a:pPr>
            <a:r>
              <a:rPr lang="ru-RU" altLang="ru-RU" sz="2800" dirty="0"/>
              <a:t>В.А. Водопьянова</a:t>
            </a:r>
          </a:p>
          <a:p>
            <a:pPr marR="0" eaLnBrk="1" hangingPunct="1">
              <a:lnSpc>
                <a:spcPct val="70000"/>
              </a:lnSpc>
            </a:pPr>
            <a:r>
              <a:rPr lang="ru-RU" altLang="ru-RU" dirty="0" smtClean="0"/>
              <a:t>Аттестат профессионального </a:t>
            </a:r>
          </a:p>
          <a:p>
            <a:pPr marR="0" eaLnBrk="1" hangingPunct="1">
              <a:lnSpc>
                <a:spcPct val="70000"/>
              </a:lnSpc>
            </a:pPr>
            <a:r>
              <a:rPr lang="ru-RU" altLang="ru-RU" dirty="0" smtClean="0"/>
              <a:t>бухгалтера №230006</a:t>
            </a:r>
            <a:endParaRPr lang="en-US" altLang="ru-RU" dirty="0" smtClean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 bwMode="auto">
          <a:xfrm>
            <a:off x="2381251" y="285750"/>
            <a:ext cx="8703692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rmAutofit fontScale="47500" lnSpcReduction="20000"/>
          </a:bodyPr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E2D700"/>
              </a:buClr>
              <a:buSzPct val="80000"/>
              <a:buFont typeface="Wingdings" pitchFamily="2" charset="2"/>
              <a:buNone/>
              <a:defRPr/>
            </a:pPr>
            <a:r>
              <a:rPr lang="ru-RU" sz="38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Министерство образования и науки Российской Федерации</a:t>
            </a: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E2D700"/>
              </a:buClr>
              <a:buSzPct val="80000"/>
              <a:buFont typeface="Wingdings" pitchFamily="2" charset="2"/>
              <a:buNone/>
              <a:defRPr/>
            </a:pPr>
            <a:r>
              <a:rPr lang="ru-RU" sz="32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 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E2D700"/>
              </a:buClr>
              <a:buSzPct val="80000"/>
              <a:buFont typeface="Wingdings" pitchFamily="2" charset="2"/>
              <a:buNone/>
              <a:defRPr/>
            </a:pPr>
            <a:r>
              <a:rPr lang="ru-RU" sz="32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Владивостокский 				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E2D700"/>
              </a:buClr>
              <a:buSzPct val="80000"/>
              <a:buFont typeface="Wingdings" pitchFamily="2" charset="2"/>
              <a:buNone/>
              <a:defRPr/>
            </a:pPr>
            <a:r>
              <a:rPr lang="ru-RU" sz="32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государственный 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E2D700"/>
              </a:buClr>
              <a:buSzPct val="80000"/>
              <a:buFont typeface="Wingdings" pitchFamily="2" charset="2"/>
              <a:buNone/>
              <a:defRPr/>
            </a:pPr>
            <a:r>
              <a:rPr lang="ru-RU" sz="32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университет 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E2D700"/>
              </a:buClr>
              <a:buSzPct val="80000"/>
              <a:buFont typeface="Wingdings" pitchFamily="2" charset="2"/>
              <a:buNone/>
              <a:defRPr/>
            </a:pPr>
            <a:r>
              <a:rPr lang="ru-RU" sz="32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экономики и сервиса</a:t>
            </a: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E2D700"/>
              </a:buClr>
              <a:buSzPct val="80000"/>
              <a:buFont typeface="Wingdings" pitchFamily="2" charset="2"/>
              <a:buNone/>
              <a:defRPr/>
            </a:pPr>
            <a:r>
              <a:rPr lang="ru-RU" sz="32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 </a:t>
            </a:r>
            <a:endParaRPr lang="ru-RU" sz="3200" kern="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E2D700"/>
              </a:buClr>
              <a:buSzPct val="80000"/>
              <a:buFont typeface="Wingdings" pitchFamily="2" charset="2"/>
              <a:buNone/>
              <a:defRPr/>
            </a:pPr>
            <a:endParaRPr lang="ru-RU" sz="3200" kern="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5125" name="Picture 2" descr="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24" y="285750"/>
            <a:ext cx="833231" cy="1689699"/>
          </a:xfrm>
          <a:prstGeom prst="rect">
            <a:avLst/>
          </a:prstGeom>
          <a:noFill/>
          <a:ln>
            <a:noFill/>
          </a:ln>
          <a:effectLst>
            <a:outerShdw dist="63500" dir="7612194" algn="ctr" rotWithShape="0">
              <a:srgbClr val="00339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89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882410"/>
          </a:xfrm>
        </p:spPr>
        <p:txBody>
          <a:bodyPr/>
          <a:lstStyle/>
          <a:p>
            <a:pPr algn="ctr"/>
            <a:r>
              <a:rPr lang="ru-RU" sz="5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Страховые </a:t>
            </a:r>
            <a:r>
              <a:rPr lang="ru-RU" sz="5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взносы (СВ)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52095" algn="just">
              <a:lnSpc>
                <a:spcPct val="107000"/>
              </a:lnSpc>
              <a:spcAft>
                <a:spcPts val="0"/>
              </a:spcAf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федеральный платеж</a:t>
            </a:r>
          </a:p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endParaRPr lang="ru-RU" sz="3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52095" algn="just">
              <a:lnSpc>
                <a:spcPct val="107000"/>
              </a:lnSpc>
              <a:spcAft>
                <a:spcPts val="0"/>
              </a:spcAf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обязательный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уплате и взиманию на всей территории РФ.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2757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/>
              <a:t/>
            </a:r>
            <a:br>
              <a:rPr lang="ru-RU" sz="4000" dirty="0"/>
            </a:br>
            <a:r>
              <a:rPr lang="ru-RU" altLang="ru-RU" sz="4400" dirty="0"/>
              <a:t>Регламентирующий документ</a:t>
            </a:r>
            <a:endParaRPr lang="ru-RU" sz="40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sz="3600" dirty="0"/>
          </a:p>
          <a:p>
            <a:endParaRPr lang="ru-RU" sz="3600" dirty="0"/>
          </a:p>
          <a:p>
            <a:endParaRPr lang="ru-RU" sz="3600" dirty="0"/>
          </a:p>
          <a:p>
            <a:r>
              <a:rPr lang="ru-RU" sz="3600" dirty="0"/>
              <a:t>Налоговый кодекс </a:t>
            </a:r>
            <a:r>
              <a:rPr lang="ru-RU" sz="3600" dirty="0" smtClean="0"/>
              <a:t>РФ: </a:t>
            </a:r>
            <a:endParaRPr lang="ru-RU" sz="3600" dirty="0"/>
          </a:p>
          <a:p>
            <a:endParaRPr lang="ru-RU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/>
              <a:t>34</a:t>
            </a:r>
            <a:r>
              <a:rPr lang="ru-RU" sz="3600" dirty="0" smtClean="0"/>
              <a:t> </a:t>
            </a:r>
            <a:r>
              <a:rPr lang="ru-RU" sz="3600" dirty="0"/>
              <a:t>глава НК РФ </a:t>
            </a:r>
            <a:r>
              <a:rPr lang="ru-RU" sz="3600" dirty="0" smtClean="0"/>
              <a:t>«</a:t>
            </a:r>
            <a:r>
              <a:rPr lang="ru-RU" sz="3600" dirty="0" smtClean="0"/>
              <a:t>Страховые взносы</a:t>
            </a:r>
            <a:r>
              <a:rPr lang="ru-RU" sz="3600" dirty="0" smtClean="0"/>
              <a:t>»</a:t>
            </a:r>
            <a:endParaRPr lang="ru-RU" sz="3600" dirty="0"/>
          </a:p>
          <a:p>
            <a:endParaRPr lang="ru-RU" dirty="0"/>
          </a:p>
        </p:txBody>
      </p:sp>
      <p:pic>
        <p:nvPicPr>
          <p:cNvPr id="6" name="Picture 13" descr="C:\Documents and Settings\1\Local Settings\Temporary Internet Files\Content.IE5\UTCZNET3\MP900400812[1].jpg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2279576" y="1988840"/>
            <a:ext cx="3310074" cy="1836204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  <a:softEdge rad="25400"/>
          </a:effectLst>
          <a:scene3d>
            <a:camera prst="orthographicFront"/>
            <a:lightRig rig="twoPt" dir="t"/>
          </a:scene3d>
          <a:sp3d>
            <a:bevelT/>
          </a:sp3d>
          <a:extLst/>
        </p:spPr>
      </p:pic>
    </p:spTree>
    <p:extLst>
      <p:ext uri="{BB962C8B-B14F-4D97-AF65-F5344CB8AC3E}">
        <p14:creationId xmlns:p14="http://schemas.microsoft.com/office/powerpoint/2010/main" val="54649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873784"/>
          </a:xfrm>
        </p:spPr>
        <p:txBody>
          <a:bodyPr/>
          <a:lstStyle/>
          <a:p>
            <a:pPr algn="ctr"/>
            <a:r>
              <a:rPr lang="ru-RU" sz="3600" b="1" dirty="0" smtClean="0"/>
              <a:t>Плательщики </a:t>
            </a:r>
            <a:r>
              <a:rPr lang="ru-RU" sz="3600" b="1" dirty="0"/>
              <a:t>страховых взносов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u="sng" dirty="0"/>
              <a:t>лица, являющиеся страхователями </a:t>
            </a:r>
            <a:r>
              <a:rPr lang="ru-RU" sz="2800" u="sng" dirty="0" smtClean="0"/>
              <a:t>:</a:t>
            </a:r>
            <a:endParaRPr lang="ru-RU" sz="2800" u="sng" dirty="0"/>
          </a:p>
          <a:p>
            <a:pPr marL="0" indent="0">
              <a:buNone/>
            </a:pPr>
            <a:r>
              <a:rPr lang="ru-RU" dirty="0" smtClean="0"/>
              <a:t>1) лица</a:t>
            </a:r>
            <a:r>
              <a:rPr lang="ru-RU" dirty="0"/>
              <a:t>, производящие выплаты и иные вознаграждения физическим лицам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endParaRPr lang="ru-RU" sz="16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организации</a:t>
            </a:r>
          </a:p>
          <a:p>
            <a:pPr marL="0" indent="0">
              <a:buNone/>
            </a:pPr>
            <a:endParaRPr lang="ru-RU" sz="11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индивидуальные </a:t>
            </a:r>
            <a:r>
              <a:rPr lang="ru-RU" dirty="0" smtClean="0"/>
              <a:t>предприниматели (ИП)</a:t>
            </a:r>
          </a:p>
          <a:p>
            <a:pPr marL="0" indent="0">
              <a:buNone/>
            </a:pPr>
            <a:endParaRPr lang="ru-RU" sz="11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физические лица, не являющиеся </a:t>
            </a:r>
            <a:r>
              <a:rPr lang="ru-RU" dirty="0" smtClean="0"/>
              <a:t>ИП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004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908290"/>
          </a:xfrm>
        </p:spPr>
        <p:txBody>
          <a:bodyPr/>
          <a:lstStyle/>
          <a:p>
            <a:pPr algn="ctr"/>
            <a:r>
              <a:rPr lang="ru-RU" sz="3600" b="1" dirty="0"/>
              <a:t>Плательщики страховых взносов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2) ИП, адвокаты, нотариусы, занимающиеся частной практикой, (плательщики, не производящие выплаты и иные вознаграждения физическим лицам).</a:t>
            </a:r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Если </a:t>
            </a:r>
            <a:r>
              <a:rPr lang="ru-RU" dirty="0"/>
              <a:t>плательщик относится одновременно к нескольким категориям он исчисляет и уплачивает страховые взносы отдельно по каждому основанию.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8592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78893"/>
          </a:xfrm>
        </p:spPr>
        <p:txBody>
          <a:bodyPr/>
          <a:lstStyle/>
          <a:p>
            <a:pPr algn="ctr"/>
            <a:r>
              <a:rPr lang="ru-RU" sz="3600" b="1" dirty="0"/>
              <a:t>Объект обложения страховыми взносами. 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2090440"/>
            <a:ext cx="10972800" cy="4389437"/>
          </a:xfrm>
        </p:spPr>
        <p:txBody>
          <a:bodyPr/>
          <a:lstStyle/>
          <a:p>
            <a:r>
              <a:rPr lang="ru-RU" sz="2800" i="1" u="sng" dirty="0"/>
              <a:t>Для </a:t>
            </a:r>
            <a:r>
              <a:rPr lang="ru-RU" sz="2800" i="1" u="sng" dirty="0" smtClean="0"/>
              <a:t>организаций, ИП и физических лиц</a:t>
            </a:r>
            <a:r>
              <a:rPr lang="ru-RU" sz="2800" u="sng" dirty="0" smtClean="0"/>
              <a:t>, </a:t>
            </a:r>
            <a:r>
              <a:rPr lang="ru-RU" sz="2800" u="sng" dirty="0"/>
              <a:t>производящих выплаты физлицам </a:t>
            </a:r>
            <a:endParaRPr lang="ru-RU" sz="2800" u="sng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600" dirty="0" smtClean="0"/>
              <a:t>выплаты </a:t>
            </a:r>
            <a:r>
              <a:rPr lang="ru-RU" sz="2600" dirty="0"/>
              <a:t>и иные вознаграждения в пользу физических лиц, подлежащих обязательному социальному страхованию</a:t>
            </a:r>
            <a:r>
              <a:rPr lang="ru-RU" sz="2600" dirty="0" smtClean="0"/>
              <a:t>: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1) в рамках трудовых отношений и по </a:t>
            </a:r>
            <a:r>
              <a:rPr lang="ru-RU" dirty="0" smtClean="0"/>
              <a:t>ГПД, </a:t>
            </a:r>
            <a:r>
              <a:rPr lang="ru-RU" dirty="0"/>
              <a:t>предметом которых являются выполнение работ, оказание </a:t>
            </a:r>
            <a:r>
              <a:rPr lang="ru-RU" dirty="0" smtClean="0"/>
              <a:t>услуг</a:t>
            </a:r>
          </a:p>
          <a:p>
            <a:pPr marL="0" indent="0">
              <a:buNone/>
            </a:pPr>
            <a:endParaRPr lang="ru-RU" sz="1400" dirty="0"/>
          </a:p>
          <a:p>
            <a:pPr marL="0" indent="0">
              <a:buNone/>
            </a:pPr>
            <a:r>
              <a:rPr lang="ru-RU" dirty="0"/>
              <a:t>2) по договорам авторского заказа в пользу авторов </a:t>
            </a:r>
            <a:r>
              <a:rPr lang="ru-RU" dirty="0" smtClean="0"/>
              <a:t>произведений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3045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92164"/>
            <a:ext cx="10972800" cy="648447"/>
          </a:xfrm>
        </p:spPr>
        <p:txBody>
          <a:bodyPr/>
          <a:lstStyle/>
          <a:p>
            <a:pPr algn="ctr"/>
            <a:r>
              <a:rPr lang="ru-RU" sz="3600" b="1" dirty="0"/>
              <a:t>Объект обложения страховыми взносами. 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518250"/>
            <a:ext cx="10972800" cy="4806352"/>
          </a:xfrm>
        </p:spPr>
        <p:txBody>
          <a:bodyPr/>
          <a:lstStyle/>
          <a:p>
            <a:pPr marL="0" indent="0">
              <a:buNone/>
            </a:pPr>
            <a:endParaRPr lang="ru-RU" i="1" dirty="0" smtClean="0"/>
          </a:p>
          <a:p>
            <a:r>
              <a:rPr lang="ru-RU" u="sng" dirty="0" smtClean="0"/>
              <a:t>Для </a:t>
            </a:r>
            <a:r>
              <a:rPr lang="ru-RU" u="sng" dirty="0"/>
              <a:t>частнопрактикующих специалистов, не производящих выплаты и иные вознаграждения физическим </a:t>
            </a:r>
            <a:r>
              <a:rPr lang="ru-RU" u="sng" dirty="0" smtClean="0"/>
              <a:t>лицам</a:t>
            </a:r>
          </a:p>
          <a:p>
            <a:pPr marL="0" indent="0">
              <a:buNone/>
            </a:pP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	</a:t>
            </a:r>
            <a:r>
              <a:rPr lang="ru-RU" dirty="0" smtClean="0"/>
              <a:t>минимальный </a:t>
            </a:r>
            <a:r>
              <a:rPr lang="ru-RU" dirty="0"/>
              <a:t>размер оплаты труда, установленный на начало соответствующего расчетного периода или доход, полученный плательщиком страховых взносов.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6016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614992"/>
          </a:xfrm>
        </p:spPr>
        <p:txBody>
          <a:bodyPr/>
          <a:lstStyle/>
          <a:p>
            <a:pPr algn="ctr"/>
            <a:r>
              <a:rPr lang="ru-RU" sz="3600" b="1" dirty="0"/>
              <a:t>База для исчисления страховых взносов</a:t>
            </a:r>
            <a:r>
              <a:rPr lang="ru-RU" sz="3600" dirty="0"/>
              <a:t> 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526876"/>
            <a:ext cx="10972800" cy="4797726"/>
          </a:xfrm>
        </p:spPr>
        <p:txBody>
          <a:bodyPr/>
          <a:lstStyle/>
          <a:p>
            <a:endParaRPr lang="ru-RU" u="sng" dirty="0" smtClean="0"/>
          </a:p>
          <a:p>
            <a:r>
              <a:rPr lang="ru-RU" u="sng" dirty="0" smtClean="0"/>
              <a:t>Для организаций, ИП и физических лиц, </a:t>
            </a:r>
            <a:r>
              <a:rPr lang="ru-RU" u="sng" dirty="0"/>
              <a:t>производящих выплаты и иные вознаграждения физическим лицам </a:t>
            </a:r>
            <a:endParaRPr lang="ru-RU" u="sng" dirty="0" smtClean="0"/>
          </a:p>
          <a:p>
            <a:pPr marL="393700" lvl="1" indent="0">
              <a:buNone/>
            </a:pPr>
            <a:endParaRPr lang="ru-RU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ru-RU" dirty="0" smtClean="0"/>
              <a:t>определяется </a:t>
            </a:r>
            <a:r>
              <a:rPr lang="ru-RU" dirty="0"/>
              <a:t>по истечении каждого календарного месяца как сумма выплат и иных вознаграждений, начисленных отдельно в отношении каждого физического лица с начала расчетного периода нарастающим итогом.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0389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225282"/>
            <a:ext cx="10972800" cy="709882"/>
          </a:xfrm>
        </p:spPr>
        <p:txBody>
          <a:bodyPr/>
          <a:lstStyle/>
          <a:p>
            <a:pPr algn="ctr"/>
            <a:r>
              <a:rPr lang="ru-RU" sz="3600" dirty="0" smtClean="0"/>
              <a:t>Предельная </a:t>
            </a:r>
            <a:r>
              <a:rPr lang="ru-RU" sz="3600" dirty="0"/>
              <a:t>величина базы для исчисления страховых взносов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Устанавливается для </a:t>
            </a:r>
            <a:r>
              <a:rPr lang="ru-RU" i="1" dirty="0"/>
              <a:t>всех лиц, производящих выплаты и иные вознаграждения физическим лицам</a:t>
            </a:r>
            <a:r>
              <a:rPr lang="ru-RU" dirty="0"/>
              <a:t>, </a:t>
            </a:r>
            <a:r>
              <a:rPr lang="ru-RU" dirty="0" smtClean="0"/>
              <a:t>на:</a:t>
            </a:r>
          </a:p>
          <a:p>
            <a:pPr lvl="1">
              <a:buClr>
                <a:srgbClr val="0F6FC6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prstClr val="black"/>
                </a:solidFill>
              </a:rPr>
              <a:t>обязательное пенсионное страхование</a:t>
            </a:r>
          </a:p>
          <a:p>
            <a:pPr marL="0" lvl="0" indent="0">
              <a:buNone/>
            </a:pPr>
            <a:endParaRPr lang="ru-RU" dirty="0">
              <a:solidFill>
                <a:prstClr val="black"/>
              </a:solidFill>
            </a:endParaRPr>
          </a:p>
          <a:p>
            <a:pPr lvl="1">
              <a:buClr>
                <a:srgbClr val="0F6FC6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prstClr val="black"/>
                </a:solidFill>
              </a:rPr>
              <a:t>обязательное социальное страхование на случай временной нетрудоспособности и в связи с материнством</a:t>
            </a:r>
          </a:p>
          <a:p>
            <a:pPr marL="0" indent="0">
              <a:buNone/>
            </a:pPr>
            <a:endParaRPr lang="ru-RU" sz="1400" dirty="0" smtClean="0"/>
          </a:p>
          <a:p>
            <a:r>
              <a:rPr lang="ru-RU" dirty="0" smtClean="0"/>
              <a:t>Ежегодно индексируется</a:t>
            </a:r>
          </a:p>
          <a:p>
            <a:pPr marL="0" indent="0">
              <a:buNone/>
            </a:pPr>
            <a:endParaRPr lang="ru-RU" sz="1400" dirty="0" smtClean="0"/>
          </a:p>
          <a:p>
            <a:r>
              <a:rPr lang="ru-RU" dirty="0" smtClean="0">
                <a:solidFill>
                  <a:prstClr val="black"/>
                </a:solidFill>
              </a:rPr>
              <a:t>С сумм, превышающих </a:t>
            </a:r>
            <a:r>
              <a:rPr lang="ru-RU" dirty="0">
                <a:solidFill>
                  <a:prstClr val="black"/>
                </a:solidFill>
              </a:rPr>
              <a:t>предельную </a:t>
            </a:r>
            <a:r>
              <a:rPr lang="ru-RU" dirty="0" smtClean="0">
                <a:solidFill>
                  <a:prstClr val="black"/>
                </a:solidFill>
              </a:rPr>
              <a:t>величину, страховые взносы не взимаются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393700" lvl="1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3167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/>
              <a:t>Суммы, не подлежащие обложению страховыми взносами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1) государственные </a:t>
            </a:r>
            <a:r>
              <a:rPr lang="ru-RU" dirty="0"/>
              <a:t>пособия, </a:t>
            </a:r>
            <a:r>
              <a:rPr lang="ru-RU" dirty="0" smtClean="0"/>
              <a:t>пособия </a:t>
            </a:r>
            <a:r>
              <a:rPr lang="ru-RU" dirty="0"/>
              <a:t>и иные виды обязательного страхового обеспечения по обязательному социальному </a:t>
            </a:r>
            <a:r>
              <a:rPr lang="ru-RU" dirty="0" smtClean="0"/>
              <a:t>страхованию</a:t>
            </a:r>
          </a:p>
          <a:p>
            <a:pPr marL="0" indent="0">
              <a:buNone/>
            </a:pPr>
            <a:endParaRPr lang="ru-RU" sz="1400" dirty="0"/>
          </a:p>
          <a:p>
            <a:pPr marL="0" indent="0">
              <a:buNone/>
            </a:pPr>
            <a:r>
              <a:rPr lang="ru-RU" dirty="0"/>
              <a:t>2) все виды установленных законодательством РФ, компенсационных выплат, связанных:</a:t>
            </a:r>
          </a:p>
          <a:p>
            <a:pPr marL="709613" lvl="1" indent="-342900">
              <a:buFont typeface="Wingdings" panose="05000000000000000000" pitchFamily="2" charset="2"/>
              <a:buChar char="Ø"/>
            </a:pPr>
            <a:r>
              <a:rPr lang="ru-RU" dirty="0"/>
              <a:t>с возмещением вреда, причиненного увечьем или иным повреждением </a:t>
            </a:r>
            <a:r>
              <a:rPr lang="ru-RU" dirty="0" smtClean="0"/>
              <a:t>здоровья</a:t>
            </a:r>
            <a:endParaRPr lang="ru-RU" dirty="0"/>
          </a:p>
          <a:p>
            <a:pPr marL="709613" lvl="1" indent="-342900">
              <a:buFont typeface="Wingdings" panose="05000000000000000000" pitchFamily="2" charset="2"/>
              <a:buChar char="Ø"/>
            </a:pPr>
            <a:r>
              <a:rPr lang="ru-RU" dirty="0"/>
              <a:t>с бесплатным предоставлением жилых помещений, оплатой жилого помещения и коммунальных услуг, питания и продуктов, топлива или соответствующего денежного </a:t>
            </a:r>
            <a:r>
              <a:rPr lang="ru-RU" dirty="0" smtClean="0"/>
              <a:t>возмещения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8918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994554"/>
          </a:xfrm>
        </p:spPr>
        <p:txBody>
          <a:bodyPr/>
          <a:lstStyle/>
          <a:p>
            <a:pPr algn="ctr"/>
            <a:r>
              <a:rPr lang="ru-RU" sz="3600" dirty="0"/>
              <a:t>Суммы, не подлежащие обложению страховыми взносами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699404"/>
            <a:ext cx="10972800" cy="4625197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3) стоимость форменной одежды и обмундирования, выдаваемых работникам в соответствии с законодательством </a:t>
            </a:r>
            <a:r>
              <a:rPr lang="ru-RU" sz="2400" dirty="0" smtClean="0"/>
              <a:t>РФ</a:t>
            </a:r>
          </a:p>
          <a:p>
            <a:pPr marL="0" indent="0">
              <a:buNone/>
            </a:pPr>
            <a:endParaRPr lang="ru-RU" sz="1000" dirty="0"/>
          </a:p>
          <a:p>
            <a:pPr marL="0" indent="0">
              <a:buNone/>
            </a:pPr>
            <a:r>
              <a:rPr lang="ru-RU" sz="2400" dirty="0" smtClean="0"/>
              <a:t>4</a:t>
            </a:r>
            <a:r>
              <a:rPr lang="ru-RU" sz="2400" dirty="0"/>
              <a:t>) стоимость льгот по проезду, предоставляемых законодательством РФ отдельным категориям </a:t>
            </a:r>
            <a:r>
              <a:rPr lang="ru-RU" sz="2400" dirty="0" smtClean="0"/>
              <a:t>работников</a:t>
            </a:r>
          </a:p>
          <a:p>
            <a:pPr marL="0" indent="0">
              <a:buNone/>
            </a:pPr>
            <a:endParaRPr lang="ru-RU" sz="1000" dirty="0"/>
          </a:p>
          <a:p>
            <a:pPr marL="0" indent="0">
              <a:buNone/>
            </a:pPr>
            <a:r>
              <a:rPr lang="ru-RU" sz="2400" dirty="0"/>
              <a:t>5) суммы материальной помощи, оказываемой работодателями своим работникам, не превышающие 4 000 рублей на одного работника за расчетный </a:t>
            </a:r>
            <a:r>
              <a:rPr lang="ru-RU" sz="2400" dirty="0" smtClean="0"/>
              <a:t>период</a:t>
            </a:r>
          </a:p>
          <a:p>
            <a:pPr marL="0" indent="0">
              <a:buNone/>
            </a:pPr>
            <a:endParaRPr lang="ru-RU" sz="1000" dirty="0"/>
          </a:p>
          <a:p>
            <a:pPr marL="0" indent="0">
              <a:buNone/>
            </a:pPr>
            <a:r>
              <a:rPr lang="ru-RU" sz="2400" dirty="0"/>
              <a:t>6) суммы платы за обучение работников по основным профессиональным образовательным программам и дополнительным профессиональным </a:t>
            </a:r>
            <a:r>
              <a:rPr lang="ru-RU" sz="2400" dirty="0" smtClean="0"/>
              <a:t>программам</a:t>
            </a:r>
          </a:p>
          <a:p>
            <a:pPr marL="0" indent="0">
              <a:buNone/>
            </a:pPr>
            <a:endParaRPr lang="ru-RU" sz="1000" dirty="0"/>
          </a:p>
          <a:p>
            <a:pPr marL="0" indent="0">
              <a:buNone/>
            </a:pPr>
            <a:r>
              <a:rPr lang="ru-RU" sz="2400" dirty="0"/>
              <a:t>7) и другие.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2159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908290"/>
          </a:xfrm>
        </p:spPr>
        <p:txBody>
          <a:bodyPr/>
          <a:lstStyle/>
          <a:p>
            <a:pPr algn="ctr"/>
            <a:r>
              <a:rPr lang="ru-RU" sz="3600" dirty="0"/>
              <a:t>Расчетный период и отчетный период 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Расчетным периодом признается календарный год.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Отчетными </a:t>
            </a:r>
            <a:r>
              <a:rPr lang="ru-RU" dirty="0"/>
              <a:t>периодами признаются первый квартал, полугодие, девять месяцев календарного года.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597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Тарифы страховых взносов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1522257"/>
              </p:ext>
            </p:extLst>
          </p:nvPr>
        </p:nvGraphicFramePr>
        <p:xfrm>
          <a:off x="914399" y="2786333"/>
          <a:ext cx="10532856" cy="3152204"/>
        </p:xfrm>
        <a:graphic>
          <a:graphicData uri="http://schemas.openxmlformats.org/drawingml/2006/table">
            <a:tbl>
              <a:tblPr/>
              <a:tblGrid>
                <a:gridCol w="2633214"/>
                <a:gridCol w="2633214"/>
                <a:gridCol w="2633214"/>
                <a:gridCol w="2633214"/>
              </a:tblGrid>
              <a:tr h="330512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 выплат работнику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тарифа по взносам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05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2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ОПС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2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ВН и М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 ОМС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4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</a:t>
                      </a: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превышающих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предельную базу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22%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2,9%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5,1%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части, превышающей предельную базу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7452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96146"/>
          </a:xfrm>
        </p:spPr>
        <p:txBody>
          <a:bodyPr/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Пониженные Тарифы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страховых взносов 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3720765"/>
              </p:ext>
            </p:extLst>
          </p:nvPr>
        </p:nvGraphicFramePr>
        <p:xfrm>
          <a:off x="1362973" y="1820173"/>
          <a:ext cx="10575985" cy="4330460"/>
        </p:xfrm>
        <a:graphic>
          <a:graphicData uri="http://schemas.openxmlformats.org/drawingml/2006/table">
            <a:tbl>
              <a:tblPr/>
              <a:tblGrid>
                <a:gridCol w="4570975"/>
                <a:gridCol w="2001670"/>
                <a:gridCol w="2001670"/>
                <a:gridCol w="2001670"/>
              </a:tblGrid>
              <a:tr h="612038">
                <a:tc rowSpan="2"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5"/>
                        </a:spcAft>
                      </a:pPr>
                      <a:endParaRPr lang="ru-RU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5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Категория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организации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5"/>
                        </a:spcAft>
                      </a:pPr>
                      <a:endParaRPr lang="ru-RU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5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Размер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пониженного тарифа по взносам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20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5"/>
                        </a:spcAft>
                      </a:pPr>
                      <a:endParaRPr lang="ru-RU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5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ОПС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5"/>
                        </a:spcAft>
                      </a:pPr>
                      <a:endParaRPr lang="ru-RU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5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ВН и М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5"/>
                        </a:spcAft>
                      </a:pPr>
                      <a:endParaRPr lang="ru-RU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5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ОМС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038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5"/>
                        </a:spcAft>
                      </a:pPr>
                      <a:endParaRPr lang="ru-RU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100"/>
                        </a:lnSpc>
                        <a:spcAft>
                          <a:spcPts val="5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T-организации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5"/>
                        </a:spcAft>
                      </a:pPr>
                      <a:endParaRPr lang="ru-RU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5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5"/>
                        </a:spcAft>
                      </a:pPr>
                      <a:endParaRPr lang="ru-RU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5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5"/>
                        </a:spcAft>
                      </a:pPr>
                      <a:endParaRPr lang="ru-RU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5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71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5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Организации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УСН,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ведущие </a:t>
                      </a:r>
                      <a:r>
                        <a:rPr lang="ru-RU" sz="20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льготную деятельность (перечень 34 главы НК РФ) с доходами не более 79 млн. руб.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5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20%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5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5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71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5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Аптеки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ЕНВД в отношении выплат работникам, занятым в фармацевтической деятельности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828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632244"/>
          </a:xfrm>
        </p:spPr>
        <p:txBody>
          <a:bodyPr/>
          <a:lstStyle/>
          <a:p>
            <a:pPr algn="ctr"/>
            <a:r>
              <a:rPr lang="ru-RU" sz="3600" dirty="0">
                <a:solidFill>
                  <a:srgbClr val="04617B"/>
                </a:solidFill>
              </a:rPr>
              <a:t>Тарифы страховых </a:t>
            </a:r>
            <a:r>
              <a:rPr lang="ru-RU" sz="3600" dirty="0" smtClean="0">
                <a:solidFill>
                  <a:srgbClr val="04617B"/>
                </a:solidFill>
              </a:rPr>
              <a:t>взносов для ИП за себя 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7777498"/>
              </p:ext>
            </p:extLst>
          </p:nvPr>
        </p:nvGraphicFramePr>
        <p:xfrm>
          <a:off x="1199071" y="1846054"/>
          <a:ext cx="10256808" cy="4132053"/>
        </p:xfrm>
        <a:graphic>
          <a:graphicData uri="http://schemas.openxmlformats.org/drawingml/2006/table">
            <a:tbl>
              <a:tblPr/>
              <a:tblGrid>
                <a:gridCol w="1363670"/>
                <a:gridCol w="4506177"/>
                <a:gridCol w="4386961"/>
              </a:tblGrid>
              <a:tr h="620819">
                <a:tc gridSpan="2"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5"/>
                        </a:spcAft>
                      </a:pP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5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Обязательное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пенсионное страхование (ОПС)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5"/>
                        </a:spcAft>
                      </a:pP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5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Обязательное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медицинское страхование (ОМС)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974">
                <a:tc gridSpan="3"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5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Плательщики,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производящие выплаты физическим лицам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02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5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Если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доход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5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300000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5"/>
                        </a:spcAft>
                      </a:pPr>
                      <a:r>
                        <a:rPr lang="ru-RU" sz="140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МРОТ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 Тариф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26%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 12 =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5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 23400 руб.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5"/>
                        </a:spcAft>
                      </a:pPr>
                      <a:r>
                        <a:rPr lang="ru-RU" sz="140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МРОТ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 Тариф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5,1%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 12 =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5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 4590 руб.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80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5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Если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доход </a:t>
                      </a:r>
                      <a:r>
                        <a:rPr lang="en-US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en-US" sz="140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300000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5"/>
                        </a:spcAft>
                      </a:pPr>
                      <a:r>
                        <a:rPr lang="ru-RU" sz="140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МРОТ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Тариф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26%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 12 + (1,0% от суммы дохода, превышающего 300000 руб.) =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5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 23400 руб. + (1,0% от суммы дохода, превышающего 300000 руб.),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5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5"/>
                        </a:spcAft>
                      </a:pPr>
                      <a:r>
                        <a:rPr lang="ru-RU" sz="140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 не более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5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x </a:t>
                      </a:r>
                      <a:r>
                        <a:rPr lang="ru-RU" sz="140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МРОТ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 Тариф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26%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 12 =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5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 187200 руб.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5037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849"/>
            <a:ext cx="10972800" cy="1693293"/>
          </a:xfrm>
        </p:spPr>
        <p:txBody>
          <a:bodyPr/>
          <a:lstStyle/>
          <a:p>
            <a:pPr algn="ctr"/>
            <a:r>
              <a:rPr lang="ru-RU" sz="3600" dirty="0">
                <a:solidFill>
                  <a:srgbClr val="0461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исчисления и уплаты СВ плательщиками, производящими выплаты и иные вознаграждения физическим лицам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2398143"/>
            <a:ext cx="10972800" cy="3926458"/>
          </a:xfrm>
        </p:spPr>
        <p:txBody>
          <a:bodyPr/>
          <a:lstStyle/>
          <a:p>
            <a:r>
              <a:rPr lang="ru-RU" dirty="0"/>
              <a:t>Сумма </a:t>
            </a:r>
            <a:r>
              <a:rPr lang="ru-RU" dirty="0" smtClean="0"/>
              <a:t>СВ рассчитывается </a:t>
            </a:r>
            <a:r>
              <a:rPr lang="ru-RU" dirty="0"/>
              <a:t>и </a:t>
            </a:r>
            <a:r>
              <a:rPr lang="ru-RU" dirty="0" smtClean="0"/>
              <a:t>уплачивается, </a:t>
            </a:r>
            <a:r>
              <a:rPr lang="ru-RU" dirty="0"/>
              <a:t>отдельно в отношении страховых взносов на</a:t>
            </a:r>
            <a:r>
              <a:rPr lang="ru-RU" dirty="0" smtClean="0"/>
              <a:t>:</a:t>
            </a:r>
          </a:p>
          <a:p>
            <a:endParaRPr lang="ru-RU" sz="1400" dirty="0" smtClean="0"/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/>
              <a:t>	</a:t>
            </a:r>
            <a:r>
              <a:rPr lang="ru-RU" dirty="0" smtClean="0"/>
              <a:t>обязательное </a:t>
            </a:r>
            <a:r>
              <a:rPr lang="ru-RU" dirty="0"/>
              <a:t>пенсионное </a:t>
            </a:r>
            <a:r>
              <a:rPr lang="ru-RU" dirty="0" smtClean="0"/>
              <a:t>страхование (ОПС)</a:t>
            </a:r>
          </a:p>
          <a:p>
            <a:pPr lvl="0">
              <a:buFont typeface="Wingdings" panose="05000000000000000000" pitchFamily="2" charset="2"/>
              <a:buChar char="ü"/>
            </a:pPr>
            <a:endParaRPr lang="ru-RU" sz="1400" dirty="0"/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 smtClean="0"/>
              <a:t>	обязательное </a:t>
            </a:r>
            <a:r>
              <a:rPr lang="ru-RU" dirty="0"/>
              <a:t>социальное страхование на случай временной нетрудоспособности и в связи с </a:t>
            </a:r>
            <a:r>
              <a:rPr lang="ru-RU" dirty="0" smtClean="0"/>
              <a:t>материнством (ВН и М)</a:t>
            </a:r>
          </a:p>
          <a:p>
            <a:pPr lvl="0">
              <a:buFont typeface="Wingdings" panose="05000000000000000000" pitchFamily="2" charset="2"/>
              <a:buChar char="ü"/>
            </a:pPr>
            <a:endParaRPr lang="ru-RU" sz="1400" dirty="0"/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 smtClean="0"/>
              <a:t>	обязательное </a:t>
            </a:r>
            <a:r>
              <a:rPr lang="ru-RU" dirty="0"/>
              <a:t>медицинское </a:t>
            </a:r>
            <a:r>
              <a:rPr lang="ru-RU" dirty="0" smtClean="0"/>
              <a:t>страхование (ОМС)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5287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9215" y="1412216"/>
            <a:ext cx="10972800" cy="1003180"/>
          </a:xfrm>
        </p:spPr>
        <p:txBody>
          <a:bodyPr/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исчисления и уплаты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 плательщиками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производящими выплаты и иные вознаграждения физическим лицам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2587925"/>
            <a:ext cx="10972800" cy="3736676"/>
          </a:xfrm>
        </p:spPr>
        <p:txBody>
          <a:bodyPr/>
          <a:lstStyle/>
          <a:p>
            <a:r>
              <a:rPr lang="ru-RU" dirty="0" smtClean="0"/>
              <a:t>Расчет производиться ежемесячно, нарастающим итогом</a:t>
            </a:r>
          </a:p>
          <a:p>
            <a:endParaRPr lang="ru-RU" sz="1400" dirty="0" smtClean="0"/>
          </a:p>
          <a:p>
            <a:r>
              <a:rPr lang="ru-RU" dirty="0"/>
              <a:t>Сумма </a:t>
            </a:r>
            <a:r>
              <a:rPr lang="ru-RU" dirty="0" smtClean="0"/>
              <a:t>СВ, </a:t>
            </a:r>
            <a:r>
              <a:rPr lang="ru-RU" dirty="0"/>
              <a:t>подлежащая перечислению, исчисляется в рублях и копейках</a:t>
            </a:r>
            <a:r>
              <a:rPr lang="ru-RU" dirty="0" smtClean="0"/>
              <a:t>.</a:t>
            </a:r>
          </a:p>
          <a:p>
            <a:endParaRPr lang="ru-RU" sz="1400" dirty="0"/>
          </a:p>
          <a:p>
            <a:r>
              <a:rPr lang="ru-RU" dirty="0" smtClean="0"/>
              <a:t>уплата не </a:t>
            </a:r>
            <a:r>
              <a:rPr lang="ru-RU" dirty="0"/>
              <a:t>позднее 15-го числа следующего календарного </a:t>
            </a:r>
            <a:r>
              <a:rPr lang="ru-RU" dirty="0" smtClean="0"/>
              <a:t>месяца </a:t>
            </a:r>
            <a:r>
              <a:rPr lang="ru-RU" dirty="0"/>
              <a:t>по </a:t>
            </a:r>
            <a:r>
              <a:rPr lang="ru-RU" dirty="0" smtClean="0"/>
              <a:t>месту  </a:t>
            </a:r>
            <a:r>
              <a:rPr lang="ru-RU" dirty="0"/>
              <a:t>нахождения организации и ее обособленных подразделений 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sz="1000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1151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563233"/>
          </a:xfrm>
        </p:spPr>
        <p:txBody>
          <a:bodyPr/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отчетности по СВ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742536"/>
            <a:ext cx="10972800" cy="4582066"/>
          </a:xfrm>
        </p:spPr>
        <p:txBody>
          <a:bodyPr/>
          <a:lstStyle/>
          <a:p>
            <a:r>
              <a:rPr lang="ru-RU" dirty="0" smtClean="0"/>
              <a:t>Расчет по страховым взносам - </a:t>
            </a:r>
            <a:r>
              <a:rPr lang="ru-RU" dirty="0"/>
              <a:t>не позднее 30-го числа месяца, следующего за расчетным (отчетным) </a:t>
            </a:r>
            <a:r>
              <a:rPr lang="ru-RU" dirty="0" smtClean="0"/>
              <a:t>периодом</a:t>
            </a:r>
          </a:p>
          <a:p>
            <a:endParaRPr lang="ru-RU" dirty="0" smtClean="0"/>
          </a:p>
          <a:p>
            <a:r>
              <a:rPr lang="ru-RU" dirty="0" smtClean="0"/>
              <a:t>Предоставляется в </a:t>
            </a:r>
            <a:r>
              <a:rPr lang="ru-RU" dirty="0"/>
              <a:t>налоговый орган по </a:t>
            </a:r>
            <a:r>
              <a:rPr lang="ru-RU" dirty="0" smtClean="0"/>
              <a:t>месту: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	 </a:t>
            </a:r>
            <a:r>
              <a:rPr lang="ru-RU" dirty="0"/>
              <a:t>нахождения организации и </a:t>
            </a:r>
            <a:r>
              <a:rPr lang="ru-RU" dirty="0" smtClean="0"/>
              <a:t>ее обособленных </a:t>
            </a:r>
            <a:r>
              <a:rPr lang="ru-RU" dirty="0"/>
              <a:t>подразделений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endParaRPr lang="ru-RU" sz="10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	</a:t>
            </a:r>
            <a:r>
              <a:rPr lang="ru-RU" dirty="0" smtClean="0"/>
              <a:t>жительства </a:t>
            </a:r>
            <a:r>
              <a:rPr lang="ru-RU" dirty="0"/>
              <a:t>физического лица, производящего выплаты и иные вознаграждения физическим лицам.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2398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849"/>
            <a:ext cx="10972800" cy="1149829"/>
          </a:xfrm>
        </p:spPr>
        <p:txBody>
          <a:bodyPr/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исчисления и уплаты страховых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взносов ИП за себя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Расчет производится самостоятельно</a:t>
            </a:r>
            <a:endParaRPr lang="ru-RU" dirty="0"/>
          </a:p>
          <a:p>
            <a:pPr marL="0" indent="0">
              <a:buNone/>
            </a:pPr>
            <a:endParaRPr lang="ru-RU" sz="1400" dirty="0"/>
          </a:p>
          <a:p>
            <a:r>
              <a:rPr lang="ru-RU" dirty="0"/>
              <a:t>Суммы страховых взносов исчисляются отдельно в отношении страховых взносов на:</a:t>
            </a:r>
          </a:p>
          <a:p>
            <a:pPr lvl="1"/>
            <a:r>
              <a:rPr lang="ru-RU" dirty="0"/>
              <a:t>обязательное пенсионное </a:t>
            </a:r>
            <a:r>
              <a:rPr lang="ru-RU" dirty="0" smtClean="0"/>
              <a:t>страхование</a:t>
            </a:r>
            <a:endParaRPr lang="ru-RU" dirty="0"/>
          </a:p>
          <a:p>
            <a:pPr lvl="1"/>
            <a:r>
              <a:rPr lang="ru-RU" dirty="0"/>
              <a:t>обязательное медицинское </a:t>
            </a:r>
            <a:r>
              <a:rPr lang="ru-RU" dirty="0" smtClean="0"/>
              <a:t>страхование</a:t>
            </a:r>
            <a:endParaRPr lang="ru-RU" dirty="0"/>
          </a:p>
          <a:p>
            <a:endParaRPr lang="ru-RU" sz="1400" dirty="0" smtClean="0"/>
          </a:p>
          <a:p>
            <a:r>
              <a:rPr lang="ru-RU" dirty="0" smtClean="0"/>
              <a:t>Уплата </a:t>
            </a:r>
            <a:r>
              <a:rPr lang="ru-RU" dirty="0"/>
              <a:t>не </a:t>
            </a:r>
            <a:r>
              <a:rPr lang="ru-RU" dirty="0" smtClean="0"/>
              <a:t>позднее:</a:t>
            </a:r>
          </a:p>
          <a:p>
            <a:pPr lvl="1"/>
            <a:r>
              <a:rPr lang="ru-RU" dirty="0" smtClean="0"/>
              <a:t> </a:t>
            </a:r>
            <a:r>
              <a:rPr lang="ru-RU" dirty="0"/>
              <a:t>31 декабря текущего календарного </a:t>
            </a:r>
            <a:r>
              <a:rPr lang="ru-RU" dirty="0" smtClean="0"/>
              <a:t>год</a:t>
            </a:r>
          </a:p>
          <a:p>
            <a:pPr lvl="1"/>
            <a:r>
              <a:rPr lang="ru-RU" dirty="0" smtClean="0"/>
              <a:t>1 апреля следующего года, с сумм </a:t>
            </a:r>
            <a:r>
              <a:rPr lang="en-US" dirty="0" smtClean="0"/>
              <a:t>&gt;</a:t>
            </a:r>
            <a:r>
              <a:rPr lang="ru-RU" dirty="0" smtClean="0"/>
              <a:t> 300 000 руб.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87513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43d0def8822a929270c2a95cc1e573983eece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817</Words>
  <Application>Microsoft Office PowerPoint</Application>
  <PresentationFormat>Широкоэкранный</PresentationFormat>
  <Paragraphs>175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Calibri</vt:lpstr>
      <vt:lpstr>Constantia</vt:lpstr>
      <vt:lpstr>Times New Roman</vt:lpstr>
      <vt:lpstr>Wingdings</vt:lpstr>
      <vt:lpstr>Wingdings 2</vt:lpstr>
      <vt:lpstr>Поток</vt:lpstr>
      <vt:lpstr>1_Поток</vt:lpstr>
      <vt:lpstr>Тема 4 Страховые взносы</vt:lpstr>
      <vt:lpstr>Страховые взносы (СВ)</vt:lpstr>
      <vt:lpstr> Регламентирующий документ</vt:lpstr>
      <vt:lpstr>Плательщики страховых взносов</vt:lpstr>
      <vt:lpstr>Плательщики страховых взносов</vt:lpstr>
      <vt:lpstr>Объект обложения страховыми взносами. </vt:lpstr>
      <vt:lpstr>Объект обложения страховыми взносами. </vt:lpstr>
      <vt:lpstr>База для исчисления страховых взносов </vt:lpstr>
      <vt:lpstr>Предельная величина базы для исчисления страховых взносов</vt:lpstr>
      <vt:lpstr>Суммы, не подлежащие обложению страховыми взносами</vt:lpstr>
      <vt:lpstr>Суммы, не подлежащие обложению страховыми взносами</vt:lpstr>
      <vt:lpstr>Расчетный период и отчетный период </vt:lpstr>
      <vt:lpstr>Тарифы страховых взносов </vt:lpstr>
      <vt:lpstr>Пониженные Тарифы страховых взносов </vt:lpstr>
      <vt:lpstr>Тарифы страховых взносов для ИП за себя </vt:lpstr>
      <vt:lpstr>Порядок исчисления и уплаты СВ плательщиками, производящими выплаты и иные вознаграждения физическим лицам</vt:lpstr>
      <vt:lpstr> Порядок исчисления и уплаты СВ плательщиками, производящими выплаты и иные вознаграждения физическим лицам</vt:lpstr>
      <vt:lpstr>Сроки отчетности по СВ</vt:lpstr>
      <vt:lpstr>Порядок исчисления и уплаты страховых взносов ИП за себя</vt:lpstr>
    </vt:vector>
  </TitlesOfParts>
  <Company>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4 Страховые взносы</dc:title>
  <dc:creator>Водопьянова Валентина</dc:creator>
  <cp:lastModifiedBy>Пользователь Windows</cp:lastModifiedBy>
  <cp:revision>19</cp:revision>
  <dcterms:created xsi:type="dcterms:W3CDTF">2017-09-01T08:33:23Z</dcterms:created>
  <dcterms:modified xsi:type="dcterms:W3CDTF">2017-09-08T14:14:38Z</dcterms:modified>
</cp:coreProperties>
</file>