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handoutMasterIdLst>
    <p:handoutMasterId r:id="rId51"/>
  </p:handoutMasterIdLst>
  <p:sldIdLst>
    <p:sldId id="258" r:id="rId2"/>
    <p:sldId id="260" r:id="rId3"/>
    <p:sldId id="400" r:id="rId4"/>
    <p:sldId id="420" r:id="rId5"/>
    <p:sldId id="402" r:id="rId6"/>
    <p:sldId id="458" r:id="rId7"/>
    <p:sldId id="403" r:id="rId8"/>
    <p:sldId id="424" r:id="rId9"/>
    <p:sldId id="408" r:id="rId10"/>
    <p:sldId id="414" r:id="rId11"/>
    <p:sldId id="427" r:id="rId12"/>
    <p:sldId id="459" r:id="rId13"/>
    <p:sldId id="395" r:id="rId14"/>
    <p:sldId id="417" r:id="rId15"/>
    <p:sldId id="302" r:id="rId16"/>
    <p:sldId id="425" r:id="rId17"/>
    <p:sldId id="429" r:id="rId18"/>
    <p:sldId id="460" r:id="rId19"/>
    <p:sldId id="461" r:id="rId20"/>
    <p:sldId id="462" r:id="rId21"/>
    <p:sldId id="430" r:id="rId22"/>
    <p:sldId id="433" r:id="rId23"/>
    <p:sldId id="483" r:id="rId24"/>
    <p:sldId id="463" r:id="rId25"/>
    <p:sldId id="457" r:id="rId26"/>
    <p:sldId id="466" r:id="rId27"/>
    <p:sldId id="467" r:id="rId28"/>
    <p:sldId id="468" r:id="rId29"/>
    <p:sldId id="469" r:id="rId30"/>
    <p:sldId id="479" r:id="rId31"/>
    <p:sldId id="481" r:id="rId32"/>
    <p:sldId id="484" r:id="rId33"/>
    <p:sldId id="470" r:id="rId34"/>
    <p:sldId id="471" r:id="rId35"/>
    <p:sldId id="472" r:id="rId36"/>
    <p:sldId id="465" r:id="rId37"/>
    <p:sldId id="474" r:id="rId38"/>
    <p:sldId id="485" r:id="rId39"/>
    <p:sldId id="473" r:id="rId40"/>
    <p:sldId id="475" r:id="rId41"/>
    <p:sldId id="476" r:id="rId42"/>
    <p:sldId id="486" r:id="rId43"/>
    <p:sldId id="487" r:id="rId44"/>
    <p:sldId id="488" r:id="rId45"/>
    <p:sldId id="477" r:id="rId46"/>
    <p:sldId id="478" r:id="rId47"/>
    <p:sldId id="482" r:id="rId48"/>
    <p:sldId id="270" r:id="rId49"/>
  </p:sldIdLst>
  <p:sldSz cx="9144000" cy="6858000" type="screen4x3"/>
  <p:notesSz cx="6858000" cy="9144000"/>
  <p:custDataLst>
    <p:tags r:id="rId52"/>
  </p:custDataLst>
  <p:defaultTextStyle>
    <a:defPPr>
      <a:defRPr lang="ru-RU"/>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F2BEC"/>
    <a:srgbClr val="1120AA"/>
    <a:srgbClr val="000000"/>
    <a:srgbClr val="FFF05F"/>
    <a:srgbClr val="00A8EC"/>
    <a:srgbClr val="BBE0E3"/>
    <a:srgbClr val="FF0000"/>
    <a:srgbClr val="606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EBF227-359A-4C4C-9515-2828CF074718}" v="57" dt="2020-01-15T05:59:02.710"/>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78589" autoAdjust="0"/>
  </p:normalViewPr>
  <p:slideViewPr>
    <p:cSldViewPr snapToObjects="1">
      <p:cViewPr>
        <p:scale>
          <a:sx n="70" d="100"/>
          <a:sy n="70" d="100"/>
        </p:scale>
        <p:origin x="1747" y="38"/>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едолужко Ольга" userId="834c8478f9dd2a38" providerId="LiveId" clId="{99EBF227-359A-4C4C-9515-2828CF074718}"/>
    <pc:docChg chg="undo custSel addSld modSld sldOrd">
      <pc:chgData name="Недолужко Ольга" userId="834c8478f9dd2a38" providerId="LiveId" clId="{99EBF227-359A-4C4C-9515-2828CF074718}" dt="2020-01-15T05:59:19.456" v="9812" actId="6549"/>
      <pc:docMkLst>
        <pc:docMk/>
      </pc:docMkLst>
      <pc:sldChg chg="modSp">
        <pc:chgData name="Недолужко Ольга" userId="834c8478f9dd2a38" providerId="LiveId" clId="{99EBF227-359A-4C4C-9515-2828CF074718}" dt="2020-01-15T02:00:22.297" v="0"/>
        <pc:sldMkLst>
          <pc:docMk/>
          <pc:sldMk cId="0" sldId="258"/>
        </pc:sldMkLst>
        <pc:spChg chg="mod">
          <ac:chgData name="Недолужко Ольга" userId="834c8478f9dd2a38" providerId="LiveId" clId="{99EBF227-359A-4C4C-9515-2828CF074718}" dt="2020-01-15T02:00:22.297" v="0"/>
          <ac:spMkLst>
            <pc:docMk/>
            <pc:sldMk cId="0" sldId="258"/>
            <ac:spMk id="4101" creationId="{00000000-0000-0000-0000-000000000000}"/>
          </ac:spMkLst>
        </pc:spChg>
      </pc:sldChg>
      <pc:sldChg chg="modNotesTx">
        <pc:chgData name="Недолужко Ольга" userId="834c8478f9dd2a38" providerId="LiveId" clId="{99EBF227-359A-4C4C-9515-2828CF074718}" dt="2020-01-15T02:46:51.560" v="1527" actId="20577"/>
        <pc:sldMkLst>
          <pc:docMk/>
          <pc:sldMk cId="0" sldId="302"/>
        </pc:sldMkLst>
      </pc:sldChg>
      <pc:sldChg chg="modNotesTx">
        <pc:chgData name="Недолужко Ольга" userId="834c8478f9dd2a38" providerId="LiveId" clId="{99EBF227-359A-4C4C-9515-2828CF074718}" dt="2020-01-15T02:42:37.346" v="1516" actId="20577"/>
        <pc:sldMkLst>
          <pc:docMk/>
          <pc:sldMk cId="0" sldId="395"/>
        </pc:sldMkLst>
      </pc:sldChg>
      <pc:sldChg chg="modNotesTx">
        <pc:chgData name="Недолужко Ольга" userId="834c8478f9dd2a38" providerId="LiveId" clId="{99EBF227-359A-4C4C-9515-2828CF074718}" dt="2020-01-15T02:11:26.986" v="610" actId="20577"/>
        <pc:sldMkLst>
          <pc:docMk/>
          <pc:sldMk cId="0" sldId="402"/>
        </pc:sldMkLst>
      </pc:sldChg>
      <pc:sldChg chg="modNotesTx">
        <pc:chgData name="Недолужко Ольга" userId="834c8478f9dd2a38" providerId="LiveId" clId="{99EBF227-359A-4C4C-9515-2828CF074718}" dt="2020-01-15T02:15:24.327" v="614" actId="20577"/>
        <pc:sldMkLst>
          <pc:docMk/>
          <pc:sldMk cId="0" sldId="403"/>
        </pc:sldMkLst>
      </pc:sldChg>
      <pc:sldChg chg="modNotesTx">
        <pc:chgData name="Недолужко Ольга" userId="834c8478f9dd2a38" providerId="LiveId" clId="{99EBF227-359A-4C4C-9515-2828CF074718}" dt="2020-01-15T02:36:44.632" v="1501" actId="20577"/>
        <pc:sldMkLst>
          <pc:docMk/>
          <pc:sldMk cId="0" sldId="408"/>
        </pc:sldMkLst>
      </pc:sldChg>
      <pc:sldChg chg="modNotesTx">
        <pc:chgData name="Недолужко Ольга" userId="834c8478f9dd2a38" providerId="LiveId" clId="{99EBF227-359A-4C4C-9515-2828CF074718}" dt="2020-01-15T02:44:34.397" v="1520" actId="20577"/>
        <pc:sldMkLst>
          <pc:docMk/>
          <pc:sldMk cId="0" sldId="417"/>
        </pc:sldMkLst>
      </pc:sldChg>
      <pc:sldChg chg="modNotesTx">
        <pc:chgData name="Недолужко Ольга" userId="834c8478f9dd2a38" providerId="LiveId" clId="{99EBF227-359A-4C4C-9515-2828CF074718}" dt="2020-01-15T02:07:50.851" v="105" actId="20577"/>
        <pc:sldMkLst>
          <pc:docMk/>
          <pc:sldMk cId="0" sldId="420"/>
        </pc:sldMkLst>
      </pc:sldChg>
      <pc:sldChg chg="modNotesTx">
        <pc:chgData name="Недолужко Ольга" userId="834c8478f9dd2a38" providerId="LiveId" clId="{99EBF227-359A-4C4C-9515-2828CF074718}" dt="2020-01-15T02:17:10.200" v="622" actId="20577"/>
        <pc:sldMkLst>
          <pc:docMk/>
          <pc:sldMk cId="0" sldId="424"/>
        </pc:sldMkLst>
      </pc:sldChg>
      <pc:sldChg chg="modSp modNotesTx">
        <pc:chgData name="Недолужко Ольга" userId="834c8478f9dd2a38" providerId="LiveId" clId="{99EBF227-359A-4C4C-9515-2828CF074718}" dt="2020-01-15T02:51:33.907" v="1559" actId="20577"/>
        <pc:sldMkLst>
          <pc:docMk/>
          <pc:sldMk cId="0" sldId="429"/>
        </pc:sldMkLst>
        <pc:spChg chg="mod">
          <ac:chgData name="Недолужко Ольга" userId="834c8478f9dd2a38" providerId="LiveId" clId="{99EBF227-359A-4C4C-9515-2828CF074718}" dt="2020-01-15T02:51:22.315" v="1531" actId="20577"/>
          <ac:spMkLst>
            <pc:docMk/>
            <pc:sldMk cId="0" sldId="429"/>
            <ac:spMk id="43013" creationId="{00000000-0000-0000-0000-000000000000}"/>
          </ac:spMkLst>
        </pc:spChg>
        <pc:picChg chg="mod">
          <ac:chgData name="Недолужко Ольга" userId="834c8478f9dd2a38" providerId="LiveId" clId="{99EBF227-359A-4C4C-9515-2828CF074718}" dt="2020-01-15T02:51:27.674" v="1557" actId="1035"/>
          <ac:picMkLst>
            <pc:docMk/>
            <pc:sldMk cId="0" sldId="429"/>
            <ac:picMk id="4" creationId="{00000000-0000-0000-0000-000000000000}"/>
          </ac:picMkLst>
        </pc:picChg>
      </pc:sldChg>
      <pc:sldChg chg="modNotesTx">
        <pc:chgData name="Недолужко Ольга" userId="834c8478f9dd2a38" providerId="LiveId" clId="{99EBF227-359A-4C4C-9515-2828CF074718}" dt="2020-01-15T02:58:38.090" v="1795" actId="20577"/>
        <pc:sldMkLst>
          <pc:docMk/>
          <pc:sldMk cId="0" sldId="430"/>
        </pc:sldMkLst>
      </pc:sldChg>
      <pc:sldChg chg="modSp modNotesTx">
        <pc:chgData name="Недолужко Ольга" userId="834c8478f9dd2a38" providerId="LiveId" clId="{99EBF227-359A-4C4C-9515-2828CF074718}" dt="2020-01-15T03:23:45.330" v="2166" actId="20577"/>
        <pc:sldMkLst>
          <pc:docMk/>
          <pc:sldMk cId="2404062210" sldId="433"/>
        </pc:sldMkLst>
        <pc:spChg chg="mod">
          <ac:chgData name="Недолужко Ольга" userId="834c8478f9dd2a38" providerId="LiveId" clId="{99EBF227-359A-4C4C-9515-2828CF074718}" dt="2020-01-15T03:23:18.759" v="2150" actId="122"/>
          <ac:spMkLst>
            <pc:docMk/>
            <pc:sldMk cId="2404062210" sldId="433"/>
            <ac:spMk id="45061" creationId="{00000000-0000-0000-0000-000000000000}"/>
          </ac:spMkLst>
        </pc:spChg>
      </pc:sldChg>
      <pc:sldChg chg="modNotesTx">
        <pc:chgData name="Недолужко Ольга" userId="834c8478f9dd2a38" providerId="LiveId" clId="{99EBF227-359A-4C4C-9515-2828CF074718}" dt="2020-01-15T03:33:40.746" v="2323" actId="20577"/>
        <pc:sldMkLst>
          <pc:docMk/>
          <pc:sldMk cId="779986020" sldId="457"/>
        </pc:sldMkLst>
      </pc:sldChg>
      <pc:sldChg chg="modNotesTx">
        <pc:chgData name="Недолужко Ольга" userId="834c8478f9dd2a38" providerId="LiveId" clId="{99EBF227-359A-4C4C-9515-2828CF074718}" dt="2020-01-15T02:13:17.173" v="611" actId="20577"/>
        <pc:sldMkLst>
          <pc:docMk/>
          <pc:sldMk cId="4208857024" sldId="458"/>
        </pc:sldMkLst>
      </pc:sldChg>
      <pc:sldChg chg="modNotesTx">
        <pc:chgData name="Недолужко Ольга" userId="834c8478f9dd2a38" providerId="LiveId" clId="{99EBF227-359A-4C4C-9515-2828CF074718}" dt="2020-01-15T02:41:09.365" v="1503" actId="20577"/>
        <pc:sldMkLst>
          <pc:docMk/>
          <pc:sldMk cId="3179419278" sldId="459"/>
        </pc:sldMkLst>
      </pc:sldChg>
      <pc:sldChg chg="modNotesTx">
        <pc:chgData name="Недолужко Ольга" userId="834c8478f9dd2a38" providerId="LiveId" clId="{99EBF227-359A-4C4C-9515-2828CF074718}" dt="2020-01-15T02:56:37.138" v="1560" actId="20577"/>
        <pc:sldMkLst>
          <pc:docMk/>
          <pc:sldMk cId="850147064" sldId="462"/>
        </pc:sldMkLst>
      </pc:sldChg>
      <pc:sldChg chg="modNotesTx">
        <pc:chgData name="Недолужко Ольга" userId="834c8478f9dd2a38" providerId="LiveId" clId="{99EBF227-359A-4C4C-9515-2828CF074718}" dt="2020-01-15T04:55:11.944" v="6699" actId="20577"/>
        <pc:sldMkLst>
          <pc:docMk/>
          <pc:sldMk cId="89269781" sldId="465"/>
        </pc:sldMkLst>
      </pc:sldChg>
      <pc:sldChg chg="modNotesTx">
        <pc:chgData name="Недолужко Ольга" userId="834c8478f9dd2a38" providerId="LiveId" clId="{99EBF227-359A-4C4C-9515-2828CF074718}" dt="2020-01-15T03:36:02.761" v="2585" actId="20577"/>
        <pc:sldMkLst>
          <pc:docMk/>
          <pc:sldMk cId="2652257867" sldId="466"/>
        </pc:sldMkLst>
      </pc:sldChg>
      <pc:sldChg chg="modSp modNotesTx">
        <pc:chgData name="Недолужко Ольга" userId="834c8478f9dd2a38" providerId="LiveId" clId="{99EBF227-359A-4C4C-9515-2828CF074718}" dt="2020-01-15T03:36:45.843" v="2620" actId="20577"/>
        <pc:sldMkLst>
          <pc:docMk/>
          <pc:sldMk cId="2886268785" sldId="467"/>
        </pc:sldMkLst>
        <pc:spChg chg="mod">
          <ac:chgData name="Недолужко Ольга" userId="834c8478f9dd2a38" providerId="LiveId" clId="{99EBF227-359A-4C4C-9515-2828CF074718}" dt="2020-01-15T03:36:33.344" v="2589" actId="20577"/>
          <ac:spMkLst>
            <pc:docMk/>
            <pc:sldMk cId="2886268785" sldId="467"/>
            <ac:spMk id="45061" creationId="{00000000-0000-0000-0000-000000000000}"/>
          </ac:spMkLst>
        </pc:spChg>
        <pc:picChg chg="mod">
          <ac:chgData name="Недолужко Ольга" userId="834c8478f9dd2a38" providerId="LiveId" clId="{99EBF227-359A-4C4C-9515-2828CF074718}" dt="2020-01-15T03:36:40.935" v="2615" actId="1036"/>
          <ac:picMkLst>
            <pc:docMk/>
            <pc:sldMk cId="2886268785" sldId="467"/>
            <ac:picMk id="2" creationId="{00000000-0000-0000-0000-000000000000}"/>
          </ac:picMkLst>
        </pc:picChg>
      </pc:sldChg>
      <pc:sldChg chg="modNotesTx">
        <pc:chgData name="Недолужко Ольга" userId="834c8478f9dd2a38" providerId="LiveId" clId="{99EBF227-359A-4C4C-9515-2828CF074718}" dt="2020-01-15T03:39:20.224" v="2908" actId="20577"/>
        <pc:sldMkLst>
          <pc:docMk/>
          <pc:sldMk cId="657227916" sldId="468"/>
        </pc:sldMkLst>
      </pc:sldChg>
      <pc:sldChg chg="modNotesTx">
        <pc:chgData name="Недолужко Ольга" userId="834c8478f9dd2a38" providerId="LiveId" clId="{99EBF227-359A-4C4C-9515-2828CF074718}" dt="2020-01-15T03:45:42.643" v="3350" actId="20577"/>
        <pc:sldMkLst>
          <pc:docMk/>
          <pc:sldMk cId="1055170223" sldId="469"/>
        </pc:sldMkLst>
      </pc:sldChg>
      <pc:sldChg chg="modNotesTx">
        <pc:chgData name="Недолужко Ольга" userId="834c8478f9dd2a38" providerId="LiveId" clId="{99EBF227-359A-4C4C-9515-2828CF074718}" dt="2020-01-15T04:32:28.629" v="5334" actId="20577"/>
        <pc:sldMkLst>
          <pc:docMk/>
          <pc:sldMk cId="1495690121" sldId="470"/>
        </pc:sldMkLst>
      </pc:sldChg>
      <pc:sldChg chg="modNotesTx">
        <pc:chgData name="Недолужко Ольга" userId="834c8478f9dd2a38" providerId="LiveId" clId="{99EBF227-359A-4C4C-9515-2828CF074718}" dt="2020-01-15T04:51:49.684" v="6484" actId="20577"/>
        <pc:sldMkLst>
          <pc:docMk/>
          <pc:sldMk cId="807513751" sldId="471"/>
        </pc:sldMkLst>
      </pc:sldChg>
      <pc:sldChg chg="modNotesTx">
        <pc:chgData name="Недолужко Ольга" userId="834c8478f9dd2a38" providerId="LiveId" clId="{99EBF227-359A-4C4C-9515-2828CF074718}" dt="2020-01-15T05:06:45.021" v="7199" actId="20577"/>
        <pc:sldMkLst>
          <pc:docMk/>
          <pc:sldMk cId="1708078987" sldId="474"/>
        </pc:sldMkLst>
      </pc:sldChg>
      <pc:sldChg chg="modNotesTx">
        <pc:chgData name="Недолужко Ольга" userId="834c8478f9dd2a38" providerId="LiveId" clId="{99EBF227-359A-4C4C-9515-2828CF074718}" dt="2020-01-15T05:26:39.770" v="8245" actId="20577"/>
        <pc:sldMkLst>
          <pc:docMk/>
          <pc:sldMk cId="2599594068" sldId="476"/>
        </pc:sldMkLst>
      </pc:sldChg>
      <pc:sldChg chg="modNotesTx">
        <pc:chgData name="Недолужко Ольга" userId="834c8478f9dd2a38" providerId="LiveId" clId="{99EBF227-359A-4C4C-9515-2828CF074718}" dt="2020-01-15T05:34:03.489" v="9063" actId="20577"/>
        <pc:sldMkLst>
          <pc:docMk/>
          <pc:sldMk cId="3435345533" sldId="478"/>
        </pc:sldMkLst>
      </pc:sldChg>
      <pc:sldChg chg="modNotesTx">
        <pc:chgData name="Недолужко Ольга" userId="834c8478f9dd2a38" providerId="LiveId" clId="{99EBF227-359A-4C4C-9515-2828CF074718}" dt="2020-01-15T03:46:20.671" v="3390" actId="20577"/>
        <pc:sldMkLst>
          <pc:docMk/>
          <pc:sldMk cId="2728599260" sldId="479"/>
        </pc:sldMkLst>
      </pc:sldChg>
      <pc:sldChg chg="modNotesTx">
        <pc:chgData name="Недолужко Ольга" userId="834c8478f9dd2a38" providerId="LiveId" clId="{99EBF227-359A-4C4C-9515-2828CF074718}" dt="2020-01-15T05:35:56.198" v="9233" actId="20577"/>
        <pc:sldMkLst>
          <pc:docMk/>
          <pc:sldMk cId="2167359877" sldId="482"/>
        </pc:sldMkLst>
      </pc:sldChg>
      <pc:sldChg chg="add">
        <pc:chgData name="Недолужко Ольга" userId="834c8478f9dd2a38" providerId="LiveId" clId="{99EBF227-359A-4C4C-9515-2828CF074718}" dt="2020-01-15T03:18:30.513" v="1796"/>
        <pc:sldMkLst>
          <pc:docMk/>
          <pc:sldMk cId="2349930293" sldId="483"/>
        </pc:sldMkLst>
      </pc:sldChg>
      <pc:sldChg chg="addSp modSp add ord modNotesTx">
        <pc:chgData name="Недолужко Ольга" userId="834c8478f9dd2a38" providerId="LiveId" clId="{99EBF227-359A-4C4C-9515-2828CF074718}" dt="2020-01-15T04:02:32.639" v="4717" actId="20577"/>
        <pc:sldMkLst>
          <pc:docMk/>
          <pc:sldMk cId="2389161779" sldId="484"/>
        </pc:sldMkLst>
        <pc:spChg chg="mod">
          <ac:chgData name="Недолужко Ольга" userId="834c8478f9dd2a38" providerId="LiveId" clId="{99EBF227-359A-4C4C-9515-2828CF074718}" dt="2020-01-15T04:02:32.639" v="4717" actId="20577"/>
          <ac:spMkLst>
            <pc:docMk/>
            <pc:sldMk cId="2389161779" sldId="484"/>
            <ac:spMk id="45061" creationId="{00000000-0000-0000-0000-000000000000}"/>
          </ac:spMkLst>
        </pc:spChg>
        <pc:picChg chg="add mod modCrop">
          <ac:chgData name="Недолужко Ольга" userId="834c8478f9dd2a38" providerId="LiveId" clId="{99EBF227-359A-4C4C-9515-2828CF074718}" dt="2020-01-15T04:00:41.052" v="4507" actId="732"/>
          <ac:picMkLst>
            <pc:docMk/>
            <pc:sldMk cId="2389161779" sldId="484"/>
            <ac:picMk id="2" creationId="{29689928-EEE9-4B80-8167-32A160A7CC91}"/>
          </ac:picMkLst>
        </pc:picChg>
      </pc:sldChg>
      <pc:sldChg chg="addSp modSp add modNotesTx">
        <pc:chgData name="Недолужко Ольга" userId="834c8478f9dd2a38" providerId="LiveId" clId="{99EBF227-359A-4C4C-9515-2828CF074718}" dt="2020-01-15T05:22:50.590" v="8244" actId="20577"/>
        <pc:sldMkLst>
          <pc:docMk/>
          <pc:sldMk cId="726561391" sldId="485"/>
        </pc:sldMkLst>
        <pc:spChg chg="mod">
          <ac:chgData name="Недолужко Ольга" userId="834c8478f9dd2a38" providerId="LiveId" clId="{99EBF227-359A-4C4C-9515-2828CF074718}" dt="2020-01-15T05:10:58.213" v="7279" actId="20577"/>
          <ac:spMkLst>
            <pc:docMk/>
            <pc:sldMk cId="726561391" sldId="485"/>
            <ac:spMk id="45061" creationId="{00000000-0000-0000-0000-000000000000}"/>
          </ac:spMkLst>
        </pc:spChg>
        <pc:picChg chg="add mod">
          <ac:chgData name="Недолужко Ольга" userId="834c8478f9dd2a38" providerId="LiveId" clId="{99EBF227-359A-4C4C-9515-2828CF074718}" dt="2020-01-15T05:10:27.836" v="7254" actId="1036"/>
          <ac:picMkLst>
            <pc:docMk/>
            <pc:sldMk cId="726561391" sldId="485"/>
            <ac:picMk id="2" creationId="{E450F67D-3040-4EC0-A518-80B691AEE0F1}"/>
          </ac:picMkLst>
        </pc:picChg>
      </pc:sldChg>
      <pc:sldChg chg="addSp delSp modSp add modNotesTx">
        <pc:chgData name="Недолужко Ольга" userId="834c8478f9dd2a38" providerId="LiveId" clId="{99EBF227-359A-4C4C-9515-2828CF074718}" dt="2020-01-15T05:49:26.842" v="9599" actId="20577"/>
        <pc:sldMkLst>
          <pc:docMk/>
          <pc:sldMk cId="2340752766" sldId="486"/>
        </pc:sldMkLst>
        <pc:spChg chg="mod">
          <ac:chgData name="Недолужко Ольга" userId="834c8478f9dd2a38" providerId="LiveId" clId="{99EBF227-359A-4C4C-9515-2828CF074718}" dt="2020-01-15T05:49:26.842" v="9599" actId="20577"/>
          <ac:spMkLst>
            <pc:docMk/>
            <pc:sldMk cId="2340752766" sldId="486"/>
            <ac:spMk id="45061" creationId="{00000000-0000-0000-0000-000000000000}"/>
          </ac:spMkLst>
        </pc:spChg>
        <pc:picChg chg="del">
          <ac:chgData name="Недолужко Ольга" userId="834c8478f9dd2a38" providerId="LiveId" clId="{99EBF227-359A-4C4C-9515-2828CF074718}" dt="2020-01-15T05:39:29.168" v="9342" actId="478"/>
          <ac:picMkLst>
            <pc:docMk/>
            <pc:sldMk cId="2340752766" sldId="486"/>
            <ac:picMk id="2" creationId="{00000000-0000-0000-0000-000000000000}"/>
          </ac:picMkLst>
        </pc:picChg>
        <pc:picChg chg="add mod modCrop">
          <ac:chgData name="Недолужко Ольга" userId="834c8478f9dd2a38" providerId="LiveId" clId="{99EBF227-359A-4C4C-9515-2828CF074718}" dt="2020-01-15T05:49:14.238" v="9586" actId="1035"/>
          <ac:picMkLst>
            <pc:docMk/>
            <pc:sldMk cId="2340752766" sldId="486"/>
            <ac:picMk id="3" creationId="{5B71753D-96F7-4C60-A955-F8CD73B96ACF}"/>
          </ac:picMkLst>
        </pc:picChg>
        <pc:picChg chg="add del mod">
          <ac:chgData name="Недолужко Ольга" userId="834c8478f9dd2a38" providerId="LiveId" clId="{99EBF227-359A-4C4C-9515-2828CF074718}" dt="2020-01-15T05:46:37.510" v="9563" actId="478"/>
          <ac:picMkLst>
            <pc:docMk/>
            <pc:sldMk cId="2340752766" sldId="486"/>
            <ac:picMk id="4" creationId="{5E94EDA8-981B-4025-BDDB-CD42D319BACA}"/>
          </ac:picMkLst>
        </pc:picChg>
        <pc:picChg chg="add mod">
          <ac:chgData name="Недолужко Ольга" userId="834c8478f9dd2a38" providerId="LiveId" clId="{99EBF227-359A-4C4C-9515-2828CF074718}" dt="2020-01-15T05:48:56.747" v="9577" actId="1076"/>
          <ac:picMkLst>
            <pc:docMk/>
            <pc:sldMk cId="2340752766" sldId="486"/>
            <ac:picMk id="5" creationId="{16E904F4-3F6E-4D66-B874-8C0B050CAF56}"/>
          </ac:picMkLst>
        </pc:picChg>
      </pc:sldChg>
      <pc:sldChg chg="delSp modSp add">
        <pc:chgData name="Недолужко Ольга" userId="834c8478f9dd2a38" providerId="LiveId" clId="{99EBF227-359A-4C4C-9515-2828CF074718}" dt="2020-01-15T05:45:14.087" v="9560" actId="6549"/>
        <pc:sldMkLst>
          <pc:docMk/>
          <pc:sldMk cId="1547144180" sldId="487"/>
        </pc:sldMkLst>
        <pc:spChg chg="mod">
          <ac:chgData name="Недолужко Ольга" userId="834c8478f9dd2a38" providerId="LiveId" clId="{99EBF227-359A-4C4C-9515-2828CF074718}" dt="2020-01-15T05:45:14.087" v="9560" actId="6549"/>
          <ac:spMkLst>
            <pc:docMk/>
            <pc:sldMk cId="1547144180" sldId="487"/>
            <ac:spMk id="45061" creationId="{00000000-0000-0000-0000-000000000000}"/>
          </ac:spMkLst>
        </pc:spChg>
        <pc:picChg chg="del">
          <ac:chgData name="Недолужко Ольга" userId="834c8478f9dd2a38" providerId="LiveId" clId="{99EBF227-359A-4C4C-9515-2828CF074718}" dt="2020-01-15T05:43:46.091" v="9526" actId="478"/>
          <ac:picMkLst>
            <pc:docMk/>
            <pc:sldMk cId="1547144180" sldId="487"/>
            <ac:picMk id="3" creationId="{5B71753D-96F7-4C60-A955-F8CD73B96ACF}"/>
          </ac:picMkLst>
        </pc:picChg>
        <pc:picChg chg="mod modCrop">
          <ac:chgData name="Недолужко Ольга" userId="834c8478f9dd2a38" providerId="LiveId" clId="{99EBF227-359A-4C4C-9515-2828CF074718}" dt="2020-01-15T05:43:52.178" v="9528" actId="732"/>
          <ac:picMkLst>
            <pc:docMk/>
            <pc:sldMk cId="1547144180" sldId="487"/>
            <ac:picMk id="4" creationId="{5E94EDA8-981B-4025-BDDB-CD42D319BACA}"/>
          </ac:picMkLst>
        </pc:picChg>
      </pc:sldChg>
      <pc:sldChg chg="addSp delSp modSp add modNotesTx">
        <pc:chgData name="Недолужко Ольга" userId="834c8478f9dd2a38" providerId="LiveId" clId="{99EBF227-359A-4C4C-9515-2828CF074718}" dt="2020-01-15T05:59:19.456" v="9812" actId="6549"/>
        <pc:sldMkLst>
          <pc:docMk/>
          <pc:sldMk cId="1008750969" sldId="488"/>
        </pc:sldMkLst>
        <pc:spChg chg="mod">
          <ac:chgData name="Недолужко Ольга" userId="834c8478f9dd2a38" providerId="LiveId" clId="{99EBF227-359A-4C4C-9515-2828CF074718}" dt="2020-01-15T05:58:07.104" v="9783" actId="20577"/>
          <ac:spMkLst>
            <pc:docMk/>
            <pc:sldMk cId="1008750969" sldId="488"/>
            <ac:spMk id="45061" creationId="{00000000-0000-0000-0000-000000000000}"/>
          </ac:spMkLst>
        </pc:spChg>
        <pc:picChg chg="add mod modCrop">
          <ac:chgData name="Недолужко Ольга" userId="834c8478f9dd2a38" providerId="LiveId" clId="{99EBF227-359A-4C4C-9515-2828CF074718}" dt="2020-01-15T05:52:54.560" v="9687" actId="1076"/>
          <ac:picMkLst>
            <pc:docMk/>
            <pc:sldMk cId="1008750969" sldId="488"/>
            <ac:picMk id="2" creationId="{8BA22EAD-2267-4A5C-9C33-73E80655E4E0}"/>
          </ac:picMkLst>
        </pc:picChg>
        <pc:picChg chg="del">
          <ac:chgData name="Недолужко Ольга" userId="834c8478f9dd2a38" providerId="LiveId" clId="{99EBF227-359A-4C4C-9515-2828CF074718}" dt="2020-01-15T05:51:24.085" v="9605" actId="478"/>
          <ac:picMkLst>
            <pc:docMk/>
            <pc:sldMk cId="1008750969" sldId="488"/>
            <ac:picMk id="4" creationId="{5E94EDA8-981B-4025-BDDB-CD42D319BAC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EF38410-E797-4843-8C1B-40BA6A0B9CB2}" type="slidenum">
              <a:rPr lang="ru-RU" altLang="ru-RU"/>
              <a:pPr>
                <a:defRPr/>
              </a:pPr>
              <a:t>‹#›</a:t>
            </a:fld>
            <a:endParaRPr lang="ru-RU" altLang="ru-RU"/>
          </a:p>
        </p:txBody>
      </p:sp>
    </p:spTree>
    <p:extLst>
      <p:ext uri="{BB962C8B-B14F-4D97-AF65-F5344CB8AC3E}">
        <p14:creationId xmlns:p14="http://schemas.microsoft.com/office/powerpoint/2010/main" val="1721841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a:t>Образец текста</a:t>
            </a:r>
          </a:p>
          <a:p>
            <a:pPr lvl="1"/>
            <a:r>
              <a:rPr lang="ru-RU" altLang="ru-RU" noProof="0"/>
              <a:t>Второй уровень</a:t>
            </a:r>
          </a:p>
          <a:p>
            <a:pPr lvl="2"/>
            <a:r>
              <a:rPr lang="ru-RU" altLang="ru-RU" noProof="0"/>
              <a:t>Третий уровень</a:t>
            </a:r>
          </a:p>
          <a:p>
            <a:pPr lvl="3"/>
            <a:r>
              <a:rPr lang="ru-RU" altLang="ru-RU" noProof="0"/>
              <a:t>Четвертый уровень</a:t>
            </a:r>
          </a:p>
          <a:p>
            <a:pPr lvl="4"/>
            <a:r>
              <a:rPr lang="ru-RU" altLang="ru-RU" noProof="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5C409F9-F31D-4639-8560-B1826FAAAE54}" type="slidenum">
              <a:rPr lang="ru-RU" altLang="ru-RU"/>
              <a:pPr>
                <a:defRPr/>
              </a:pPr>
              <a:t>‹#›</a:t>
            </a:fld>
            <a:endParaRPr lang="ru-RU" altLang="ru-RU"/>
          </a:p>
        </p:txBody>
      </p:sp>
    </p:spTree>
    <p:extLst>
      <p:ext uri="{BB962C8B-B14F-4D97-AF65-F5344CB8AC3E}">
        <p14:creationId xmlns:p14="http://schemas.microsoft.com/office/powerpoint/2010/main" val="31887137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a:ln/>
        </p:spPr>
      </p:sp>
      <p:sp>
        <p:nvSpPr>
          <p:cNvPr id="7171" name="Заметки 2"/>
          <p:cNvSpPr>
            <a:spLocks noGrp="1"/>
          </p:cNvSpPr>
          <p:nvPr>
            <p:ph type="body" idx="1"/>
          </p:nvPr>
        </p:nvSpPr>
        <p:spPr>
          <a:noFill/>
        </p:spPr>
        <p:txBody>
          <a:bodyPr/>
          <a:lstStyle/>
          <a:p>
            <a:pPr marL="0" marR="0" lvl="0" indent="0" algn="just" defTabSz="914400" rtl="0" eaLnBrk="1" fontAlgn="base" latinLnBrk="0" hangingPunct="1">
              <a:lnSpc>
                <a:spcPct val="100000"/>
              </a:lnSpc>
              <a:spcBef>
                <a:spcPct val="10000"/>
              </a:spcBef>
              <a:spcAft>
                <a:spcPct val="0"/>
              </a:spcAft>
              <a:buClrTx/>
              <a:buSzTx/>
              <a:buFontTx/>
              <a:buNone/>
              <a:tabLst/>
              <a:defRPr/>
            </a:pPr>
            <a:r>
              <a:rPr lang="ru-RU" altLang="ru-RU" dirty="0"/>
              <a:t>2 </a:t>
            </a:r>
            <a:r>
              <a:rPr lang="ru-RU" altLang="ru-RU" sz="1200" dirty="0"/>
              <a:t>Именно от него зависит, насколько эффективно используются на предприятии средства и предметы труда, насколько успешно работает предприятие в целом. Поэтому на каждом предприятии должна разрабатываться и осуществляться кадровая политика, служащая исходной базой для планирования персонала;</a:t>
            </a:r>
          </a:p>
          <a:p>
            <a:pPr algn="just" eaLnBrk="1" hangingPunct="1">
              <a:spcBef>
                <a:spcPct val="10000"/>
              </a:spcBef>
            </a:pPr>
            <a:r>
              <a:rPr lang="ru-RU" altLang="ru-RU" dirty="0"/>
              <a:t>3 </a:t>
            </a:r>
            <a:r>
              <a:rPr lang="ru-RU" altLang="ru-RU" sz="1200" dirty="0"/>
              <a:t>Это выражается в разработке и реализации на предприятии значительного числа различных инновационных проектов, в которых задействовано большое количество работников. Эффективность этих проектов во многом зависит от того, насколько скоординированы усилия исполнителей, что может быть обеспечено только на планомерной основе;</a:t>
            </a:r>
          </a:p>
          <a:p>
            <a:pPr algn="just" eaLnBrk="1" hangingPunct="1">
              <a:spcBef>
                <a:spcPct val="10000"/>
              </a:spcBef>
            </a:pPr>
            <a:r>
              <a:rPr lang="ru-RU" altLang="ru-RU" sz="1200" dirty="0"/>
              <a:t>4 Соответственно низок удельный вес расходов на оплату труда в себестоимости продукции. Основную долю в себестоимости занимают материальные затраты. Повысить уровень заработной платы можно только на основе рационального планирования труда.</a:t>
            </a:r>
            <a:endParaRPr lang="ru-RU" altLang="ru-RU" dirty="0"/>
          </a:p>
        </p:txBody>
      </p:sp>
      <p:sp>
        <p:nvSpPr>
          <p:cNvPr id="71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3E66CB7-58A5-4156-AC45-AD50B908B370}" type="slidenum">
              <a:rPr lang="ru-RU" altLang="ru-RU" sz="1200" smtClean="0"/>
              <a:pPr/>
              <a:t>3</a:t>
            </a:fld>
            <a:endParaRPr lang="ru-RU" altLang="ru-RU" sz="1200"/>
          </a:p>
        </p:txBody>
      </p:sp>
    </p:spTree>
    <p:extLst>
      <p:ext uri="{BB962C8B-B14F-4D97-AF65-F5344CB8AC3E}">
        <p14:creationId xmlns:p14="http://schemas.microsoft.com/office/powerpoint/2010/main" val="3646415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раз слайда 1"/>
          <p:cNvSpPr>
            <a:spLocks noGrp="1" noRot="1" noChangeAspect="1" noTextEdit="1"/>
          </p:cNvSpPr>
          <p:nvPr>
            <p:ph type="sldImg"/>
          </p:nvPr>
        </p:nvSpPr>
        <p:spPr>
          <a:ln/>
        </p:spPr>
      </p:sp>
      <p:sp>
        <p:nvSpPr>
          <p:cNvPr id="9219" name="Заметки 2"/>
          <p:cNvSpPr>
            <a:spLocks noGrp="1"/>
          </p:cNvSpPr>
          <p:nvPr>
            <p:ph type="body" idx="1"/>
          </p:nvPr>
        </p:nvSpPr>
        <p:spPr>
          <a:noFill/>
        </p:spPr>
        <p:txBody>
          <a:bodyPr/>
          <a:lstStyle/>
          <a:p>
            <a:pPr algn="just" eaLnBrk="1" hangingPunct="1">
              <a:spcBef>
                <a:spcPct val="10000"/>
              </a:spcBef>
            </a:pPr>
            <a:r>
              <a:rPr lang="ru-RU" altLang="ru-RU" dirty="0"/>
              <a:t>В процессе планирования потребности в персонале необходимо учесть следующие обстоятельства: - высвобождение персонала в связи с ростом производительности труда, сокращением некоторых объемов, простоев и других условий; - увеличение персонала в связи с расширением производства; - потребность в замещении в связи с увольнениями на законных основаниях (в армию, на пенсию, учебу и др. причинам) и по другим основаниям (собственное желание, вызванное неудовлетворительными условиями труда, взаимоотношениями в коллективе и т.д.). </a:t>
            </a:r>
          </a:p>
        </p:txBody>
      </p:sp>
      <p:sp>
        <p:nvSpPr>
          <p:cNvPr id="922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B66C0AD-A610-4FC9-AED6-9A5DC88BC06E}" type="slidenum">
              <a:rPr lang="ru-RU" altLang="ru-RU" sz="1200" smtClean="0"/>
              <a:pPr/>
              <a:t>4</a:t>
            </a:fld>
            <a:endParaRPr lang="ru-RU" altLang="ru-RU" sz="1200"/>
          </a:p>
        </p:txBody>
      </p:sp>
    </p:spTree>
    <p:extLst>
      <p:ext uri="{BB962C8B-B14F-4D97-AF65-F5344CB8AC3E}">
        <p14:creationId xmlns:p14="http://schemas.microsoft.com/office/powerpoint/2010/main" val="1559179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a:ln/>
        </p:spPr>
      </p:sp>
      <p:sp>
        <p:nvSpPr>
          <p:cNvPr id="19459" name="Заметки 2"/>
          <p:cNvSpPr>
            <a:spLocks noGrp="1"/>
          </p:cNvSpPr>
          <p:nvPr>
            <p:ph type="body" idx="1"/>
          </p:nvPr>
        </p:nvSpPr>
        <p:spPr>
          <a:noFill/>
        </p:spPr>
        <p:txBody>
          <a:bodyPr/>
          <a:lstStyle/>
          <a:p>
            <a:r>
              <a:rPr lang="ru-RU" altLang="ru-RU" dirty="0"/>
              <a:t>Основная роль на предприятии принадлежит кадровому потенциалу. Именно от кадров зависит степень эффективности использования средств производства и успешность деятельности в целом.</a:t>
            </a:r>
          </a:p>
        </p:txBody>
      </p:sp>
      <p:sp>
        <p:nvSpPr>
          <p:cNvPr id="1946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D19C883A-BDF0-4933-9CE4-8C191BAEDB81}" type="slidenum">
              <a:rPr lang="ru-RU" altLang="ru-RU" sz="1200" smtClean="0"/>
              <a:pPr/>
              <a:t>5</a:t>
            </a:fld>
            <a:endParaRPr lang="ru-RU" altLang="ru-RU" sz="1200"/>
          </a:p>
        </p:txBody>
      </p:sp>
    </p:spTree>
    <p:extLst>
      <p:ext uri="{BB962C8B-B14F-4D97-AF65-F5344CB8AC3E}">
        <p14:creationId xmlns:p14="http://schemas.microsoft.com/office/powerpoint/2010/main" val="3205017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a:ln/>
        </p:spPr>
      </p:sp>
      <p:sp>
        <p:nvSpPr>
          <p:cNvPr id="19459" name="Заметки 2"/>
          <p:cNvSpPr>
            <a:spLocks noGrp="1"/>
          </p:cNvSpPr>
          <p:nvPr>
            <p:ph type="body" idx="1"/>
          </p:nvPr>
        </p:nvSpPr>
        <p:spPr>
          <a:noFill/>
        </p:spPr>
        <p:txBody>
          <a:bodyPr/>
          <a:lstStyle/>
          <a:p>
            <a:r>
              <a:rPr lang="ru-RU" altLang="ru-RU" dirty="0"/>
              <a:t>Исходными данными для составления плана по труду являются: перспективный план развития предприятия; результаты исследования рынка сбыта продукции; результаты анализа производственно-хозяйственной деятельности предприятия за предшествующий период; законодательные акты и другие нормативные документы общероссийского и отраслевого характера по вопросам оплаты труда, социальной защиты населения, а также отраслевые нормы времени и выработки в качестве рекомендаций. </a:t>
            </a:r>
          </a:p>
        </p:txBody>
      </p:sp>
      <p:sp>
        <p:nvSpPr>
          <p:cNvPr id="1946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D19C883A-BDF0-4933-9CE4-8C191BAEDB81}" type="slidenum">
              <a:rPr lang="ru-RU" altLang="ru-RU" sz="1200" smtClean="0"/>
              <a:pPr/>
              <a:t>6</a:t>
            </a:fld>
            <a:endParaRPr lang="ru-RU" altLang="ru-RU" sz="1200"/>
          </a:p>
        </p:txBody>
      </p:sp>
    </p:spTree>
    <p:extLst>
      <p:ext uri="{BB962C8B-B14F-4D97-AF65-F5344CB8AC3E}">
        <p14:creationId xmlns:p14="http://schemas.microsoft.com/office/powerpoint/2010/main" val="2981678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a:ln/>
        </p:spPr>
      </p:sp>
      <p:sp>
        <p:nvSpPr>
          <p:cNvPr id="21507" name="Заметки 2"/>
          <p:cNvSpPr>
            <a:spLocks noGrp="1"/>
          </p:cNvSpPr>
          <p:nvPr>
            <p:ph type="body" idx="1"/>
          </p:nvPr>
        </p:nvSpPr>
        <p:spPr>
          <a:noFill/>
        </p:spPr>
        <p:txBody>
          <a:bodyPr/>
          <a:lstStyle/>
          <a:p>
            <a:pPr algn="just" eaLnBrk="1" hangingPunct="1">
              <a:spcBef>
                <a:spcPct val="0"/>
              </a:spcBef>
            </a:pPr>
            <a:r>
              <a:rPr lang="ru-RU" sz="1200" b="0" i="0" kern="1200" dirty="0">
                <a:solidFill>
                  <a:schemeClr val="tx1"/>
                </a:solidFill>
                <a:effectLst/>
                <a:latin typeface="Arial" panose="020B0604020202020204" pitchFamily="34" charset="0"/>
                <a:ea typeface="+mn-ea"/>
                <a:cs typeface="+mn-cs"/>
              </a:rPr>
              <a:t>Процесс планирования труда является составной частью тактического планирования. Однако, если планирование материально-вещественных факторов производства не представляет собой трудности, то планирование персонала является наиболее сложным. Это обусловлено тем, что каждый член трудового коллектива фирмы имеет свои потенциальные трудовые возможности, черты характера и в этом отношении он неповторим. Следовательно, трудовой коллектив как объект тактического планирования не представляет собой сумму работников фирмы, а характеризуется синергетическим эффектом, оценить который чрезвычайно сложно.</a:t>
            </a:r>
            <a:endParaRPr lang="ru-RU" altLang="ru-RU" dirty="0"/>
          </a:p>
        </p:txBody>
      </p:sp>
      <p:sp>
        <p:nvSpPr>
          <p:cNvPr id="2150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4FB48B5F-F1C4-44FC-82B9-B4F72EDD2025}" type="slidenum">
              <a:rPr lang="ru-RU" altLang="ru-RU" sz="1200" smtClean="0"/>
              <a:pPr/>
              <a:t>7</a:t>
            </a:fld>
            <a:endParaRPr lang="ru-RU" altLang="ru-RU" sz="1200"/>
          </a:p>
        </p:txBody>
      </p:sp>
    </p:spTree>
    <p:extLst>
      <p:ext uri="{BB962C8B-B14F-4D97-AF65-F5344CB8AC3E}">
        <p14:creationId xmlns:p14="http://schemas.microsoft.com/office/powerpoint/2010/main" val="3518989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a:ln/>
        </p:spPr>
      </p:sp>
      <p:sp>
        <p:nvSpPr>
          <p:cNvPr id="23555" name="Заметки 2"/>
          <p:cNvSpPr>
            <a:spLocks noGrp="1"/>
          </p:cNvSpPr>
          <p:nvPr>
            <p:ph type="body" idx="1"/>
          </p:nvPr>
        </p:nvSpPr>
        <p:spPr>
          <a:noFill/>
        </p:spPr>
        <p:txBody>
          <a:bodyPr/>
          <a:lstStyle/>
          <a:p>
            <a:pPr algn="just" eaLnBrk="1" hangingPunct="1">
              <a:spcBef>
                <a:spcPct val="0"/>
              </a:spcBef>
            </a:pPr>
            <a:r>
              <a:rPr lang="ru-RU" sz="1200" b="0" i="0" kern="1200" dirty="0">
                <a:solidFill>
                  <a:schemeClr val="tx1"/>
                </a:solidFill>
                <a:effectLst/>
                <a:latin typeface="Arial" panose="020B0604020202020204" pitchFamily="34" charset="0"/>
                <a:ea typeface="+mn-ea"/>
                <a:cs typeface="+mn-cs"/>
              </a:rPr>
              <a:t>В плане по труду и численности фирмы рассчитываются показатели производительности труда; определяется трудоёмкость изготовления единицы продукции и планируемого объёма товарного выпуска, численность работающих в разрезе различных категорий персонала, планируемая величина затрат на содержание персонала фирмы и её структурных подразделений, численность высвобождаемых (увольняемых) и принимаемых на работу работников; намечаются мероприятия по совершенствованию организации труда, подготовке, переподготовке и повышению квалификации кадров, формированию и использованию кадрового резерва; готовятся исходные данные для планирования фонда оплаты труда и фонда заработной платы, средней заработной платы работников фирмы и т.д.</a:t>
            </a:r>
            <a:endParaRPr lang="en-US" sz="1200" b="0" i="0" kern="1200" dirty="0">
              <a:solidFill>
                <a:schemeClr val="tx1"/>
              </a:solidFill>
              <a:effectLst/>
              <a:latin typeface="Arial" panose="020B0604020202020204" pitchFamily="34" charset="0"/>
              <a:ea typeface="+mn-ea"/>
              <a:cs typeface="+mn-cs"/>
            </a:endParaRPr>
          </a:p>
          <a:p>
            <a:pPr algn="just" eaLnBrk="1" hangingPunct="1">
              <a:spcBef>
                <a:spcPct val="0"/>
              </a:spcBef>
            </a:pPr>
            <a:r>
              <a:rPr lang="ru-RU" sz="1200" b="0" i="0" kern="1200" dirty="0">
                <a:solidFill>
                  <a:schemeClr val="tx1"/>
                </a:solidFill>
                <a:effectLst/>
                <a:latin typeface="Arial" panose="020B0604020202020204" pitchFamily="34" charset="0"/>
                <a:ea typeface="+mn-ea"/>
                <a:cs typeface="+mn-cs"/>
              </a:rPr>
              <a:t>План по труду и персоналу связан с основными разделами тактического плана: планом производства и реализации продукции; нормами и нормативами; планом инноваций; планом по издержкам; финансовым планом; экономической эффективностью производства; планом по фондам и т.д.</a:t>
            </a:r>
          </a:p>
        </p:txBody>
      </p:sp>
      <p:sp>
        <p:nvSpPr>
          <p:cNvPr id="235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D84310B-7BC0-44C6-A30A-A70F857C3C54}" type="slidenum">
              <a:rPr lang="ru-RU" altLang="ru-RU" sz="1200" smtClean="0"/>
              <a:pPr/>
              <a:t>8</a:t>
            </a:fld>
            <a:endParaRPr lang="ru-RU" altLang="ru-RU" sz="1200"/>
          </a:p>
        </p:txBody>
      </p:sp>
    </p:spTree>
    <p:extLst>
      <p:ext uri="{BB962C8B-B14F-4D97-AF65-F5344CB8AC3E}">
        <p14:creationId xmlns:p14="http://schemas.microsoft.com/office/powerpoint/2010/main" val="2633602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a:ln/>
        </p:spPr>
      </p:sp>
      <p:sp>
        <p:nvSpPr>
          <p:cNvPr id="25603" name="Заметки 2"/>
          <p:cNvSpPr>
            <a:spLocks noGrp="1"/>
          </p:cNvSpPr>
          <p:nvPr>
            <p:ph type="body" idx="1"/>
          </p:nvPr>
        </p:nvSpPr>
        <p:spPr>
          <a:noFill/>
        </p:spPr>
        <p:txBody>
          <a:bodyPr/>
          <a:lstStyle/>
          <a:p>
            <a:pPr algn="just" eaLnBrk="1" hangingPunct="1">
              <a:spcBef>
                <a:spcPct val="0"/>
              </a:spcBef>
            </a:pPr>
            <a:r>
              <a:rPr lang="ru-RU" altLang="ru-RU" dirty="0"/>
              <a:t>План по труду и персоналу разрабатывается на основе плана производства и реализации продукции, поскольку численность персонала напрямую связана с объемами выпуска продукции. В то же время потребность в персонале зависит от степени обоснованности применяемых на предприятии норм и нормативов времени</a:t>
            </a:r>
            <a:r>
              <a:rPr lang="en-US" altLang="ru-RU" dirty="0"/>
              <a:t>, </a:t>
            </a:r>
            <a:r>
              <a:rPr lang="ru-RU" altLang="ru-RU" dirty="0"/>
              <a:t>обслуживания, численности, управляемости и эффективности, что находит свое отражение в соответствующем разделе тактического плана.</a:t>
            </a:r>
          </a:p>
          <a:p>
            <a:pPr algn="just" eaLnBrk="1" hangingPunct="1">
              <a:spcBef>
                <a:spcPct val="0"/>
              </a:spcBef>
            </a:pPr>
            <a:r>
              <a:rPr lang="ru-RU" altLang="ru-RU" dirty="0"/>
              <a:t>Финансовый план и план по фондам характеризуют экономические возможности и результативность хозяйственной деятельности, определяют размер средств, направляемых на оплату труда, и влияют на величину затрат, направляемых на содержание персонала фирмы. В свою очередь величина затрат на содержание персонала влияет на уровень издержек фирмы и отражается в плане по издержкам.</a:t>
            </a:r>
          </a:p>
        </p:txBody>
      </p:sp>
      <p:sp>
        <p:nvSpPr>
          <p:cNvPr id="2560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BADFB3C-58EC-40C9-94F2-A4745B9CA459}" type="slidenum">
              <a:rPr lang="ru-RU" altLang="ru-RU" sz="1200" smtClean="0"/>
              <a:pPr/>
              <a:t>9</a:t>
            </a:fld>
            <a:endParaRPr lang="ru-RU" altLang="ru-RU" sz="1200"/>
          </a:p>
        </p:txBody>
      </p:sp>
    </p:spTree>
    <p:extLst>
      <p:ext uri="{BB962C8B-B14F-4D97-AF65-F5344CB8AC3E}">
        <p14:creationId xmlns:p14="http://schemas.microsoft.com/office/powerpoint/2010/main" val="1657320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a:ln/>
        </p:spPr>
      </p:sp>
      <p:sp>
        <p:nvSpPr>
          <p:cNvPr id="27651" name="Заметки 2"/>
          <p:cNvSpPr>
            <a:spLocks noGrp="1"/>
          </p:cNvSpPr>
          <p:nvPr>
            <p:ph type="body" idx="1"/>
          </p:nvPr>
        </p:nvSpPr>
        <p:spPr>
          <a:noFill/>
        </p:spPr>
        <p:txBody>
          <a:bodyPr/>
          <a:lstStyle/>
          <a:p>
            <a:r>
              <a:rPr lang="en-US" altLang="ru-RU" dirty="0"/>
              <a:t>http://www.eup.ru/Documents/2006-07-18/41942-1.asp</a:t>
            </a:r>
            <a:endParaRPr lang="ru-RU" altLang="ru-RU" dirty="0"/>
          </a:p>
        </p:txBody>
      </p:sp>
      <p:sp>
        <p:nvSpPr>
          <p:cNvPr id="2765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213053B-8511-4870-AC94-96ECB4FEA9CE}" type="slidenum">
              <a:rPr lang="ru-RU" altLang="ru-RU" sz="1200" smtClean="0"/>
              <a:pPr/>
              <a:t>10</a:t>
            </a:fld>
            <a:endParaRPr lang="ru-RU" altLang="ru-RU" sz="1200"/>
          </a:p>
        </p:txBody>
      </p:sp>
    </p:spTree>
    <p:extLst>
      <p:ext uri="{BB962C8B-B14F-4D97-AF65-F5344CB8AC3E}">
        <p14:creationId xmlns:p14="http://schemas.microsoft.com/office/powerpoint/2010/main" val="3412056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a:ln/>
        </p:spPr>
      </p:sp>
      <p:sp>
        <p:nvSpPr>
          <p:cNvPr id="31747" name="Заметки 2"/>
          <p:cNvSpPr>
            <a:spLocks noGrp="1"/>
          </p:cNvSpPr>
          <p:nvPr>
            <p:ph type="body" idx="1"/>
          </p:nvPr>
        </p:nvSpPr>
        <p:spPr>
          <a:noFill/>
        </p:spPr>
        <p:txBody>
          <a:bodyPr/>
          <a:lstStyle/>
          <a:p>
            <a:pPr algn="just" eaLnBrk="1" hangingPunct="1">
              <a:spcBef>
                <a:spcPct val="0"/>
              </a:spcBef>
            </a:pPr>
            <a:r>
              <a:rPr lang="ru-RU" dirty="0"/>
              <a:t>Особое внимание должно быть уделено кадрам ведущих профессий. В результате анализа выявляется дефицит (избыток) кадров в целом по фирме и её структурным подразделениям. При этом определяются причины, обусловившие расхождение фактического наличия трудовых ресурсов с плановыми установками.</a:t>
            </a:r>
          </a:p>
        </p:txBody>
      </p:sp>
      <p:sp>
        <p:nvSpPr>
          <p:cNvPr id="3174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9A894A5-F430-4658-84DE-BF4217496774}" type="slidenum">
              <a:rPr lang="ru-RU" altLang="ru-RU" sz="1200" smtClean="0"/>
              <a:pPr/>
              <a:t>11</a:t>
            </a:fld>
            <a:endParaRPr lang="ru-RU" altLang="ru-RU" sz="1200"/>
          </a:p>
        </p:txBody>
      </p:sp>
    </p:spTree>
    <p:extLst>
      <p:ext uri="{BB962C8B-B14F-4D97-AF65-F5344CB8AC3E}">
        <p14:creationId xmlns:p14="http://schemas.microsoft.com/office/powerpoint/2010/main" val="3474069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a:ln/>
        </p:spPr>
      </p:sp>
      <p:sp>
        <p:nvSpPr>
          <p:cNvPr id="31747" name="Заметки 2"/>
          <p:cNvSpPr>
            <a:spLocks noGrp="1"/>
          </p:cNvSpPr>
          <p:nvPr>
            <p:ph type="body" idx="1"/>
          </p:nvPr>
        </p:nvSpPr>
        <p:spPr>
          <a:noFill/>
        </p:spPr>
        <p:txBody>
          <a:bodyPr/>
          <a:lstStyle/>
          <a:p>
            <a:pPr algn="just" eaLnBrk="1" hangingPunct="1">
              <a:spcBef>
                <a:spcPct val="0"/>
              </a:spcBef>
            </a:pPr>
            <a:r>
              <a:rPr lang="ru-RU" dirty="0"/>
              <a:t>Важнейшим параметром, характеризующим состояние производственного персонала, является численность работников предприятия. Списочную численность, в которую включают наемных работников, работающих по договору, фиксируют ежедневно, а также на определенную дату (например, на первое число месяца). В ней учитывают как фактически работавших в данный день, так и отсутствующих на работе по каким-либо причинам (командировка, отпуск, болезнь, военные сборы). Работников, принятых в организацию по внешнему совместительству, в списочной численности не учитывают. Их учет ведут отдельно. Внутренних совместителей (получающих две, полторы или менее одной тарифной ставки) учитывают только один раз. Среднесписочную численность рассчитывают за какой-либо период: месяц, квартал, год. </a:t>
            </a:r>
          </a:p>
        </p:txBody>
      </p:sp>
      <p:sp>
        <p:nvSpPr>
          <p:cNvPr id="3174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9A894A5-F430-4658-84DE-BF4217496774}" type="slidenum">
              <a:rPr lang="ru-RU" altLang="ru-RU" sz="1200" smtClean="0"/>
              <a:pPr/>
              <a:t>12</a:t>
            </a:fld>
            <a:endParaRPr lang="ru-RU" altLang="ru-RU" sz="1200"/>
          </a:p>
        </p:txBody>
      </p:sp>
    </p:spTree>
    <p:extLst>
      <p:ext uri="{BB962C8B-B14F-4D97-AF65-F5344CB8AC3E}">
        <p14:creationId xmlns:p14="http://schemas.microsoft.com/office/powerpoint/2010/main" val="3503951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p:spPr>
        <p:txBody>
          <a:bodyPr/>
          <a:lstStyle/>
          <a:p>
            <a:pPr algn="just" eaLnBrk="1" hangingPunct="1">
              <a:spcBef>
                <a:spcPct val="0"/>
              </a:spcBef>
            </a:pPr>
            <a:r>
              <a:rPr lang="ru-RU" altLang="ru-RU" dirty="0"/>
              <a:t>Основными унифицированными формами первичной документации по учету численности персонала служат приказы о приеме на работу, переводе на другую работу, увольнении, личная карточка работника. Списочная численность персонала ежедневно учитывается в табелях учета рабочего времени, в которых отмечаются все работники, как присутствовавшие на работе, так и отсутствовавшие по тем или иным причинам.  Поскольку не все работники по тем или иным причинам ежедневно бывают на рабочем месте, истинную величину персонала в каждый данный момент характеризует его явочная численность (фактически явившиеся на работу). </a:t>
            </a:r>
          </a:p>
        </p:txBody>
      </p:sp>
      <p:sp>
        <p:nvSpPr>
          <p:cNvPr id="3379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B41FB8D6-8EF9-4F86-894B-F54DDCECAEF3}" type="slidenum">
              <a:rPr lang="ru-RU" altLang="ru-RU" sz="1200" smtClean="0"/>
              <a:pPr/>
              <a:t>13</a:t>
            </a:fld>
            <a:endParaRPr lang="ru-RU" altLang="ru-RU" sz="1200"/>
          </a:p>
        </p:txBody>
      </p:sp>
    </p:spTree>
    <p:extLst>
      <p:ext uri="{BB962C8B-B14F-4D97-AF65-F5344CB8AC3E}">
        <p14:creationId xmlns:p14="http://schemas.microsoft.com/office/powerpoint/2010/main" val="2056764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p:spPr>
        <p:txBody>
          <a:bodyPr/>
          <a:lstStyle/>
          <a:p>
            <a:pPr algn="just" eaLnBrk="1" hangingPunct="1"/>
            <a:r>
              <a:rPr lang="ru-RU" altLang="ru-RU" dirty="0"/>
              <a:t>Персонал находится в постоянном движении вследствие приема на работу одних и увольнения других работников. </a:t>
            </a:r>
          </a:p>
          <a:p>
            <a:pPr algn="just" eaLnBrk="1" hangingPunct="1"/>
            <a:r>
              <a:rPr lang="ru-RU" altLang="ru-RU" dirty="0"/>
              <a:t>Процесс обновления коллектива в результате выбытия части его членов  и прихода новых называется сменяемостью (оборотом, движением) кадров. </a:t>
            </a:r>
          </a:p>
          <a:p>
            <a:pPr algn="just" eaLnBrk="1" hangingPunct="1"/>
            <a:r>
              <a:rPr lang="ru-RU" altLang="ru-RU" dirty="0"/>
              <a:t>Выбытие персонала может быть обусловлено объективными и субъективными причинами: ухудшение здоровья, сокращение штатов, направление на учебу, семейные обстоятельства, призыв на военную службу и т.д. </a:t>
            </a:r>
          </a:p>
        </p:txBody>
      </p:sp>
      <p:sp>
        <p:nvSpPr>
          <p:cNvPr id="3584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D262B8C-10B2-4DDC-8DAC-314BB69BF18F}" type="slidenum">
              <a:rPr lang="ru-RU" altLang="ru-RU" sz="1200" smtClean="0"/>
              <a:pPr/>
              <a:t>14</a:t>
            </a:fld>
            <a:endParaRPr lang="ru-RU" altLang="ru-RU" sz="1200"/>
          </a:p>
        </p:txBody>
      </p:sp>
    </p:spTree>
    <p:extLst>
      <p:ext uri="{BB962C8B-B14F-4D97-AF65-F5344CB8AC3E}">
        <p14:creationId xmlns:p14="http://schemas.microsoft.com/office/powerpoint/2010/main" val="36141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a:ln/>
        </p:spPr>
      </p:sp>
      <p:sp>
        <p:nvSpPr>
          <p:cNvPr id="37891" name="Заметки 2"/>
          <p:cNvSpPr>
            <a:spLocks noGrp="1"/>
          </p:cNvSpPr>
          <p:nvPr>
            <p:ph type="body" idx="1"/>
          </p:nvPr>
        </p:nvSpPr>
        <p:spPr>
          <a:noFill/>
        </p:spPr>
        <p:txBody>
          <a:bodyPr/>
          <a:lstStyle/>
          <a:p>
            <a:r>
              <a:rPr lang="ru-RU" altLang="ru-RU" dirty="0"/>
              <a:t>Занятие той или иной должности требует от людей обладания соответствующей профессией и квалификацией. Профессия – это вид трудовой деятельности, требующий определенной  теоретической и практической подготовки. В пределах каждой профессии выделяются специальности – виды деятельности, связанные с выполнением более узкого круга функций. Так, специальностью в рамках профессии юриста будет гражданское право и пр. Профессия токаря предполагает специальность токаря-универсала. Степень овладения человеком какой-либо профессией устанавливают присвоением ему соответствующей квалификации. Квалификация характеризует меру овладения работниками данной профессией и отражается в квалификационных (тарифных) разрядах и категориях. </a:t>
            </a:r>
          </a:p>
        </p:txBody>
      </p:sp>
      <p:sp>
        <p:nvSpPr>
          <p:cNvPr id="3789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5B4D9EE-999F-4AE7-9A25-61D21CD71302}" type="slidenum">
              <a:rPr lang="ru-RU" altLang="ru-RU" sz="1200" smtClean="0"/>
              <a:pPr/>
              <a:t>15</a:t>
            </a:fld>
            <a:endParaRPr lang="ru-RU" altLang="ru-RU" sz="1200"/>
          </a:p>
        </p:txBody>
      </p:sp>
    </p:spTree>
    <p:extLst>
      <p:ext uri="{BB962C8B-B14F-4D97-AF65-F5344CB8AC3E}">
        <p14:creationId xmlns:p14="http://schemas.microsoft.com/office/powerpoint/2010/main" val="3539802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p:spPr>
        <p:txBody>
          <a:bodyPr/>
          <a:lstStyle/>
          <a:p>
            <a:r>
              <a:rPr lang="ru-RU" altLang="ru-RU" dirty="0"/>
              <a:t>Кроме общей, выделяют еще дополнительную потребность в персонале, которая представляет собой разность между общей потребностью и фактическим наличием кадров на начало планового периода. Дополнительную потребность в рабочих рассчитывают на плановый год и на каждый квартал, поскольку объем производства и убыль рабочих по кварталам неравномерны. Дополнительную потребность в специалистах и служащих определяют на плановый год по числу вакантных должностей, исходя из утвержденных штатов, а также с учетом ожидаемого выбытия этих работников по различным причинам.</a:t>
            </a:r>
          </a:p>
        </p:txBody>
      </p:sp>
      <p:sp>
        <p:nvSpPr>
          <p:cNvPr id="3994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6FA2740-43B7-4D40-8735-D4E7EF358BF0}" type="slidenum">
              <a:rPr lang="ru-RU" altLang="ru-RU" sz="1200" smtClean="0"/>
              <a:pPr/>
              <a:t>16</a:t>
            </a:fld>
            <a:endParaRPr lang="ru-RU" altLang="ru-RU" sz="1200"/>
          </a:p>
        </p:txBody>
      </p:sp>
    </p:spTree>
    <p:extLst>
      <p:ext uri="{BB962C8B-B14F-4D97-AF65-F5344CB8AC3E}">
        <p14:creationId xmlns:p14="http://schemas.microsoft.com/office/powerpoint/2010/main" val="1545037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p:spPr>
        <p:txBody>
          <a:bodyPr/>
          <a:lstStyle/>
          <a:p>
            <a:r>
              <a:rPr lang="ru-RU" altLang="ru-RU" dirty="0"/>
              <a:t>1 предполагает  оценку  количества отработанных дней и часов одним работником ППП  за  предплановый  период , а также использование фонда рабочего времени. </a:t>
            </a:r>
            <a:r>
              <a:rPr lang="ru-RU" dirty="0"/>
              <a:t>Анализ проводится по каждому структурному подразделению, категории работников и в целом по фирме. Анализируются показатели базисного и отчетного года и плана на отчетный период.</a:t>
            </a:r>
            <a:endParaRPr lang="ru-RU" altLang="ru-RU" dirty="0"/>
          </a:p>
        </p:txBody>
      </p:sp>
      <p:sp>
        <p:nvSpPr>
          <p:cNvPr id="4403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A247CC4-7AFD-48AD-A878-05F8D894FBF6}" type="slidenum">
              <a:rPr lang="ru-RU" altLang="ru-RU" sz="1200" smtClean="0"/>
              <a:pPr/>
              <a:t>17</a:t>
            </a:fld>
            <a:endParaRPr lang="ru-RU" altLang="ru-RU" sz="1200"/>
          </a:p>
        </p:txBody>
      </p:sp>
    </p:spTree>
    <p:extLst>
      <p:ext uri="{BB962C8B-B14F-4D97-AF65-F5344CB8AC3E}">
        <p14:creationId xmlns:p14="http://schemas.microsoft.com/office/powerpoint/2010/main" val="2294934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p:spPr>
        <p:txBody>
          <a:bodyPr/>
          <a:lstStyle/>
          <a:p>
            <a:endParaRPr lang="ru-RU" altLang="ru-RU" dirty="0"/>
          </a:p>
        </p:txBody>
      </p:sp>
      <p:sp>
        <p:nvSpPr>
          <p:cNvPr id="4403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A247CC4-7AFD-48AD-A878-05F8D894FBF6}" type="slidenum">
              <a:rPr lang="ru-RU" altLang="ru-RU" sz="1200" smtClean="0"/>
              <a:pPr/>
              <a:t>18</a:t>
            </a:fld>
            <a:endParaRPr lang="ru-RU" altLang="ru-RU" sz="1200"/>
          </a:p>
        </p:txBody>
      </p:sp>
    </p:spTree>
    <p:extLst>
      <p:ext uri="{BB962C8B-B14F-4D97-AF65-F5344CB8AC3E}">
        <p14:creationId xmlns:p14="http://schemas.microsoft.com/office/powerpoint/2010/main" val="890734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p:spPr>
        <p:txBody>
          <a:bodyPr/>
          <a:lstStyle/>
          <a:p>
            <a:endParaRPr lang="ru-RU" altLang="ru-RU" dirty="0"/>
          </a:p>
        </p:txBody>
      </p:sp>
      <p:sp>
        <p:nvSpPr>
          <p:cNvPr id="4403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A247CC4-7AFD-48AD-A878-05F8D894FBF6}" type="slidenum">
              <a:rPr lang="ru-RU" altLang="ru-RU" sz="1200" smtClean="0"/>
              <a:pPr/>
              <a:t>19</a:t>
            </a:fld>
            <a:endParaRPr lang="ru-RU" altLang="ru-RU" sz="1200"/>
          </a:p>
        </p:txBody>
      </p:sp>
    </p:spTree>
    <p:extLst>
      <p:ext uri="{BB962C8B-B14F-4D97-AF65-F5344CB8AC3E}">
        <p14:creationId xmlns:p14="http://schemas.microsoft.com/office/powerpoint/2010/main" val="3971436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p:spPr>
        <p:txBody>
          <a:bodyPr/>
          <a:lstStyle/>
          <a:p>
            <a:r>
              <a:rPr lang="ru-RU" altLang="ru-RU" dirty="0"/>
              <a:t>Наиболее удобным в планировании является 2). Ее величина зависит от выработки рабочих,</a:t>
            </a:r>
            <a:r>
              <a:rPr lang="ru-RU" altLang="ru-RU" baseline="0" dirty="0"/>
              <a:t> их удельного веса в общей численности работающих, а также от количества отработанных ими дней и продолжительности рабочего дня. В процессе предпланового анализа необходимо оценить влияние этих факторов на изменение уровня среднегодовой выработки ППП.</a:t>
            </a:r>
          </a:p>
          <a:p>
            <a:r>
              <a:rPr lang="ru-RU" altLang="ru-RU" baseline="0" dirty="0"/>
              <a:t>Итоговым показателем эффективности использования трудовых ресурсов является показатель рентабельности персонала, который определяется как отношение прибыли к среднегодовой численности ППП.</a:t>
            </a:r>
            <a:endParaRPr lang="ru-RU" altLang="ru-RU" dirty="0"/>
          </a:p>
        </p:txBody>
      </p:sp>
      <p:sp>
        <p:nvSpPr>
          <p:cNvPr id="4403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A247CC4-7AFD-48AD-A878-05F8D894FBF6}" type="slidenum">
              <a:rPr lang="ru-RU" altLang="ru-RU" sz="1200" smtClean="0"/>
              <a:pPr/>
              <a:t>20</a:t>
            </a:fld>
            <a:endParaRPr lang="ru-RU" altLang="ru-RU" sz="1200"/>
          </a:p>
        </p:txBody>
      </p:sp>
    </p:spTree>
    <p:extLst>
      <p:ext uri="{BB962C8B-B14F-4D97-AF65-F5344CB8AC3E}">
        <p14:creationId xmlns:p14="http://schemas.microsoft.com/office/powerpoint/2010/main" val="1355372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marL="0" indent="0">
              <a:buFontTx/>
              <a:buNone/>
              <a:defRPr/>
            </a:pPr>
            <a:r>
              <a:rPr lang="ru-RU" dirty="0"/>
              <a:t>При составлении плана по труду особое внимание должно уделяться выявлению и использованию имеющихся резервов повышения производительности труда и максимальному сокращению потребности в дополнительной численности трудовых ресурсов.</a:t>
            </a:r>
          </a:p>
          <a:p>
            <a:pPr marL="0" indent="0">
              <a:buFontTx/>
              <a:buNone/>
              <a:defRPr/>
            </a:pPr>
            <a:r>
              <a:rPr lang="ru-RU" dirty="0"/>
              <a:t>В планировании повышения производительности труда используются абсолютные показатели, характеризующие уровень производительности труда, и относительные, определяющие динамику её роста. Для оценки уровня производительности труда</a:t>
            </a:r>
            <a:r>
              <a:rPr lang="ru-RU" baseline="0" dirty="0"/>
              <a:t> </a:t>
            </a:r>
            <a:r>
              <a:rPr lang="ru-RU" dirty="0"/>
              <a:t>в плановых расчётах применяются три метода: натуральный; трудовой и стоимостной (рис. 4). При этом наиболее часто применяются два показателя: выработка и трудоёмкость. </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21</a:t>
            </a:fld>
            <a:endParaRPr lang="ru-RU" altLang="ru-RU" sz="1200"/>
          </a:p>
        </p:txBody>
      </p:sp>
    </p:spTree>
    <p:extLst>
      <p:ext uri="{BB962C8B-B14F-4D97-AF65-F5344CB8AC3E}">
        <p14:creationId xmlns:p14="http://schemas.microsoft.com/office/powerpoint/2010/main" val="3175020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algn="just" eaLnBrk="1" hangingPunct="1">
              <a:spcBef>
                <a:spcPct val="10000"/>
              </a:spcBef>
            </a:pPr>
            <a:r>
              <a:rPr lang="ru-RU" altLang="ru-RU" dirty="0"/>
              <a:t>Выработка (В) - это количество продукции, произведенной одним работником или рабочим в единицу рабочего времени. В практике планирования наиболее часто применяются показатели годовой, месячной, дневной и часовой выработки, исчисляемые по товарной продукции в стоимостном выражении.</a:t>
            </a:r>
          </a:p>
          <a:p>
            <a:pPr algn="just" eaLnBrk="1" hangingPunct="1">
              <a:spcBef>
                <a:spcPct val="10000"/>
              </a:spcBef>
            </a:pPr>
            <a:r>
              <a:rPr lang="ru-RU" altLang="ru-RU" dirty="0"/>
              <a:t>Трудоемкость (Т) единицы продукции представляет собой  затраты живого труда на производство единицы продукции. Она устанавливает прямую зависимость между объемом производства и трудовыми затратам</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22</a:t>
            </a:fld>
            <a:endParaRPr lang="ru-RU" altLang="ru-RU" sz="1200"/>
          </a:p>
        </p:txBody>
      </p:sp>
    </p:spTree>
    <p:extLst>
      <p:ext uri="{BB962C8B-B14F-4D97-AF65-F5344CB8AC3E}">
        <p14:creationId xmlns:p14="http://schemas.microsoft.com/office/powerpoint/2010/main" val="18509284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algn="just" eaLnBrk="1" hangingPunct="1">
              <a:spcBef>
                <a:spcPct val="10000"/>
              </a:spcBef>
            </a:pPr>
            <a:r>
              <a:rPr lang="en-US" dirty="0"/>
              <a:t>1</a:t>
            </a:r>
            <a:r>
              <a:rPr lang="ru-RU" dirty="0"/>
              <a:t>, 2</a:t>
            </a:r>
            <a:r>
              <a:rPr lang="en-US" baseline="0" dirty="0"/>
              <a:t> </a:t>
            </a:r>
            <a:r>
              <a:rPr lang="ru-RU" altLang="ru-RU" dirty="0"/>
              <a:t>обладают высокой точностью</a:t>
            </a:r>
            <a:r>
              <a:rPr lang="ru-RU" altLang="ru-RU" baseline="0" dirty="0"/>
              <a:t> и обоснованностью планируемых показателей, однако имеют большую трудоемкость расчетов, поэтому они применяются на стадии окончательного составления плана и при планировании отдельных инновационных проектов и мероприятий;</a:t>
            </a:r>
          </a:p>
          <a:p>
            <a:pPr algn="just" eaLnBrk="1" hangingPunct="1">
              <a:spcBef>
                <a:spcPct val="10000"/>
              </a:spcBef>
            </a:pPr>
            <a:r>
              <a:rPr lang="ru-RU" altLang="ru-RU" baseline="0" dirty="0"/>
              <a:t>3 </a:t>
            </a:r>
            <a:r>
              <a:rPr lang="ru-RU" sz="1200" b="0" i="0" kern="1200" dirty="0">
                <a:solidFill>
                  <a:schemeClr val="tx1"/>
                </a:solidFill>
                <a:effectLst/>
                <a:latin typeface="Arial" panose="020B0604020202020204" pitchFamily="34" charset="0"/>
                <a:ea typeface="+mn-ea"/>
                <a:cs typeface="+mn-cs"/>
              </a:rPr>
              <a:t>имеют незначительную трудоемкость реализации и характеризуются относительно невысокой точностью расчетов. Поэтому в предварительных расчетах они вполне эффективны.</a:t>
            </a:r>
            <a:endParaRPr lang="ru-RU" altLang="ru-RU" dirty="0"/>
          </a:p>
          <a:p>
            <a:pPr algn="just" eaLnBrk="1" hangingPunct="1">
              <a:spcBef>
                <a:spcPct val="10000"/>
              </a:spcBef>
            </a:pP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23</a:t>
            </a:fld>
            <a:endParaRPr lang="ru-RU" altLang="ru-RU" sz="1200"/>
          </a:p>
        </p:txBody>
      </p:sp>
    </p:spTree>
    <p:extLst>
      <p:ext uri="{BB962C8B-B14F-4D97-AF65-F5344CB8AC3E}">
        <p14:creationId xmlns:p14="http://schemas.microsoft.com/office/powerpoint/2010/main" val="4150685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algn="just" eaLnBrk="1" hangingPunct="1">
              <a:spcBef>
                <a:spcPct val="10000"/>
              </a:spcBef>
            </a:pPr>
            <a:r>
              <a:rPr lang="ru-RU" altLang="ru-RU" dirty="0"/>
              <a:t>2 Применение данного метода предполагает</a:t>
            </a:r>
            <a:r>
              <a:rPr lang="ru-RU" altLang="ru-RU" baseline="0" dirty="0"/>
              <a:t> наличие на предприятиях научно обоснованных норм времени и сдельных расценок на все виды работ, точный учет затрат труда.</a:t>
            </a:r>
          </a:p>
          <a:p>
            <a:pPr marL="0" marR="0" lvl="0" indent="0" algn="just" defTabSz="914400" rtl="0" eaLnBrk="1" fontAlgn="base" latinLnBrk="0" hangingPunct="1">
              <a:lnSpc>
                <a:spcPct val="100000"/>
              </a:lnSpc>
              <a:spcBef>
                <a:spcPct val="10000"/>
              </a:spcBef>
              <a:spcAft>
                <a:spcPct val="0"/>
              </a:spcAft>
              <a:buClrTx/>
              <a:buSzTx/>
              <a:buFontTx/>
              <a:buNone/>
              <a:tabLst/>
              <a:defRPr/>
            </a:pPr>
            <a:r>
              <a:rPr lang="ru-RU" altLang="ru-RU" baseline="0" dirty="0"/>
              <a:t>3 </a:t>
            </a:r>
            <a:r>
              <a:rPr lang="ru-RU" altLang="ru-RU" dirty="0"/>
              <a:t>позволяют приблизительно оценить уровень производительности</a:t>
            </a:r>
            <a:r>
              <a:rPr lang="ru-RU" altLang="ru-RU" baseline="0" dirty="0"/>
              <a:t> труда в планируемом периоде. Они основаны на связи производительности труда с другими параметрами, характеризующими состояние производства в фирме (например, величиной потерь рабочего времени). Для установления характера и количественного выражений применяются экономико-математические модели, например, корреляционно-регрессионный анализ.</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24</a:t>
            </a:fld>
            <a:endParaRPr lang="ru-RU" altLang="ru-RU" sz="1200"/>
          </a:p>
        </p:txBody>
      </p:sp>
    </p:spTree>
    <p:extLst>
      <p:ext uri="{BB962C8B-B14F-4D97-AF65-F5344CB8AC3E}">
        <p14:creationId xmlns:p14="http://schemas.microsoft.com/office/powerpoint/2010/main" val="2149070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mn-cs"/>
              </a:rPr>
              <a:t>I</a:t>
            </a:r>
            <a:r>
              <a:rPr lang="en-US" sz="1200" kern="1200" baseline="0" dirty="0">
                <a:solidFill>
                  <a:schemeClr val="tx1"/>
                </a:solidFill>
                <a:effectLst/>
                <a:latin typeface="Arial" panose="020B0604020202020204" pitchFamily="34" charset="0"/>
                <a:ea typeface="+mn-ea"/>
                <a:cs typeface="+mn-cs"/>
              </a:rPr>
              <a:t> </a:t>
            </a:r>
            <a:r>
              <a:rPr lang="ru-RU" sz="1200" kern="1200" baseline="0" dirty="0">
                <a:solidFill>
                  <a:schemeClr val="tx1"/>
                </a:solidFill>
                <a:effectLst/>
                <a:latin typeface="Arial" panose="020B0604020202020204" pitchFamily="34" charset="0"/>
                <a:ea typeface="+mn-ea"/>
                <a:cs typeface="+mn-cs"/>
              </a:rPr>
              <a:t>проводится с целью выявления резервов ее снижения. В процессе такого анализа необходимо выявить все основные факторы, под воздействием которых сложился уровень и структура трудозатрат в базисном периоде.</a:t>
            </a:r>
            <a:endParaRPr lang="ru-RU" sz="1200" kern="1200" dirty="0">
              <a:solidFill>
                <a:schemeClr val="tx1"/>
              </a:solidFill>
              <a:effectLst/>
              <a:latin typeface="Arial" panose="020B0604020202020204" pitchFamily="34" charset="0"/>
              <a:ea typeface="+mn-ea"/>
              <a:cs typeface="+mn-cs"/>
            </a:endParaRPr>
          </a:p>
          <a:p>
            <a:r>
              <a:rPr lang="ru-RU" altLang="ru-RU" dirty="0"/>
              <a:t>Организация и обслуживание рабочих мест включает: их</a:t>
            </a:r>
            <a:r>
              <a:rPr lang="ru-RU" altLang="ru-RU" baseline="0" dirty="0"/>
              <a:t> обеспечение энергией, сырьем, материалами, полуфабрикатами, инструментами, приспособлениями; наладку, переналадку и ремонт оборудования; контроль качества продукции; санитарно-гигиенические условия работающих и др.</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25</a:t>
            </a:fld>
            <a:endParaRPr lang="ru-RU" altLang="ru-RU" sz="1200"/>
          </a:p>
        </p:txBody>
      </p:sp>
    </p:spTree>
    <p:extLst>
      <p:ext uri="{BB962C8B-B14F-4D97-AF65-F5344CB8AC3E}">
        <p14:creationId xmlns:p14="http://schemas.microsoft.com/office/powerpoint/2010/main" val="1872200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2 предполагает анализ</a:t>
            </a:r>
            <a:r>
              <a:rPr lang="ru-RU" sz="1200" kern="1200" baseline="0" dirty="0">
                <a:solidFill>
                  <a:schemeClr val="tx1"/>
                </a:solidFill>
                <a:effectLst/>
                <a:latin typeface="Arial" panose="020B0604020202020204" pitchFamily="34" charset="0"/>
                <a:ea typeface="+mn-ea"/>
                <a:cs typeface="+mn-cs"/>
              </a:rPr>
              <a:t> эффективности построения трудовых процессов по функциональным, профессиональным и квалификационным признакам. Необходимо выявить возможность совмещения профессий, функций и специальностей, многостаночного обслуживания.</a:t>
            </a:r>
          </a:p>
          <a:p>
            <a:r>
              <a:rPr lang="ru-RU" altLang="ru-RU" sz="1200" kern="1200" baseline="0" dirty="0">
                <a:solidFill>
                  <a:schemeClr val="tx1"/>
                </a:solidFill>
                <a:effectLst/>
                <a:latin typeface="Arial" panose="020B0604020202020204" pitchFamily="34" charset="0"/>
                <a:ea typeface="+mn-ea"/>
                <a:cs typeface="+mn-cs"/>
              </a:rPr>
              <a:t>Эффективность многостаночного обслуживания может быть оценена по максимальному числу станков (машин) на одного рабочего, которое он может обслужить при наиболее рациональном использовании своего рабочего времени и времени работы техники.</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26</a:t>
            </a:fld>
            <a:endParaRPr lang="ru-RU" altLang="ru-RU" sz="1200"/>
          </a:p>
        </p:txBody>
      </p:sp>
    </p:spTree>
    <p:extLst>
      <p:ext uri="{BB962C8B-B14F-4D97-AF65-F5344CB8AC3E}">
        <p14:creationId xmlns:p14="http://schemas.microsoft.com/office/powerpoint/2010/main" val="3682090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altLang="ru-RU" dirty="0"/>
              <a:t>3 предусматривает анализ эффективности разделения производственного процесса на операции, приемы, движения, микродвижения, что является объектом нормирования труда.</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27</a:t>
            </a:fld>
            <a:endParaRPr lang="ru-RU" altLang="ru-RU" sz="1200"/>
          </a:p>
        </p:txBody>
      </p:sp>
    </p:spTree>
    <p:extLst>
      <p:ext uri="{BB962C8B-B14F-4D97-AF65-F5344CB8AC3E}">
        <p14:creationId xmlns:p14="http://schemas.microsoft.com/office/powerpoint/2010/main" val="181594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4 показатели: коэффициент</a:t>
            </a:r>
            <a:r>
              <a:rPr lang="ru-RU" sz="1200" kern="1200" baseline="0" dirty="0">
                <a:solidFill>
                  <a:schemeClr val="tx1"/>
                </a:solidFill>
                <a:effectLst/>
                <a:latin typeface="Arial" panose="020B0604020202020204" pitchFamily="34" charset="0"/>
                <a:ea typeface="+mn-ea"/>
                <a:cs typeface="+mn-cs"/>
              </a:rPr>
              <a:t> текучести кадров, средняя заработная плата, удельный вес выплат из фонда потребления в средней заработной плате работника, количество прогулов, величина потерь рабочего времени;</a:t>
            </a:r>
          </a:p>
          <a:p>
            <a:r>
              <a:rPr lang="ru-RU" altLang="ru-RU" sz="1200" kern="1200" baseline="0" dirty="0">
                <a:solidFill>
                  <a:schemeClr val="tx1"/>
                </a:solidFill>
                <a:effectLst/>
                <a:latin typeface="Arial" panose="020B0604020202020204" pitchFamily="34" charset="0"/>
                <a:ea typeface="+mn-ea"/>
                <a:cs typeface="+mn-cs"/>
              </a:rPr>
              <a:t>5 показатели:  средний разряд рабочих, удельный вес персонала с высшим и средним образованием в численности ППП, доля затрат на переподготовку кадром и повышение квалификации в издержках предприятия.</a:t>
            </a:r>
          </a:p>
          <a:p>
            <a:r>
              <a:rPr lang="ru-RU" altLang="ru-RU" sz="1200" kern="1200" baseline="0" dirty="0">
                <a:solidFill>
                  <a:schemeClr val="tx1"/>
                </a:solidFill>
                <a:effectLst/>
                <a:latin typeface="Arial" panose="020B0604020202020204" pitchFamily="34" charset="0"/>
                <a:ea typeface="+mn-ea"/>
                <a:cs typeface="+mn-cs"/>
              </a:rPr>
              <a:t>Например, сопоставление среднего разряда рабочих со средним разрядом выполняемых работ дает основание судить о том, насколько квалификация рабочих позволяет им выполнять работы данной сложности и есть ли резервы для снижения трудоемкости за счет повышения квалификации персонала.</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28</a:t>
            </a:fld>
            <a:endParaRPr lang="ru-RU" altLang="ru-RU" sz="1200"/>
          </a:p>
        </p:txBody>
      </p:sp>
    </p:spTree>
    <p:extLst>
      <p:ext uri="{BB962C8B-B14F-4D97-AF65-F5344CB8AC3E}">
        <p14:creationId xmlns:p14="http://schemas.microsoft.com/office/powerpoint/2010/main" val="1292965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6 характеризуется</a:t>
            </a:r>
            <a:r>
              <a:rPr lang="ru-RU" sz="1200" kern="1200" baseline="0" dirty="0">
                <a:solidFill>
                  <a:schemeClr val="tx1"/>
                </a:solidFill>
                <a:effectLst/>
                <a:latin typeface="Arial" panose="020B0604020202020204" pitchFamily="34" charset="0"/>
                <a:ea typeface="+mn-ea"/>
                <a:cs typeface="+mn-cs"/>
              </a:rPr>
              <a:t> производственной обстановкой: санитарно-гигиеническими, психофизиологическими и социально-психологическими факторами. Их влияние на возможность снижения трудоемкости изготовления продукции в плановом периоде можно оценить с помощью экспертных оценок.</a:t>
            </a:r>
          </a:p>
          <a:p>
            <a:r>
              <a:rPr lang="ru-RU" altLang="ru-RU" sz="1200" kern="1200" baseline="0" dirty="0">
                <a:solidFill>
                  <a:schemeClr val="tx1"/>
                </a:solidFill>
                <a:effectLst/>
                <a:latin typeface="Arial" panose="020B0604020202020204" pitchFamily="34" charset="0"/>
                <a:ea typeface="+mn-ea"/>
                <a:cs typeface="+mn-cs"/>
              </a:rPr>
              <a:t>1) отражает точность соблюдения режимов, последовательности и способов ведения технологических процессов изготовления продукции. Ее уровень определяется величиной брака, количеством выявленных случаев отклонений от установленной технологии;</a:t>
            </a:r>
          </a:p>
          <a:p>
            <a:r>
              <a:rPr lang="ru-RU" altLang="ru-RU" dirty="0"/>
              <a:t>2) предусматривает точное выполнение всех мероприятий тактического и оперативно-календарного</a:t>
            </a:r>
            <a:r>
              <a:rPr lang="ru-RU" altLang="ru-RU" baseline="0" dirty="0"/>
              <a:t> планов, соблюдение правил охраны труда и техники безопасности. Ее уровень определяется количеством невыполненных или выполненных не в срок плановых заданий;</a:t>
            </a:r>
            <a:endParaRPr lang="ru-RU" altLang="ru-RU" dirty="0"/>
          </a:p>
          <a:p>
            <a:r>
              <a:rPr lang="ru-RU" altLang="ru-RU" dirty="0"/>
              <a:t>3) предполагает строгое соблюдение</a:t>
            </a:r>
            <a:r>
              <a:rPr lang="ru-RU" altLang="ru-RU" baseline="0" dirty="0"/>
              <a:t> правил внутреннего трудового распорядка. Ее уровень можно оценить потерями рабочего времени по вине исполнителей.</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29</a:t>
            </a:fld>
            <a:endParaRPr lang="ru-RU" altLang="ru-RU" sz="1200"/>
          </a:p>
        </p:txBody>
      </p:sp>
    </p:spTree>
    <p:extLst>
      <p:ext uri="{BB962C8B-B14F-4D97-AF65-F5344CB8AC3E}">
        <p14:creationId xmlns:p14="http://schemas.microsoft.com/office/powerpoint/2010/main" val="561449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1 сумма затрат живого труда всех категорий</a:t>
            </a:r>
            <a:r>
              <a:rPr lang="ru-RU" sz="1200" kern="1200" baseline="0" dirty="0">
                <a:solidFill>
                  <a:schemeClr val="tx1"/>
                </a:solidFill>
                <a:effectLst/>
                <a:latin typeface="Arial" panose="020B0604020202020204" pitchFamily="34" charset="0"/>
                <a:ea typeface="+mn-ea"/>
                <a:cs typeface="+mn-cs"/>
              </a:rPr>
              <a:t> ППП фирмы;</a:t>
            </a:r>
          </a:p>
          <a:p>
            <a:r>
              <a:rPr lang="ru-RU" altLang="ru-RU" sz="1200" kern="1200" baseline="0" dirty="0">
                <a:solidFill>
                  <a:schemeClr val="tx1"/>
                </a:solidFill>
                <a:effectLst/>
                <a:latin typeface="Arial" panose="020B0604020202020204" pitchFamily="34" charset="0"/>
                <a:ea typeface="+mn-ea"/>
                <a:cs typeface="+mn-cs"/>
              </a:rPr>
              <a:t>2 включает затраты труда всех основных и вспомогательных рабочих;</a:t>
            </a:r>
          </a:p>
          <a:p>
            <a:r>
              <a:rPr lang="ru-RU" altLang="ru-RU" sz="1200" kern="1200" baseline="0" dirty="0">
                <a:solidFill>
                  <a:schemeClr val="tx1"/>
                </a:solidFill>
                <a:effectLst/>
                <a:latin typeface="Arial" panose="020B0604020202020204" pitchFamily="34" charset="0"/>
                <a:ea typeface="+mn-ea"/>
                <a:cs typeface="+mn-cs"/>
              </a:rPr>
              <a:t>3 определяется как сумма затрат труда основных рабочих-сдельщиков и затрат труда основных рабочих-повременщиков;</a:t>
            </a:r>
          </a:p>
          <a:p>
            <a:r>
              <a:rPr lang="ru-RU" altLang="ru-RU" dirty="0"/>
              <a:t>4 сумма затрат вспомогательных рабочих основных цехов и всех рабочих вспомогательных</a:t>
            </a:r>
            <a:r>
              <a:rPr lang="ru-RU" altLang="ru-RU" baseline="0" dirty="0"/>
              <a:t> цехов и служб, занятых обслуживанием производства;</a:t>
            </a:r>
          </a:p>
          <a:p>
            <a:r>
              <a:rPr lang="ru-RU" altLang="ru-RU" dirty="0"/>
              <a:t>5 сумма затрат труда в сфере управления производством, осуществляемых всеми категориями ППП.</a:t>
            </a:r>
          </a:p>
          <a:p>
            <a:r>
              <a:rPr lang="ru-RU" altLang="ru-RU" dirty="0"/>
              <a:t>Виды трудоемкости в зависимости от базы:</a:t>
            </a:r>
          </a:p>
          <a:p>
            <a:r>
              <a:rPr lang="ru-RU" sz="1200" kern="1200" dirty="0">
                <a:solidFill>
                  <a:schemeClr val="tx1"/>
                </a:solidFill>
                <a:effectLst/>
                <a:latin typeface="Arial" panose="020B0604020202020204" pitchFamily="34" charset="0"/>
                <a:ea typeface="+mn-ea"/>
                <a:cs typeface="+mn-cs"/>
              </a:rPr>
              <a:t>1 платежная Т,</a:t>
            </a:r>
            <a:r>
              <a:rPr lang="ru-RU" sz="1200" kern="1200" baseline="0" dirty="0">
                <a:solidFill>
                  <a:schemeClr val="tx1"/>
                </a:solidFill>
                <a:effectLst/>
                <a:latin typeface="Arial" panose="020B0604020202020204" pitchFamily="34" charset="0"/>
                <a:ea typeface="+mn-ea"/>
                <a:cs typeface="+mn-cs"/>
              </a:rPr>
              <a:t> как правило, больше расчетной, на ее основе рассчитываются действующие сдельные расценки;</a:t>
            </a:r>
          </a:p>
          <a:p>
            <a:r>
              <a:rPr lang="ru-RU" altLang="ru-RU" sz="1200" kern="1200" baseline="0" dirty="0">
                <a:solidFill>
                  <a:schemeClr val="tx1"/>
                </a:solidFill>
                <a:effectLst/>
                <a:latin typeface="Arial" panose="020B0604020202020204" pitchFamily="34" charset="0"/>
                <a:ea typeface="+mn-ea"/>
                <a:cs typeface="+mn-cs"/>
              </a:rPr>
              <a:t>3 отличается от платежной тем, что в нее входят различные неучтенные простои и потери рабочего времени, что отражается в коэффициенте выполнения норм выработки.</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30</a:t>
            </a:fld>
            <a:endParaRPr lang="ru-RU" altLang="ru-RU" sz="1200"/>
          </a:p>
        </p:txBody>
      </p:sp>
    </p:spTree>
    <p:extLst>
      <p:ext uri="{BB962C8B-B14F-4D97-AF65-F5344CB8AC3E}">
        <p14:creationId xmlns:p14="http://schemas.microsoft.com/office/powerpoint/2010/main" val="94503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31</a:t>
            </a:fld>
            <a:endParaRPr lang="ru-RU" altLang="ru-RU" sz="1200"/>
          </a:p>
        </p:txBody>
      </p:sp>
    </p:spTree>
    <p:extLst>
      <p:ext uri="{BB962C8B-B14F-4D97-AF65-F5344CB8AC3E}">
        <p14:creationId xmlns:p14="http://schemas.microsoft.com/office/powerpoint/2010/main" val="36478937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altLang="ru-RU" sz="1200" kern="1200" baseline="0" dirty="0">
                <a:solidFill>
                  <a:schemeClr val="tx1"/>
                </a:solidFill>
                <a:effectLst/>
                <a:latin typeface="Arial" panose="020B0604020202020204" pitchFamily="34" charset="0"/>
                <a:ea typeface="+mn-ea"/>
                <a:cs typeface="+mn-cs"/>
              </a:rPr>
              <a:t>Особое внимание должно уделяться той части резервов, которые могут быть реализованы без крупных инвестиций, например, за счет сокращения простоев и нерациональных затрат рабочего времени, вследствие улучшения планирования и координации хозяйственных процессов. В план снижения трудоемкости такие резервы включаются в первую очередь. Затем анализируются все мероприятия плана технического и организационного развития. По каждому мероприятию из расчетов экономической эффективности определяются факторы и источники экономии трудозатрат. С учетом времени внедрения мероприятий определяется возможное снижение трудоемкости в плановом периоде.</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32</a:t>
            </a:fld>
            <a:endParaRPr lang="ru-RU" altLang="ru-RU" sz="1200"/>
          </a:p>
        </p:txBody>
      </p:sp>
    </p:spTree>
    <p:extLst>
      <p:ext uri="{BB962C8B-B14F-4D97-AF65-F5344CB8AC3E}">
        <p14:creationId xmlns:p14="http://schemas.microsoft.com/office/powerpoint/2010/main" val="15542699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altLang="ru-RU" sz="1200" kern="1200" baseline="0" dirty="0">
                <a:solidFill>
                  <a:schemeClr val="tx1"/>
                </a:solidFill>
                <a:effectLst/>
                <a:latin typeface="Arial" panose="020B0604020202020204" pitchFamily="34" charset="0"/>
                <a:ea typeface="+mn-ea"/>
                <a:cs typeface="+mn-cs"/>
              </a:rPr>
              <a:t>Все рассмотренные плановые расчеты выполняются, как правило, в последовательности, соответствующей ходу технологического процесса изготовления изделия, в разрезе цехов, корпусов, производств, а затем по фирме в целом.</a:t>
            </a:r>
            <a:endParaRPr lang="en-US" altLang="ru-RU" sz="1200" kern="1200" baseline="0" dirty="0">
              <a:solidFill>
                <a:schemeClr val="tx1"/>
              </a:solidFill>
              <a:effectLst/>
              <a:latin typeface="Arial" panose="020B0604020202020204" pitchFamily="34" charset="0"/>
              <a:ea typeface="+mn-ea"/>
              <a:cs typeface="+mn-cs"/>
            </a:endParaRPr>
          </a:p>
          <a:p>
            <a:r>
              <a:rPr lang="ru-RU" altLang="ru-RU" sz="1200" kern="1200" baseline="0" dirty="0">
                <a:solidFill>
                  <a:schemeClr val="tx1"/>
                </a:solidFill>
                <a:effectLst/>
                <a:latin typeface="Arial" panose="020B0604020202020204" pitchFamily="34" charset="0"/>
                <a:ea typeface="+mn-ea"/>
                <a:cs typeface="+mn-cs"/>
              </a:rPr>
              <a:t>В многономенклатурном производстве полная трудоемкость рассчитывается по изделиям-представителям, а затем с помощью специальных коэффициентов (показывающих, например, соотношение нормированной технологической трудоемкости конкретного вида продукции и трудоемкости условного изделия-представителя) определяется трудоемкость данной продукции. Трудовые затраты по управлению предприятием, цехом распределяются пропорционально величине производственной трудоемкости. Это соотношение определяется в процентах к производственной трудоемкости.</a:t>
            </a:r>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33</a:t>
            </a:fld>
            <a:endParaRPr lang="ru-RU" altLang="ru-RU" sz="1200"/>
          </a:p>
        </p:txBody>
      </p:sp>
    </p:spTree>
    <p:extLst>
      <p:ext uri="{BB962C8B-B14F-4D97-AF65-F5344CB8AC3E}">
        <p14:creationId xmlns:p14="http://schemas.microsoft.com/office/powerpoint/2010/main" val="26114406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altLang="ru-RU" dirty="0"/>
              <a:t>Плановые затраты труда на обслуживание производства отдельных изделий в цехах основного производства определяются косвенно, методом распределения плановых затрат труда на обслуживание всего производства между отдельными видами продукции пропорционально их технологической трудоемкости. Плановые затраты труда рабочих вспомогательных цехов сначала распределяются между основными цехами пропорционально объемам услуг, оказываемых этим цехам, а затем на отдельные виды продукции аналогично распределению затрат труда вспомогательных рабочих основных цехов.</a:t>
            </a:r>
          </a:p>
          <a:p>
            <a:r>
              <a:rPr lang="ru-RU" altLang="ru-RU" dirty="0"/>
              <a:t>Плановая трудоемкость управления распределяется по отдельным видам продукции аналогично трудоемкости обслуживания производства. Однако для большинства функций управления затраты труда мало зависят от изменения объемов продукции. Основными факторами, направленными на снижение трудоемкости управления, являются мероприятия плана технического и организационного развития производства, на основе которых рассчитывается численность и трудоемкость управления.</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34</a:t>
            </a:fld>
            <a:endParaRPr lang="ru-RU" altLang="ru-RU" sz="1200"/>
          </a:p>
        </p:txBody>
      </p:sp>
    </p:spTree>
    <p:extLst>
      <p:ext uri="{BB962C8B-B14F-4D97-AF65-F5344CB8AC3E}">
        <p14:creationId xmlns:p14="http://schemas.microsoft.com/office/powerpoint/2010/main" val="10879515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35</a:t>
            </a:fld>
            <a:endParaRPr lang="ru-RU" altLang="ru-RU" sz="1200"/>
          </a:p>
        </p:txBody>
      </p:sp>
    </p:spTree>
    <p:extLst>
      <p:ext uri="{BB962C8B-B14F-4D97-AF65-F5344CB8AC3E}">
        <p14:creationId xmlns:p14="http://schemas.microsoft.com/office/powerpoint/2010/main" val="1313327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1 </a:t>
            </a:r>
            <a:r>
              <a:rPr lang="ru-RU" sz="1200" kern="1200" dirty="0" err="1">
                <a:solidFill>
                  <a:schemeClr val="tx1"/>
                </a:solidFill>
                <a:effectLst/>
                <a:latin typeface="Arial" panose="020B0604020202020204" pitchFamily="34" charset="0"/>
                <a:ea typeface="+mn-ea"/>
                <a:cs typeface="+mn-cs"/>
              </a:rPr>
              <a:t>Фк</a:t>
            </a:r>
            <a:r>
              <a:rPr lang="ru-RU" sz="1200" kern="1200" dirty="0">
                <a:solidFill>
                  <a:schemeClr val="tx1"/>
                </a:solidFill>
                <a:effectLst/>
                <a:latin typeface="Arial" panose="020B0604020202020204" pitchFamily="34" charset="0"/>
                <a:ea typeface="+mn-ea"/>
                <a:cs typeface="+mn-cs"/>
              </a:rPr>
              <a:t> за планируемый период (месяц, квартал, год) может быть рассчитан в среднем на одного рабочего (в чел.-днях или в человеко-часах) и на всю численность рабочих, группу рабочих фирмы (цеха, участка). Он не учитывает различные неявки (невыходы) на работу рабочих</a:t>
            </a:r>
            <a:r>
              <a:rPr lang="ru-RU" sz="1200" kern="1200" baseline="0" dirty="0">
                <a:solidFill>
                  <a:schemeClr val="tx1"/>
                </a:solidFill>
                <a:effectLst/>
                <a:latin typeface="Arial" panose="020B0604020202020204" pitchFamily="34" charset="0"/>
                <a:ea typeface="+mn-ea"/>
                <a:cs typeface="+mn-cs"/>
              </a:rPr>
              <a:t> в плановом периоде и служит базой для расчета номинального фонда.</a:t>
            </a:r>
            <a:endParaRPr lang="ru-RU" sz="1200" kern="1200" dirty="0">
              <a:solidFill>
                <a:schemeClr val="tx1"/>
              </a:solidFill>
              <a:effectLst/>
              <a:latin typeface="Arial" panose="020B0604020202020204" pitchFamily="34" charset="0"/>
              <a:ea typeface="+mn-ea"/>
              <a:cs typeface="+mn-cs"/>
            </a:endParaRPr>
          </a:p>
          <a:p>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36</a:t>
            </a:fld>
            <a:endParaRPr lang="ru-RU" altLang="ru-RU" sz="1200"/>
          </a:p>
        </p:txBody>
      </p:sp>
    </p:spTree>
    <p:extLst>
      <p:ext uri="{BB962C8B-B14F-4D97-AF65-F5344CB8AC3E}">
        <p14:creationId xmlns:p14="http://schemas.microsoft.com/office/powerpoint/2010/main" val="6578002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2 характеризует потенциальную величину максимально возможного для использования фонда рабочего времени (кроме выходных, праздничных дней и времени на очередные отпуска).</a:t>
            </a:r>
          </a:p>
          <a:p>
            <a:r>
              <a:rPr lang="ru-RU" sz="1200" kern="1200" dirty="0">
                <a:solidFill>
                  <a:schemeClr val="tx1"/>
                </a:solidFill>
                <a:effectLst/>
                <a:latin typeface="Arial" panose="020B0604020202020204" pitchFamily="34" charset="0"/>
                <a:ea typeface="+mn-ea"/>
                <a:cs typeface="+mn-cs"/>
              </a:rPr>
              <a:t>3 определяется как разность между календарным фондом рабочего времени рабочих и количеством праздничных и выходных человеко-дней.</a:t>
            </a:r>
          </a:p>
          <a:p>
            <a:r>
              <a:rPr lang="ru-RU" sz="1200" kern="1200" dirty="0">
                <a:solidFill>
                  <a:schemeClr val="tx1"/>
                </a:solidFill>
                <a:effectLst/>
                <a:latin typeface="Arial" panose="020B0604020202020204" pitchFamily="34" charset="0"/>
                <a:ea typeface="+mn-ea"/>
                <a:cs typeface="+mn-cs"/>
              </a:rPr>
              <a:t>4 при его определении учитываются все невыходы на работу, включая неявки с разрешения администрации, прогулки, целодневные простои и т.д.</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37</a:t>
            </a:fld>
            <a:endParaRPr lang="ru-RU" altLang="ru-RU" sz="1200"/>
          </a:p>
        </p:txBody>
      </p:sp>
    </p:spTree>
    <p:extLst>
      <p:ext uri="{BB962C8B-B14F-4D97-AF65-F5344CB8AC3E}">
        <p14:creationId xmlns:p14="http://schemas.microsoft.com/office/powerpoint/2010/main" val="2041656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Для определения полезного фонда рабочего времени в плановом периоде составляется баланс рабочего времени. Расчет баланса осуществляется в той последовательности, в которой расположены показатели таблицы. Количество нерабочих дней и неявок на работу в плановом периоде определяется в расчете на одного рабочего. При этом количество дней отпуска в связи с беременностью и родами определяется на основе средних данных отчета за истекший год. Аналогично рассчитывается количество дней по остальным причинам невыходов на работу. Количество неявок по болезни рассчитывается по отчетным данным с учетом резервов сокращения потерь рабочего времени за счет мероприятий по оздоровлению и улучшению условий труда. К прочим невыходам относятся отпуска по инициативе нанимателя в связи с нехваткой сырья, массовые невыходы (забастовки) и т.д.</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38</a:t>
            </a:fld>
            <a:endParaRPr lang="ru-RU" altLang="ru-RU" sz="1200"/>
          </a:p>
        </p:txBody>
      </p:sp>
    </p:spTree>
    <p:extLst>
      <p:ext uri="{BB962C8B-B14F-4D97-AF65-F5344CB8AC3E}">
        <p14:creationId xmlns:p14="http://schemas.microsoft.com/office/powerpoint/2010/main" val="33206268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endParaRPr lang="ru-RU" sz="1200" kern="1200" dirty="0">
              <a:solidFill>
                <a:schemeClr val="tx1"/>
              </a:solidFill>
              <a:effectLst/>
              <a:latin typeface="Arial" panose="020B0604020202020204" pitchFamily="34" charset="0"/>
              <a:ea typeface="+mn-ea"/>
              <a:cs typeface="+mn-cs"/>
            </a:endParaRPr>
          </a:p>
          <a:p>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39</a:t>
            </a:fld>
            <a:endParaRPr lang="ru-RU" altLang="ru-RU" sz="1200"/>
          </a:p>
        </p:txBody>
      </p:sp>
    </p:spTree>
    <p:extLst>
      <p:ext uri="{BB962C8B-B14F-4D97-AF65-F5344CB8AC3E}">
        <p14:creationId xmlns:p14="http://schemas.microsoft.com/office/powerpoint/2010/main" val="40569820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mn-cs"/>
              </a:rPr>
              <a:t>1</a:t>
            </a:r>
            <a:r>
              <a:rPr lang="en-US" sz="1200" kern="1200" baseline="0" dirty="0">
                <a:solidFill>
                  <a:schemeClr val="tx1"/>
                </a:solidFill>
                <a:effectLst/>
                <a:latin typeface="Arial" panose="020B0604020202020204" pitchFamily="34" charset="0"/>
                <a:ea typeface="+mn-ea"/>
                <a:cs typeface="+mn-cs"/>
              </a:rPr>
              <a:t> </a:t>
            </a:r>
            <a:r>
              <a:rPr lang="ru-RU" sz="1200" kern="1200" baseline="0" dirty="0">
                <a:solidFill>
                  <a:schemeClr val="tx1"/>
                </a:solidFill>
                <a:effectLst/>
                <a:latin typeface="Arial" panose="020B0604020202020204" pitchFamily="34" charset="0"/>
                <a:ea typeface="+mn-ea"/>
                <a:cs typeface="+mn-cs"/>
              </a:rPr>
              <a:t>является укрупненным и применяется на стадии предплановой работы. Он относительно прост, имеет незначительную трудоемкость плановых расчетов, требует небольшого объема информации, однако точность расчетов при этом невысока.</a:t>
            </a:r>
          </a:p>
          <a:p>
            <a:r>
              <a:rPr lang="ru-RU" sz="1200" kern="1200" baseline="0" dirty="0">
                <a:solidFill>
                  <a:schemeClr val="tx1"/>
                </a:solidFill>
                <a:effectLst/>
                <a:latin typeface="Arial" panose="020B0604020202020204" pitchFamily="34" charset="0"/>
                <a:ea typeface="+mn-ea"/>
                <a:cs typeface="+mn-cs"/>
              </a:rPr>
              <a:t>Использование данного метода оправдано на предприятиях с однородным производством, например, в легкой и пищевой промышленности, в добывающих отраслях промышленности и др.</a:t>
            </a:r>
            <a:endParaRPr lang="ru-RU" sz="1200" kern="1200" dirty="0">
              <a:solidFill>
                <a:schemeClr val="tx1"/>
              </a:solidFill>
              <a:effectLst/>
              <a:latin typeface="Arial" panose="020B0604020202020204" pitchFamily="34" charset="0"/>
              <a:ea typeface="+mn-ea"/>
              <a:cs typeface="+mn-cs"/>
            </a:endParaRP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40</a:t>
            </a:fld>
            <a:endParaRPr lang="ru-RU" altLang="ru-RU" sz="1200"/>
          </a:p>
        </p:txBody>
      </p:sp>
    </p:spTree>
    <p:extLst>
      <p:ext uri="{BB962C8B-B14F-4D97-AF65-F5344CB8AC3E}">
        <p14:creationId xmlns:p14="http://schemas.microsoft.com/office/powerpoint/2010/main" val="2445944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sz="1200" kern="1200" dirty="0">
                <a:solidFill>
                  <a:schemeClr val="tx1"/>
                </a:solidFill>
                <a:effectLst/>
                <a:latin typeface="Arial" panose="020B0604020202020204" pitchFamily="34" charset="0"/>
                <a:ea typeface="+mn-ea"/>
                <a:cs typeface="+mn-cs"/>
              </a:rPr>
              <a:t>В обеспечении эффективности производства важное значение имеет структура имеющихся кадров. Укрупнено весь персонал делится на промышленно-производственный и непромышленный. К промышленно-производственному персоналу относят сотрудников всех структурных подразделений, занятых подготовкой, осуществлением и обслуживанием всего цикла изготовления и реализации продукции, включая административный и технический персонал. К непромышленному персоналу относят работников заводских здравпунктов, санаториев-профилакториев, учреждений спорта, ЖКХ, бытового обслуживания, редакции заводских газет, подсобных сельскохозяйственных структур и т.д. </a:t>
            </a:r>
          </a:p>
          <a:p>
            <a:r>
              <a:rPr lang="ru-RU" sz="1200" kern="1200" dirty="0">
                <a:solidFill>
                  <a:schemeClr val="tx1"/>
                </a:solidFill>
                <a:effectLst/>
                <a:latin typeface="Arial" panose="020B0604020202020204" pitchFamily="34" charset="0"/>
                <a:ea typeface="+mn-ea"/>
                <a:cs typeface="+mn-cs"/>
              </a:rPr>
              <a:t>Общая численность ППП может</a:t>
            </a:r>
            <a:r>
              <a:rPr lang="ru-RU" sz="1200" kern="1200" baseline="0" dirty="0">
                <a:solidFill>
                  <a:schemeClr val="tx1"/>
                </a:solidFill>
                <a:effectLst/>
                <a:latin typeface="Arial" panose="020B0604020202020204" pitchFamily="34" charset="0"/>
                <a:ea typeface="+mn-ea"/>
                <a:cs typeface="+mn-cs"/>
              </a:rPr>
              <a:t> быть определена сразу на основе полной трудоемкости производственной программы либо путем суммирования численности, рассчитанной по каждой категории персонала.</a:t>
            </a:r>
            <a:endParaRPr lang="ru-RU" sz="1200" kern="1200" dirty="0">
              <a:solidFill>
                <a:schemeClr val="tx1"/>
              </a:solidFill>
              <a:effectLst/>
              <a:latin typeface="Arial" panose="020B0604020202020204" pitchFamily="34" charset="0"/>
              <a:ea typeface="+mn-ea"/>
              <a:cs typeface="+mn-cs"/>
            </a:endParaRPr>
          </a:p>
          <a:p>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41</a:t>
            </a:fld>
            <a:endParaRPr lang="ru-RU" altLang="ru-RU" sz="1200"/>
          </a:p>
        </p:txBody>
      </p:sp>
    </p:spTree>
    <p:extLst>
      <p:ext uri="{BB962C8B-B14F-4D97-AF65-F5344CB8AC3E}">
        <p14:creationId xmlns:p14="http://schemas.microsoft.com/office/powerpoint/2010/main" val="37619708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altLang="ru-RU" dirty="0"/>
              <a:t>При расчетном методе планируется явочный штат рабочих- сдельщиков исходя из плановых объемов работ, норм выработок и трудоемкости.</a:t>
            </a:r>
          </a:p>
          <a:p>
            <a:r>
              <a:rPr lang="ru-RU" altLang="ru-RU" dirty="0"/>
              <a:t>Полезный фонд времени одного работника и коэффициент пересчета явочной численности в списочную определяются из баланса рабочего времени одного работника. </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42</a:t>
            </a:fld>
            <a:endParaRPr lang="ru-RU" altLang="ru-RU" sz="1200"/>
          </a:p>
        </p:txBody>
      </p:sp>
    </p:spTree>
    <p:extLst>
      <p:ext uri="{BB962C8B-B14F-4D97-AF65-F5344CB8AC3E}">
        <p14:creationId xmlns:p14="http://schemas.microsoft.com/office/powerpoint/2010/main" val="12707128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endParaRPr lang="ru-RU" altLang="ru-RU"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43</a:t>
            </a:fld>
            <a:endParaRPr lang="ru-RU" altLang="ru-RU" sz="1200"/>
          </a:p>
        </p:txBody>
      </p:sp>
    </p:spTree>
    <p:extLst>
      <p:ext uri="{BB962C8B-B14F-4D97-AF65-F5344CB8AC3E}">
        <p14:creationId xmlns:p14="http://schemas.microsoft.com/office/powerpoint/2010/main" val="73211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r>
              <a:rPr lang="ru-RU" altLang="ru-RU" dirty="0"/>
              <a:t>2 применяется там, где нет связи с объемом работ и используется информация: - число обслуживаемых рабочих мест; - число смен в сутки; - необходимый штат (норматив) для обслуживания одного рабочего места в сутки;</a:t>
            </a:r>
          </a:p>
          <a:p>
            <a:r>
              <a:rPr lang="ru-RU" altLang="ru-RU" dirty="0"/>
              <a:t>3 при этом в расчет принимаются данные за предшествующий период и предполагается, что потребность в будущем будет развиваться по аналогичной зависимости;</a:t>
            </a:r>
          </a:p>
          <a:p>
            <a:r>
              <a:rPr lang="ru-RU" altLang="ru-RU" dirty="0"/>
              <a:t>4 При простой оценке потребность в персонале оценивается руководителем соответствующей службы. Эта оценка достаточно субъективна. Расширенная оценка проводится группой экспертов. Планируемая потребность в персонале оценивается каждым членом экспертной группы и затем согласовывается между всеми членами группы. При этом групповая оценка может быть искажена под воздействием более авторитетного </a:t>
            </a:r>
            <a:r>
              <a:rPr lang="ru-RU" altLang="ru-RU"/>
              <a:t>члена группы </a:t>
            </a:r>
            <a:r>
              <a:rPr lang="ru-RU" altLang="ru-RU" dirty="0"/>
              <a:t>экспертов.  </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44</a:t>
            </a:fld>
            <a:endParaRPr lang="ru-RU" altLang="ru-RU" sz="1200"/>
          </a:p>
        </p:txBody>
      </p:sp>
    </p:spTree>
    <p:extLst>
      <p:ext uri="{BB962C8B-B14F-4D97-AF65-F5344CB8AC3E}">
        <p14:creationId xmlns:p14="http://schemas.microsoft.com/office/powerpoint/2010/main" val="150046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indent="0" algn="just" eaLnBrk="1" hangingPunct="1">
              <a:spcBef>
                <a:spcPct val="10000"/>
              </a:spcBef>
            </a:pPr>
            <a:r>
              <a:rPr lang="ru-RU" altLang="ru-RU" sz="1200" dirty="0"/>
              <a:t>Дополнительная потребность в кадрах или избыток рабочей силы обычно рассчитывается отдельно по каждой категории работников с учетом профессии, квалификации (разряда) и т.д. Дополнительная</a:t>
            </a:r>
            <a:r>
              <a:rPr lang="ru-RU" altLang="ru-RU" sz="1200" baseline="0" dirty="0"/>
              <a:t> потребность в служащих и прочих работниках рассчитывается с учетом имеющихся вакансий и возможной убыли в планируемом периоде.</a:t>
            </a:r>
          </a:p>
          <a:p>
            <a:pPr indent="0" algn="just" eaLnBrk="1" hangingPunct="1">
              <a:spcBef>
                <a:spcPct val="10000"/>
              </a:spcBef>
            </a:pPr>
            <a:r>
              <a:rPr lang="ru-RU" altLang="ru-RU" sz="1200" baseline="0" dirty="0"/>
              <a:t>Аналогично рассчитывается излишек рабочей силы. Расчеты ведутся по каждому структурному подразделению и в целом по фирме.</a:t>
            </a:r>
            <a:endParaRPr lang="ru-RU" altLang="ru-RU" sz="1200"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45</a:t>
            </a:fld>
            <a:endParaRPr lang="ru-RU" altLang="ru-RU" sz="1200"/>
          </a:p>
        </p:txBody>
      </p:sp>
    </p:spTree>
    <p:extLst>
      <p:ext uri="{BB962C8B-B14F-4D97-AF65-F5344CB8AC3E}">
        <p14:creationId xmlns:p14="http://schemas.microsoft.com/office/powerpoint/2010/main" val="36821373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indent="0" algn="just" eaLnBrk="1" hangingPunct="1">
              <a:spcBef>
                <a:spcPct val="10000"/>
              </a:spcBef>
            </a:pPr>
            <a:r>
              <a:rPr lang="ru-RU" altLang="ru-RU" sz="1200" dirty="0"/>
              <a:t>1 при этом имеется в виду, что выдвижение – это вертикальное перемещение кадров, а ротация – горизонтальное. Указанные перемещения должны осуществляться в плановом порядке на основе кадрового резерва;</a:t>
            </a:r>
          </a:p>
          <a:p>
            <a:pPr indent="0" algn="just" eaLnBrk="1" hangingPunct="1">
              <a:spcBef>
                <a:spcPct val="10000"/>
              </a:spcBef>
            </a:pPr>
            <a:r>
              <a:rPr lang="ru-RU" altLang="ru-RU" sz="1200" dirty="0"/>
              <a:t>2 требует поддержания постоянных связей фирмы с профессиональными участниками рынка труда, учебными заведениями, использования системы заявок и рекомендаций, проведения конкурсов и т.д.</a:t>
            </a:r>
          </a:p>
          <a:p>
            <a:pPr indent="0" algn="just" eaLnBrk="1" hangingPunct="1">
              <a:spcBef>
                <a:spcPct val="10000"/>
              </a:spcBef>
            </a:pPr>
            <a:r>
              <a:rPr lang="ru-RU" altLang="ru-RU" sz="1200" dirty="0"/>
              <a:t>В случае избытка рабочей силы и необходимости сокращения персонала в плановом периоде следует в плане по труду предусмотреть возможность трудоустройства сокращаемого сотрудника в других подразделениях или иные меры социальной защиты, например, выплату выходного пособия, переподготовку, повышение квалификации с последующим трудоустройством.</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46</a:t>
            </a:fld>
            <a:endParaRPr lang="ru-RU" altLang="ru-RU" sz="1200"/>
          </a:p>
        </p:txBody>
      </p:sp>
    </p:spTree>
    <p:extLst>
      <p:ext uri="{BB962C8B-B14F-4D97-AF65-F5344CB8AC3E}">
        <p14:creationId xmlns:p14="http://schemas.microsoft.com/office/powerpoint/2010/main" val="31077798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indent="0" algn="just" eaLnBrk="1" hangingPunct="1">
              <a:spcBef>
                <a:spcPct val="10000"/>
              </a:spcBef>
            </a:pPr>
            <a:r>
              <a:rPr lang="ru-RU" altLang="ru-RU" sz="1200" dirty="0"/>
              <a:t>На основе дополнительной потребности в персонале и высвобождения персонала составляется план подготовки, переподготовки и повышения квалификации персонала.</a:t>
            </a:r>
          </a:p>
          <a:p>
            <a:pPr indent="0" algn="just" eaLnBrk="1" hangingPunct="1">
              <a:spcBef>
                <a:spcPct val="10000"/>
              </a:spcBef>
            </a:pPr>
            <a:r>
              <a:rPr lang="ru-RU" altLang="ru-RU" sz="1200" dirty="0"/>
              <a:t>1 т.е. соответствовать численности, определенной путем деления объема производства</a:t>
            </a:r>
            <a:r>
              <a:rPr lang="ru-RU" altLang="ru-RU" sz="1200" baseline="0" dirty="0"/>
              <a:t> на выработку одного работающего в базисном году в тех же единицах и вычитания из полученного результата сокращения численности, рассчитанной по основным технико-экономическим факторам.</a:t>
            </a:r>
            <a:endParaRPr lang="ru-RU" altLang="ru-RU" sz="1200" dirty="0"/>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6CB51E-7459-4936-901B-72CE6372BDF2}" type="slidenum">
              <a:rPr lang="ru-RU" altLang="ru-RU" sz="1200" smtClean="0"/>
              <a:pPr/>
              <a:t>47</a:t>
            </a:fld>
            <a:endParaRPr lang="ru-RU" altLang="ru-RU" sz="1200"/>
          </a:p>
        </p:txBody>
      </p:sp>
    </p:spTree>
    <p:extLst>
      <p:ext uri="{BB962C8B-B14F-4D97-AF65-F5344CB8AC3E}">
        <p14:creationId xmlns:p14="http://schemas.microsoft.com/office/powerpoint/2010/main" val="137503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Tree>
    <p:extLst>
      <p:ext uri="{BB962C8B-B14F-4D97-AF65-F5344CB8AC3E}">
        <p14:creationId xmlns:p14="http://schemas.microsoft.com/office/powerpoint/2010/main" val="421648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idx="1"/>
          </p:nvPr>
        </p:nvSpPr>
        <p:spPr>
          <a:xfrm>
            <a:off x="628650" y="1825625"/>
            <a:ext cx="788670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465864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a:prstGeom prst="rect">
            <a:avLst/>
          </a:prstGeo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Tree>
    <p:extLst>
      <p:ext uri="{BB962C8B-B14F-4D97-AF65-F5344CB8AC3E}">
        <p14:creationId xmlns:p14="http://schemas.microsoft.com/office/powerpoint/2010/main" val="313813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sz="half" idx="1"/>
          </p:nvPr>
        </p:nvSpPr>
        <p:spPr>
          <a:xfrm>
            <a:off x="62865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508414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a:prstGeom prst="rect">
            <a:avLst/>
          </a:prstGeo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29049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1391070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783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4146444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142705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628650" y="1825625"/>
            <a:ext cx="7886700" cy="43513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9024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28650" y="365125"/>
            <a:ext cx="5762625" cy="58118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708877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751763" y="6381750"/>
            <a:ext cx="241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066088" y="6489700"/>
            <a:ext cx="71913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5"/>
          <p:cNvSpPr>
            <a:spLocks noChangeShapeType="1"/>
          </p:cNvSpPr>
          <p:nvPr/>
        </p:nvSpPr>
        <p:spPr bwMode="auto">
          <a:xfrm>
            <a:off x="323850" y="303371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099" name="Line 6"/>
          <p:cNvSpPr>
            <a:spLocks noChangeShapeType="1"/>
          </p:cNvSpPr>
          <p:nvPr/>
        </p:nvSpPr>
        <p:spPr bwMode="auto">
          <a:xfrm>
            <a:off x="431800" y="5300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100" name="Text Box 7"/>
          <p:cNvSpPr txBox="1">
            <a:spLocks noChangeArrowheads="1"/>
          </p:cNvSpPr>
          <p:nvPr/>
        </p:nvSpPr>
        <p:spPr bwMode="auto">
          <a:xfrm>
            <a:off x="323850" y="3159125"/>
            <a:ext cx="8496300" cy="1323439"/>
          </a:xfrm>
          <a:prstGeom prst="rect">
            <a:avLst/>
          </a:prstGeom>
          <a:solidFill>
            <a:srgbClr val="BBE0E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dirty="0">
                <a:solidFill>
                  <a:srgbClr val="333399"/>
                </a:solidFill>
              </a:rPr>
              <a:t>Планирование потребности в персонале</a:t>
            </a:r>
          </a:p>
        </p:txBody>
      </p:sp>
      <p:sp>
        <p:nvSpPr>
          <p:cNvPr id="4101" name="Text Box 8"/>
          <p:cNvSpPr txBox="1">
            <a:spLocks noChangeArrowheads="1"/>
          </p:cNvSpPr>
          <p:nvPr/>
        </p:nvSpPr>
        <p:spPr bwMode="auto">
          <a:xfrm>
            <a:off x="323850" y="549275"/>
            <a:ext cx="8496300"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2400" dirty="0"/>
              <a:t>Кафедра экономики и управления, ауд. 1531, т. 240</a:t>
            </a:r>
            <a:r>
              <a:rPr lang="en-US" altLang="ru-RU" sz="2400" dirty="0"/>
              <a:t>-</a:t>
            </a:r>
            <a:r>
              <a:rPr lang="ru-RU" altLang="ru-RU" sz="2400" dirty="0"/>
              <a:t>42-27</a:t>
            </a:r>
          </a:p>
          <a:p>
            <a:pPr eaLnBrk="1" hangingPunct="1"/>
            <a:endParaRPr lang="ru-RU" altLang="ru-RU" sz="2400" dirty="0"/>
          </a:p>
          <a:p>
            <a:pPr eaLnBrk="1" hangingPunct="1"/>
            <a:r>
              <a:rPr lang="ru-RU" altLang="ru-RU" sz="2400" dirty="0"/>
              <a:t>К.э.н., доцент Недолужко О.В.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a:solidFill>
                  <a:srgbClr val="333399"/>
                </a:solidFill>
              </a:rPr>
              <a:t>План лекции</a:t>
            </a:r>
          </a:p>
          <a:p>
            <a:pPr eaLnBrk="1" hangingPunct="1">
              <a:spcBef>
                <a:spcPct val="10000"/>
              </a:spcBef>
            </a:pPr>
            <a:endParaRPr lang="ru-RU" altLang="ru-RU" sz="2400" b="1">
              <a:solidFill>
                <a:srgbClr val="0F2BEC"/>
              </a:solidFill>
            </a:endParaRPr>
          </a:p>
        </p:txBody>
      </p:sp>
      <p:sp>
        <p:nvSpPr>
          <p:cNvPr id="51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49DE037-0337-4D5C-93DA-E01ABDFD07E2}" type="slidenum">
              <a:rPr lang="ru-RU" altLang="ru-RU" sz="1800"/>
              <a:pPr eaLnBrk="1" hangingPunct="1"/>
              <a:t>2</a:t>
            </a:fld>
            <a:endParaRPr lang="ru-RU" altLang="ru-RU" sz="1800"/>
          </a:p>
        </p:txBody>
      </p:sp>
      <p:sp>
        <p:nvSpPr>
          <p:cNvPr id="5125"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defRPr sz="2000">
                <a:solidFill>
                  <a:schemeClr val="tx1"/>
                </a:solidFill>
                <a:latin typeface="Arial" panose="020B0604020202020204" pitchFamily="34" charset="0"/>
              </a:defRPr>
            </a:lvl1pPr>
            <a:lvl2pPr marL="619125" indent="-342900">
              <a:defRPr sz="2000">
                <a:solidFill>
                  <a:schemeClr val="tx1"/>
                </a:solidFill>
                <a:latin typeface="Arial" panose="020B0604020202020204" pitchFamily="34" charset="0"/>
              </a:defRPr>
            </a:lvl2pPr>
            <a:lvl3pPr marL="874713" indent="-342900">
              <a:defRPr sz="2000">
                <a:solidFill>
                  <a:schemeClr val="tx1"/>
                </a:solidFill>
                <a:latin typeface="Arial" panose="020B0604020202020204" pitchFamily="34" charset="0"/>
              </a:defRPr>
            </a:lvl3pPr>
            <a:lvl4pPr marL="1863725" indent="-342900">
              <a:defRPr sz="2000">
                <a:solidFill>
                  <a:schemeClr val="tx1"/>
                </a:solidFill>
                <a:latin typeface="Arial" panose="020B0604020202020204" pitchFamily="34" charset="0"/>
              </a:defRPr>
            </a:lvl4pPr>
            <a:lvl5pPr marL="2171700" indent="-342900">
              <a:defRPr sz="2000">
                <a:solidFill>
                  <a:schemeClr val="tx1"/>
                </a:solidFill>
                <a:latin typeface="Arial" panose="020B0604020202020204" pitchFamily="34" charset="0"/>
              </a:defRPr>
            </a:lvl5pPr>
            <a:lvl6pPr marL="2628900" indent="-342900" eaLnBrk="0" fontAlgn="base" hangingPunct="0">
              <a:spcBef>
                <a:spcPct val="0"/>
              </a:spcBef>
              <a:spcAft>
                <a:spcPct val="0"/>
              </a:spcAft>
              <a:defRPr sz="2000">
                <a:solidFill>
                  <a:schemeClr val="tx1"/>
                </a:solidFill>
                <a:latin typeface="Arial" panose="020B0604020202020204" pitchFamily="34" charset="0"/>
              </a:defRPr>
            </a:lvl6pPr>
            <a:lvl7pPr marL="3086100" indent="-342900" eaLnBrk="0" fontAlgn="base" hangingPunct="0">
              <a:spcBef>
                <a:spcPct val="0"/>
              </a:spcBef>
              <a:spcAft>
                <a:spcPct val="0"/>
              </a:spcAft>
              <a:defRPr sz="2000">
                <a:solidFill>
                  <a:schemeClr val="tx1"/>
                </a:solidFill>
                <a:latin typeface="Arial" panose="020B0604020202020204" pitchFamily="34" charset="0"/>
              </a:defRPr>
            </a:lvl7pPr>
            <a:lvl8pPr marL="3543300" indent="-342900" eaLnBrk="0" fontAlgn="base" hangingPunct="0">
              <a:spcBef>
                <a:spcPct val="0"/>
              </a:spcBef>
              <a:spcAft>
                <a:spcPct val="0"/>
              </a:spcAft>
              <a:defRPr sz="2000">
                <a:solidFill>
                  <a:schemeClr val="tx1"/>
                </a:solidFill>
                <a:latin typeface="Arial" panose="020B0604020202020204" pitchFamily="34" charset="0"/>
              </a:defRPr>
            </a:lvl8pPr>
            <a:lvl9pPr marL="4000500" indent="-3429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10000"/>
              </a:spcBef>
              <a:buFontTx/>
              <a:buChar char="•"/>
            </a:pPr>
            <a:r>
              <a:rPr lang="ru-RU" altLang="ru-RU" sz="2400" dirty="0"/>
              <a:t>Содержание и задачи планирования потребности в персонале.</a:t>
            </a:r>
          </a:p>
          <a:p>
            <a:pPr eaLnBrk="1" hangingPunct="1">
              <a:spcBef>
                <a:spcPct val="10000"/>
              </a:spcBef>
              <a:buFontTx/>
              <a:buChar char="•"/>
            </a:pPr>
            <a:r>
              <a:rPr lang="ru-RU" altLang="ru-RU" sz="2400" dirty="0"/>
              <a:t>Анализ выполнения плана по труду.</a:t>
            </a:r>
          </a:p>
          <a:p>
            <a:pPr eaLnBrk="1" hangingPunct="1">
              <a:spcBef>
                <a:spcPct val="10000"/>
              </a:spcBef>
              <a:buFontTx/>
              <a:buChar char="•"/>
            </a:pPr>
            <a:r>
              <a:rPr lang="ru-RU" altLang="ru-RU" sz="2400" dirty="0"/>
              <a:t>Планирование производительности труда.</a:t>
            </a:r>
          </a:p>
          <a:p>
            <a:pPr eaLnBrk="1" hangingPunct="1">
              <a:spcBef>
                <a:spcPct val="10000"/>
              </a:spcBef>
              <a:buFontTx/>
              <a:buChar char="•"/>
            </a:pPr>
            <a:r>
              <a:rPr lang="ru-RU" altLang="ru-RU" sz="2400" dirty="0"/>
              <a:t>Планирование трудоемкости производственной программы.</a:t>
            </a:r>
          </a:p>
          <a:p>
            <a:pPr eaLnBrk="1" hangingPunct="1">
              <a:spcBef>
                <a:spcPct val="10000"/>
              </a:spcBef>
              <a:buFontTx/>
              <a:buChar char="•"/>
            </a:pPr>
            <a:r>
              <a:rPr lang="ru-RU" altLang="ru-RU" sz="2400" dirty="0"/>
              <a:t>Расчет баланса рабочего времени.</a:t>
            </a:r>
          </a:p>
          <a:p>
            <a:pPr eaLnBrk="1" hangingPunct="1">
              <a:spcBef>
                <a:spcPct val="10000"/>
              </a:spcBef>
              <a:buFontTx/>
              <a:buChar char="•"/>
            </a:pPr>
            <a:r>
              <a:rPr lang="ru-RU" altLang="ru-RU" sz="2400" dirty="0"/>
              <a:t>Расчет потребности в персонале.</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2200" dirty="0"/>
          </a:p>
          <a:p>
            <a:pPr algn="ctr" eaLnBrk="1" hangingPunct="1"/>
            <a:r>
              <a:rPr lang="ru-RU" altLang="ru-RU" sz="2200" dirty="0"/>
              <a:t>Содержание и задачи планирования потребности в персонале</a:t>
            </a:r>
            <a:endParaRPr lang="ru-RU" altLang="ru-RU" sz="2200" dirty="0">
              <a:solidFill>
                <a:srgbClr val="333399"/>
              </a:solidFill>
              <a:latin typeface="Arial Narrow" panose="020B0606020202030204" pitchFamily="34" charset="0"/>
            </a:endParaRPr>
          </a:p>
        </p:txBody>
      </p:sp>
      <p:sp>
        <p:nvSpPr>
          <p:cNvPr id="61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3A7842C-AC95-41BA-973E-97F36BB866FD}" type="slidenum">
              <a:rPr lang="ru-RU" altLang="ru-RU" sz="1800"/>
              <a:pPr eaLnBrk="1" hangingPunct="1"/>
              <a:t>3</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Значение и роль плана по труду и персоналу фирмы определяются следующим моментами:</a:t>
            </a:r>
          </a:p>
          <a:p>
            <a:pPr algn="just" eaLnBrk="1" hangingPunct="1"/>
            <a:r>
              <a:rPr lang="ru-RU" altLang="ru-RU" sz="2200" dirty="0"/>
              <a:t>1 затраты на содержание персонала составляют значительную часть издержек предприятия, определяют цену реализации продукции и её конкурентоспособность;</a:t>
            </a:r>
          </a:p>
          <a:p>
            <a:pPr algn="just" eaLnBrk="1" hangingPunct="1"/>
            <a:r>
              <a:rPr lang="ru-RU" altLang="ru-RU" sz="2200" dirty="0"/>
              <a:t>2 персонал фирмы является важнейшим фактором производства; </a:t>
            </a:r>
          </a:p>
          <a:p>
            <a:pPr algn="just" eaLnBrk="1" hangingPunct="1"/>
            <a:r>
              <a:rPr lang="ru-RU" altLang="ru-RU" sz="2200" dirty="0"/>
              <a:t>3·в настоящее время возрастает коллективный и инвестиционный характер труда;</a:t>
            </a:r>
          </a:p>
          <a:p>
            <a:pPr algn="just" eaLnBrk="1" hangingPunct="1"/>
            <a:r>
              <a:rPr lang="ru-RU" altLang="ru-RU" sz="2200" dirty="0"/>
              <a:t> 4 неоправданно низкий уровень оплаты труда.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819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200" dirty="0"/>
              <a:t>Содержание и задачи планирования потребности в персонале</a:t>
            </a:r>
            <a:endParaRPr lang="ru-RU" altLang="ru-RU" sz="2200" dirty="0">
              <a:solidFill>
                <a:srgbClr val="333399"/>
              </a:solidFill>
              <a:latin typeface="Arial Narrow" panose="020B0606020202030204" pitchFamily="34" charset="0"/>
            </a:endParaRPr>
          </a:p>
        </p:txBody>
      </p:sp>
      <p:sp>
        <p:nvSpPr>
          <p:cNvPr id="819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996DFB6-AE78-4141-A7F1-B826293A5E94}" type="slidenum">
              <a:rPr lang="ru-RU" altLang="ru-RU" sz="1800"/>
              <a:pPr eaLnBrk="1" hangingPunct="1"/>
              <a:t>4</a:t>
            </a:fld>
            <a:endParaRPr lang="ru-RU" altLang="ru-RU" sz="1800"/>
          </a:p>
        </p:txBody>
      </p:sp>
      <p:sp>
        <p:nvSpPr>
          <p:cNvPr id="819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endParaRPr lang="ru-RU" altLang="ru-RU" dirty="0"/>
          </a:p>
          <a:p>
            <a:pPr indent="0" algn="ctr"/>
            <a:r>
              <a:rPr lang="ru-RU" altLang="ru-RU" dirty="0"/>
              <a:t>Рисунок 1 – Структура плана по труду и персоналу</a:t>
            </a:r>
          </a:p>
        </p:txBody>
      </p:sp>
      <p:pic>
        <p:nvPicPr>
          <p:cNvPr id="2" name="Рисунок 1"/>
          <p:cNvPicPr>
            <a:picLocks noChangeAspect="1"/>
          </p:cNvPicPr>
          <p:nvPr/>
        </p:nvPicPr>
        <p:blipFill rotWithShape="1">
          <a:blip r:embed="rId3"/>
          <a:srcRect l="58859" t="34250" r="10823" b="26900"/>
          <a:stretch/>
        </p:blipFill>
        <p:spPr>
          <a:xfrm>
            <a:off x="1187624" y="873125"/>
            <a:ext cx="6552728" cy="47230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43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sz="1000" dirty="0"/>
          </a:p>
          <a:p>
            <a:pPr algn="ctr" eaLnBrk="1" hangingPunct="1"/>
            <a:r>
              <a:rPr lang="ru-RU" altLang="ru-RU" sz="2200" dirty="0"/>
              <a:t>Содержание и задачи планирования потребности в персонале</a:t>
            </a:r>
            <a:endParaRPr lang="ru-RU" altLang="ru-RU" sz="2200" dirty="0">
              <a:solidFill>
                <a:srgbClr val="333399"/>
              </a:solidFill>
              <a:latin typeface="Arial Narrow" panose="020B0606020202030204" pitchFamily="34" charset="0"/>
            </a:endParaRPr>
          </a:p>
        </p:txBody>
      </p:sp>
      <p:sp>
        <p:nvSpPr>
          <p:cNvPr id="1843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A397A7C-DECD-4976-BD26-F375363C9CB2}" type="slidenum">
              <a:rPr lang="ru-RU" altLang="ru-RU" sz="1800"/>
              <a:pPr eaLnBrk="1" hangingPunct="1"/>
              <a:t>5</a:t>
            </a:fld>
            <a:endParaRPr lang="ru-RU" altLang="ru-RU" sz="1800"/>
          </a:p>
        </p:txBody>
      </p:sp>
      <p:sp>
        <p:nvSpPr>
          <p:cNvPr id="1843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ru-RU" altLang="ru-RU" sz="2200" dirty="0"/>
              <a:t>Целью разработки плана по труду и персоналу является определение рациональной (экономически обоснованной) потребности фирмы в персонале и обеспечение эффективного его использования в планируемом периоде времени.</a:t>
            </a:r>
          </a:p>
          <a:p>
            <a:r>
              <a:rPr lang="ru-RU" altLang="ru-RU" sz="2200" dirty="0"/>
              <a:t> К числу основных задач, которые решаются в процессе планирования труда, относятся следующие:</a:t>
            </a:r>
          </a:p>
          <a:p>
            <a:r>
              <a:rPr lang="ru-RU" altLang="ru-RU" sz="2200" dirty="0"/>
              <a:t>  1 создание здорового и работоспособного трудового коллектива, способного выполнить намеченные тактическим планом цели;</a:t>
            </a:r>
          </a:p>
          <a:p>
            <a:r>
              <a:rPr lang="ru-RU" altLang="ru-RU" sz="2200" dirty="0"/>
              <a:t>   2 формирование оптимальной половозрастной и квалификационной структуры трудового коллектива фирмы;</a:t>
            </a:r>
          </a:p>
          <a:p>
            <a:r>
              <a:rPr lang="ru-RU" altLang="ru-RU" sz="2200" dirty="0"/>
              <a:t>   3 подготовка, переподготовка и повышение квалификации персонала фирмы;</a:t>
            </a:r>
          </a:p>
          <a:p>
            <a:r>
              <a:rPr lang="ru-RU" altLang="ru-RU" sz="2200" dirty="0"/>
              <a:t>   4 совершенствование организации труда;</a:t>
            </a:r>
          </a:p>
          <a:p>
            <a:r>
              <a:rPr lang="ru-RU" altLang="ru-RU" sz="2200" dirty="0"/>
              <a:t>   5 стимулирование;</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43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200" dirty="0"/>
              <a:t>Содержание и задачи планирования потребности в персонале</a:t>
            </a:r>
            <a:endParaRPr lang="ru-RU" altLang="ru-RU" sz="2200" dirty="0">
              <a:solidFill>
                <a:srgbClr val="333399"/>
              </a:solidFill>
              <a:latin typeface="Arial Narrow" panose="020B0606020202030204" pitchFamily="34" charset="0"/>
            </a:endParaRPr>
          </a:p>
        </p:txBody>
      </p:sp>
      <p:sp>
        <p:nvSpPr>
          <p:cNvPr id="1843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A397A7C-DECD-4976-BD26-F375363C9CB2}" type="slidenum">
              <a:rPr lang="ru-RU" altLang="ru-RU" sz="1800"/>
              <a:pPr eaLnBrk="1" hangingPunct="1"/>
              <a:t>6</a:t>
            </a:fld>
            <a:endParaRPr lang="ru-RU" altLang="ru-RU" sz="1800"/>
          </a:p>
        </p:txBody>
      </p:sp>
      <p:sp>
        <p:nvSpPr>
          <p:cNvPr id="1843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ru-RU" altLang="ru-RU" sz="2200" dirty="0"/>
              <a:t>К числу основных задач, которые решаются в процессе планирования труда, относятся следующие (продолжение):</a:t>
            </a:r>
          </a:p>
          <a:p>
            <a:r>
              <a:rPr lang="ru-RU" altLang="ru-RU" sz="2200" dirty="0"/>
              <a:t>6·создание благоприятных условий труда и отдыха для персонала;</a:t>
            </a:r>
          </a:p>
          <a:p>
            <a:r>
              <a:rPr lang="ru-RU" altLang="ru-RU" sz="2200" dirty="0"/>
              <a:t> 7 повышение производительности и качества труда;</a:t>
            </a:r>
          </a:p>
          <a:p>
            <a:r>
              <a:rPr lang="ru-RU" altLang="ru-RU" sz="2200" dirty="0"/>
              <a:t> 8 обеспечение оптимального соотношения между численностью персонала, заработной платой и производительностью труда в планируемом периоде;</a:t>
            </a:r>
          </a:p>
          <a:p>
            <a:r>
              <a:rPr lang="ru-RU" altLang="ru-RU" sz="2200" dirty="0"/>
              <a:t> 9 ротация персонала (приём, увольнение, перевод на другую работу);</a:t>
            </a:r>
          </a:p>
          <a:p>
            <a:r>
              <a:rPr lang="ru-RU" altLang="ru-RU" sz="2200" dirty="0"/>
              <a:t> 10 оптимизация средств на содержание персонала и т.д.</a:t>
            </a:r>
          </a:p>
        </p:txBody>
      </p:sp>
    </p:spTree>
    <p:extLst>
      <p:ext uri="{BB962C8B-B14F-4D97-AF65-F5344CB8AC3E}">
        <p14:creationId xmlns:p14="http://schemas.microsoft.com/office/powerpoint/2010/main" val="4208857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4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200" dirty="0"/>
              <a:t>Содержание и задачи планирования потребности в персонале</a:t>
            </a:r>
            <a:endParaRPr lang="ru-RU" altLang="ru-RU" sz="2200" dirty="0">
              <a:solidFill>
                <a:srgbClr val="333399"/>
              </a:solidFill>
              <a:latin typeface="Arial Narrow" panose="020B0606020202030204" pitchFamily="34" charset="0"/>
            </a:endParaRPr>
          </a:p>
        </p:txBody>
      </p:sp>
      <p:sp>
        <p:nvSpPr>
          <p:cNvPr id="204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C40849F-ACFA-48AD-9964-960B1F61D4EA}" type="slidenum">
              <a:rPr lang="ru-RU" altLang="ru-RU" sz="1800"/>
              <a:pPr eaLnBrk="1" hangingPunct="1"/>
              <a:t>7</a:t>
            </a:fld>
            <a:endParaRPr lang="ru-RU" altLang="ru-RU" sz="1800"/>
          </a:p>
        </p:txBody>
      </p:sp>
      <p:sp>
        <p:nvSpPr>
          <p:cNvPr id="2048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ru-RU" altLang="ru-RU" dirty="0"/>
              <a:t> В соответствии со структурой тактического плана планирование персонала охватывает планирование труда и планирование оплаты труда. Для этого в плане по труду и персоналу выделяются три раздела:</a:t>
            </a:r>
          </a:p>
          <a:p>
            <a:r>
              <a:rPr lang="ru-RU" altLang="ru-RU" dirty="0"/>
              <a:t>       - план по труду;</a:t>
            </a:r>
          </a:p>
          <a:p>
            <a:r>
              <a:rPr lang="ru-RU" altLang="ru-RU" dirty="0"/>
              <a:t>       - план по численности персонала;</a:t>
            </a:r>
          </a:p>
          <a:p>
            <a:r>
              <a:rPr lang="ru-RU" altLang="ru-RU" dirty="0"/>
              <a:t>	- план по заработной плате.</a:t>
            </a:r>
            <a:endParaRPr lang="ru-RU" altLang="ru-RU"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5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2200" dirty="0"/>
          </a:p>
          <a:p>
            <a:pPr algn="ctr" eaLnBrk="1" hangingPunct="1"/>
            <a:r>
              <a:rPr lang="ru-RU" altLang="ru-RU" sz="2200" dirty="0"/>
              <a:t>Содержание и задачи планирования потребности в персонале</a:t>
            </a:r>
            <a:endParaRPr lang="ru-RU" altLang="ru-RU" sz="2200" dirty="0">
              <a:solidFill>
                <a:srgbClr val="333399"/>
              </a:solidFill>
              <a:latin typeface="Arial Narrow" panose="020B0606020202030204" pitchFamily="34" charset="0"/>
            </a:endParaRPr>
          </a:p>
        </p:txBody>
      </p:sp>
      <p:sp>
        <p:nvSpPr>
          <p:cNvPr id="225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60DC1C2-E796-4BEB-939D-6C196BEAD9E8}" type="slidenum">
              <a:rPr lang="ru-RU" altLang="ru-RU" sz="1800"/>
              <a:pPr eaLnBrk="1" hangingPunct="1"/>
              <a:t>8</a:t>
            </a:fld>
            <a:endParaRPr lang="ru-RU" altLang="ru-RU" sz="1800"/>
          </a:p>
        </p:txBody>
      </p:sp>
      <p:sp>
        <p:nvSpPr>
          <p:cNvPr id="2253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endParaRPr lang="ru-RU" altLang="ru-RU" u="sng" dirty="0"/>
          </a:p>
          <a:p>
            <a:pPr algn="ctr"/>
            <a:endParaRPr lang="ru-RU" altLang="ru-RU" dirty="0"/>
          </a:p>
          <a:p>
            <a:pPr algn="ctr"/>
            <a:r>
              <a:rPr lang="ru-RU" altLang="ru-RU" dirty="0"/>
              <a:t>Рисунок 2 – Содержание и информационные связи плана по труду и персоналу с другими разделами тактического плана </a:t>
            </a:r>
          </a:p>
        </p:txBody>
      </p:sp>
      <p:pic>
        <p:nvPicPr>
          <p:cNvPr id="2" name="Рисунок 1"/>
          <p:cNvPicPr>
            <a:picLocks noChangeAspect="1"/>
          </p:cNvPicPr>
          <p:nvPr/>
        </p:nvPicPr>
        <p:blipFill rotWithShape="1">
          <a:blip r:embed="rId3"/>
          <a:srcRect l="58466" t="11501" r="14563" b="14300"/>
          <a:stretch/>
        </p:blipFill>
        <p:spPr>
          <a:xfrm rot="5400000">
            <a:off x="2231754" y="-246376"/>
            <a:ext cx="4680490" cy="724280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457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200" dirty="0"/>
              <a:t>Содержание и задачи планирования потребности в персонале</a:t>
            </a:r>
            <a:endParaRPr lang="ru-RU" altLang="ru-RU" sz="2200" dirty="0">
              <a:solidFill>
                <a:srgbClr val="333399"/>
              </a:solidFill>
              <a:latin typeface="Arial Narrow" panose="020B0606020202030204" pitchFamily="34" charset="0"/>
            </a:endParaRPr>
          </a:p>
        </p:txBody>
      </p:sp>
      <p:sp>
        <p:nvSpPr>
          <p:cNvPr id="2458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03B0BA6-5ED3-4019-9DB3-F97137098F29}" type="slidenum">
              <a:rPr lang="ru-RU" altLang="ru-RU" sz="1800"/>
              <a:pPr eaLnBrk="1" hangingPunct="1"/>
              <a:t>9</a:t>
            </a:fld>
            <a:endParaRPr lang="ru-RU" altLang="ru-RU" sz="1800"/>
          </a:p>
        </p:txBody>
      </p:sp>
      <p:sp>
        <p:nvSpPr>
          <p:cNvPr id="2458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dirty="0"/>
              <a:t>Технологический процесс планирования труда и численности представляет собой последовательность взаимосвязанных процедур, которые имеют определённый набор исходных данных, алгоритм расчёта показателей и законченный результат.</a:t>
            </a:r>
          </a:p>
          <a:p>
            <a:pPr algn="just" eaLnBrk="1" hangingPunct="1"/>
            <a:r>
              <a:rPr lang="ru-RU" altLang="ru-RU" dirty="0"/>
              <a:t>В процессе планирования выполняются следующие плановые расчеты:</a:t>
            </a:r>
          </a:p>
          <a:p>
            <a:pPr algn="just" eaLnBrk="1" hangingPunct="1"/>
            <a:r>
              <a:rPr lang="ru-RU" altLang="ru-RU" dirty="0"/>
              <a:t> 1·анализируется выполнение плана по труду и численности за предшествующий период;</a:t>
            </a:r>
          </a:p>
          <a:p>
            <a:pPr algn="just" eaLnBrk="1" hangingPunct="1"/>
            <a:r>
              <a:rPr lang="ru-RU" altLang="ru-RU" dirty="0"/>
              <a:t>  2 рассчитываются плановые показатели производительности труда;</a:t>
            </a:r>
          </a:p>
          <a:p>
            <a:pPr algn="just" eaLnBrk="1" hangingPunct="1"/>
            <a:r>
              <a:rPr lang="ru-RU" altLang="ru-RU" dirty="0"/>
              <a:t> 3 определяется нормативная трудоёмкость изготовления единицы продукции, работ и товарного выпуска;</a:t>
            </a:r>
          </a:p>
          <a:p>
            <a:pPr algn="just" eaLnBrk="1" hangingPunct="1"/>
            <a:r>
              <a:rPr lang="ru-RU" altLang="ru-RU" dirty="0"/>
              <a:t>  4 рассчитывается плановый баланс рабочего времени одного работающего;</a:t>
            </a:r>
          </a:p>
          <a:p>
            <a:pPr algn="just" eaLnBrk="1" hangingPunct="1"/>
            <a:r>
              <a:rPr lang="ru-RU" altLang="ru-RU" dirty="0"/>
              <a:t>  5 рассчитывается потребность в персонале, его плановая структура и движение;</a:t>
            </a:r>
          </a:p>
          <a:p>
            <a:pPr algn="just" eaLnBrk="1" hangingPunct="1"/>
            <a:r>
              <a:rPr lang="ru-RU" altLang="ru-RU" dirty="0"/>
              <a:t>  6 планируется развитие персонала.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2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200" dirty="0"/>
              <a:t>Содержание и задачи планирования потребности в персонале</a:t>
            </a:r>
          </a:p>
          <a:p>
            <a:pPr algn="ctr" eaLnBrk="1" hangingPunct="1"/>
            <a:endParaRPr lang="ru-RU" altLang="ru-RU" sz="2400" dirty="0">
              <a:solidFill>
                <a:srgbClr val="333399"/>
              </a:solidFill>
              <a:latin typeface="Arial Narrow" panose="020B0606020202030204" pitchFamily="34" charset="0"/>
            </a:endParaRPr>
          </a:p>
        </p:txBody>
      </p:sp>
      <p:sp>
        <p:nvSpPr>
          <p:cNvPr id="2662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A6D425B-8F5B-4008-9819-442153D579F7}" type="slidenum">
              <a:rPr lang="ru-RU" altLang="ru-RU" sz="1800"/>
              <a:pPr eaLnBrk="1" hangingPunct="1"/>
              <a:t>10</a:t>
            </a:fld>
            <a:endParaRPr lang="ru-RU" altLang="ru-RU" sz="1800"/>
          </a:p>
        </p:txBody>
      </p:sp>
      <p:sp>
        <p:nvSpPr>
          <p:cNvPr id="2662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indent="0" algn="ctr" eaLnBrk="1" hangingPunct="1"/>
            <a:r>
              <a:rPr lang="ru-RU" altLang="ru-RU" sz="2200" dirty="0"/>
              <a:t>Рисунок 3 – Схема этапов планирования потребности в персонале</a:t>
            </a:r>
          </a:p>
          <a:p>
            <a:pPr algn="just" eaLnBrk="1" hangingPunct="1"/>
            <a:endParaRPr lang="ru-RU" altLang="ru-RU" sz="2200" dirty="0"/>
          </a:p>
        </p:txBody>
      </p:sp>
      <p:pic>
        <p:nvPicPr>
          <p:cNvPr id="2" name="Рисунок 1"/>
          <p:cNvPicPr>
            <a:picLocks noChangeAspect="1"/>
          </p:cNvPicPr>
          <p:nvPr/>
        </p:nvPicPr>
        <p:blipFill rotWithShape="1">
          <a:blip r:embed="rId3"/>
          <a:srcRect l="26375" t="32500" r="43898" b="17101"/>
          <a:stretch/>
        </p:blipFill>
        <p:spPr>
          <a:xfrm>
            <a:off x="1907704" y="873125"/>
            <a:ext cx="4932548" cy="470388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07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Анализ выполнения плана по труду</a:t>
            </a:r>
            <a:endParaRPr lang="ru-RU" altLang="ru-RU" sz="2400" dirty="0">
              <a:solidFill>
                <a:srgbClr val="333399"/>
              </a:solidFill>
              <a:latin typeface="Arial Narrow" panose="020B0606020202030204" pitchFamily="34" charset="0"/>
            </a:endParaRPr>
          </a:p>
        </p:txBody>
      </p:sp>
      <p:sp>
        <p:nvSpPr>
          <p:cNvPr id="307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372D982-97DE-4DFB-8CFC-DF9186036966}" type="slidenum">
              <a:rPr lang="ru-RU" altLang="ru-RU" sz="1800"/>
              <a:pPr eaLnBrk="1" hangingPunct="1"/>
              <a:t>11</a:t>
            </a:fld>
            <a:endParaRPr lang="ru-RU" altLang="ru-RU" sz="1800"/>
          </a:p>
        </p:txBody>
      </p:sp>
      <p:sp>
        <p:nvSpPr>
          <p:cNvPr id="30725" name="Text Box 5"/>
          <p:cNvSpPr txBox="1">
            <a:spLocks noChangeArrowheads="1"/>
          </p:cNvSpPr>
          <p:nvPr/>
        </p:nvSpPr>
        <p:spPr bwMode="auto">
          <a:xfrm>
            <a:off x="323850" y="873125"/>
            <a:ext cx="860425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Основными задачами анализа</a:t>
            </a:r>
            <a:r>
              <a:rPr lang="en-US" altLang="ru-RU" sz="2200" dirty="0"/>
              <a:t> </a:t>
            </a:r>
            <a:r>
              <a:rPr lang="ru-RU" altLang="ru-RU" sz="2200" dirty="0"/>
              <a:t>плана по труду и заработной плате являются:</a:t>
            </a:r>
          </a:p>
          <a:p>
            <a:pPr algn="just" eaLnBrk="1" hangingPunct="1"/>
            <a:r>
              <a:rPr lang="ru-RU" altLang="ru-RU" sz="2200" i="1" dirty="0"/>
              <a:t> 1 </a:t>
            </a:r>
            <a:r>
              <a:rPr lang="ru-RU" altLang="ru-RU" sz="2200" dirty="0"/>
              <a:t>оценка обеспеченности предприятия трудовыми ресурсами;  </a:t>
            </a:r>
          </a:p>
          <a:p>
            <a:pPr algn="just" eaLnBrk="1" hangingPunct="1"/>
            <a:r>
              <a:rPr lang="ru-RU" altLang="ru-RU" sz="2200" dirty="0"/>
              <a:t> 2·оценка эффективности использования трудовых ресурсов;</a:t>
            </a:r>
          </a:p>
          <a:p>
            <a:pPr algn="just" eaLnBrk="1" hangingPunct="1"/>
            <a:r>
              <a:rPr lang="ru-RU" altLang="ru-RU" sz="2200" dirty="0"/>
              <a:t> 3·выявление резервов экономии трудовых ресурсов и разработка мероприятий по их использованию.</a:t>
            </a:r>
          </a:p>
          <a:p>
            <a:pPr algn="just" eaLnBrk="1" hangingPunct="1"/>
            <a:r>
              <a:rPr lang="ru-RU" sz="2200" dirty="0"/>
              <a:t> Обеспеченность фирмы трудовыми ресурсами определяется сравнением фактического количества работников в базисном периоде по категориям и профессиям с плановой потребностью.</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07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Анализ выполнения плана по труду</a:t>
            </a:r>
            <a:endParaRPr lang="ru-RU" altLang="ru-RU" sz="2400" dirty="0">
              <a:solidFill>
                <a:srgbClr val="333399"/>
              </a:solidFill>
              <a:latin typeface="Arial Narrow" panose="020B0606020202030204" pitchFamily="34" charset="0"/>
            </a:endParaRPr>
          </a:p>
        </p:txBody>
      </p:sp>
      <p:sp>
        <p:nvSpPr>
          <p:cNvPr id="307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372D982-97DE-4DFB-8CFC-DF9186036966}" type="slidenum">
              <a:rPr lang="ru-RU" altLang="ru-RU" sz="1800"/>
              <a:pPr eaLnBrk="1" hangingPunct="1"/>
              <a:t>12</a:t>
            </a:fld>
            <a:endParaRPr lang="ru-RU" altLang="ru-RU" sz="1800"/>
          </a:p>
        </p:txBody>
      </p:sp>
      <p:sp>
        <p:nvSpPr>
          <p:cNvPr id="30725" name="Text Box 5"/>
          <p:cNvSpPr txBox="1">
            <a:spLocks noChangeArrowheads="1"/>
          </p:cNvSpPr>
          <p:nvPr/>
        </p:nvSpPr>
        <p:spPr bwMode="auto">
          <a:xfrm>
            <a:off x="323850" y="873125"/>
            <a:ext cx="860425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dirty="0"/>
              <a:t>По каждому структурному подразделению и в целом по фирме анализируются следующие показатели:</a:t>
            </a:r>
          </a:p>
          <a:p>
            <a:pPr algn="just" eaLnBrk="1" hangingPunct="1"/>
            <a:r>
              <a:rPr lang="ru-RU" dirty="0"/>
              <a:t>- общая численность работников;</a:t>
            </a:r>
          </a:p>
          <a:p>
            <a:pPr algn="just" eaLnBrk="1" hangingPunct="1"/>
            <a:r>
              <a:rPr lang="ru-RU" dirty="0"/>
              <a:t>- численность промышленно – производственного персонала (ППП) и его удельный вес в общей численности;</a:t>
            </a:r>
          </a:p>
          <a:p>
            <a:pPr algn="just" eaLnBrk="1" hangingPunct="1"/>
            <a:r>
              <a:rPr lang="ru-RU" dirty="0"/>
              <a:t>- численность рабочих и их удельный вес в численности ППП;</a:t>
            </a:r>
          </a:p>
          <a:p>
            <a:pPr algn="just" eaLnBrk="1" hangingPunct="1"/>
            <a:r>
              <a:rPr lang="ru-RU" dirty="0"/>
              <a:t>- дополнительная потребность в персонале (всего, в том числе ППП);</a:t>
            </a:r>
          </a:p>
          <a:p>
            <a:pPr algn="just" eaLnBrk="1" hangingPunct="1"/>
            <a:r>
              <a:rPr lang="ru-RU" dirty="0"/>
              <a:t>- дополнительная потребность в кадрах рабочих и специалистов;</a:t>
            </a:r>
          </a:p>
          <a:p>
            <a:pPr algn="just" eaLnBrk="1" hangingPunct="1"/>
            <a:r>
              <a:rPr lang="ru-RU" dirty="0"/>
              <a:t>- обеспечение дополнительной потребности в кадрах рабочих за счёт выпускников профессионально – технических учебных заведений, службы занятости населения и прочих внешних источников;</a:t>
            </a:r>
          </a:p>
          <a:p>
            <a:pPr algn="just" eaLnBrk="1" hangingPunct="1"/>
            <a:r>
              <a:rPr lang="ru-RU" dirty="0"/>
              <a:t>- высвобождение рабочих и служащих;</a:t>
            </a:r>
          </a:p>
          <a:p>
            <a:pPr algn="just" eaLnBrk="1" hangingPunct="1"/>
            <a:r>
              <a:rPr lang="ru-RU" dirty="0"/>
              <a:t>- использование высвобождаемой численности персонала и т.п.</a:t>
            </a:r>
            <a:endParaRPr lang="ru-RU" altLang="ru-RU" sz="2200" dirty="0"/>
          </a:p>
          <a:p>
            <a:pPr algn="just" eaLnBrk="1" hangingPunct="1"/>
            <a:endParaRPr lang="ru-RU" altLang="ru-RU" sz="2200" dirty="0"/>
          </a:p>
        </p:txBody>
      </p:sp>
    </p:spTree>
    <p:extLst>
      <p:ext uri="{BB962C8B-B14F-4D97-AF65-F5344CB8AC3E}">
        <p14:creationId xmlns:p14="http://schemas.microsoft.com/office/powerpoint/2010/main" val="3179419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Анализ выполнения плана по труду</a:t>
            </a:r>
            <a:endParaRPr lang="ru-RU" altLang="ru-RU" sz="2400" dirty="0">
              <a:solidFill>
                <a:srgbClr val="333399"/>
              </a:solidFill>
              <a:latin typeface="Arial Narrow" panose="020B0606020202030204" pitchFamily="34" charset="0"/>
            </a:endParaRPr>
          </a:p>
        </p:txBody>
      </p:sp>
      <p:sp>
        <p:nvSpPr>
          <p:cNvPr id="3277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F702747-11CD-4568-BAE3-367EFEC2DB41}" type="slidenum">
              <a:rPr lang="ru-RU" altLang="ru-RU" sz="1800"/>
              <a:pPr eaLnBrk="1" hangingPunct="1"/>
              <a:t>13</a:t>
            </a:fld>
            <a:endParaRPr lang="ru-RU" altLang="ru-RU" sz="1800"/>
          </a:p>
        </p:txBody>
      </p:sp>
      <p:sp>
        <p:nvSpPr>
          <p:cNvPr id="3277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en-US" altLang="ru-RU" sz="2200" dirty="0"/>
          </a:p>
          <a:p>
            <a:pPr algn="just" eaLnBrk="1" hangingPunct="1"/>
            <a:r>
              <a:rPr lang="ru-RU" altLang="ru-RU" sz="2200" dirty="0"/>
              <a:t>1. Индекс среднесписочной численности работающих:</a:t>
            </a:r>
          </a:p>
          <a:p>
            <a:pPr algn="just" eaLnBrk="1" hangingPunct="1"/>
            <a:endParaRPr lang="ru-RU" altLang="ru-RU" sz="500" dirty="0"/>
          </a:p>
          <a:p>
            <a:pPr algn="ctr" eaLnBrk="1" hangingPunct="1"/>
            <a:r>
              <a:rPr lang="ru-RU" altLang="ru-RU" sz="2200" dirty="0" err="1"/>
              <a:t>Iчсс</a:t>
            </a:r>
            <a:r>
              <a:rPr lang="ru-RU" altLang="ru-RU" sz="2200" dirty="0"/>
              <a:t> = Чсс1/Чсс0</a:t>
            </a:r>
          </a:p>
          <a:p>
            <a:pPr algn="just" eaLnBrk="1" hangingPunct="1"/>
            <a:endParaRPr lang="ru-RU" altLang="ru-RU" sz="500" dirty="0"/>
          </a:p>
          <a:p>
            <a:pPr algn="just" eaLnBrk="1" hangingPunct="1"/>
            <a:r>
              <a:rPr lang="ru-RU" altLang="ru-RU" sz="2200" dirty="0"/>
              <a:t>где Чсс1 - среднесписочная численность работающих на предприятии в расчёте на один календарный день в отчётном году;</a:t>
            </a:r>
          </a:p>
          <a:p>
            <a:pPr algn="just" eaLnBrk="1" hangingPunct="1"/>
            <a:r>
              <a:rPr lang="ru-RU" altLang="ru-RU" sz="2200" dirty="0"/>
              <a:t>Чсс0 - среднесписочная численность работающих на предприятии в расчёте на один календарный день в базисном году.</a:t>
            </a:r>
          </a:p>
          <a:p>
            <a:pPr algn="just" eaLnBrk="1" hangingPunct="1"/>
            <a:endParaRPr lang="ru-RU" altLang="ru-RU" sz="500" dirty="0"/>
          </a:p>
          <a:p>
            <a:pPr algn="just" eaLnBrk="1" hangingPunct="1"/>
            <a:r>
              <a:rPr lang="ru-RU" altLang="ru-RU" sz="2200" dirty="0"/>
              <a:t>2. Индекс удельного веса персонала данной категории:</a:t>
            </a:r>
          </a:p>
          <a:p>
            <a:pPr algn="just" eaLnBrk="1" hangingPunct="1"/>
            <a:endParaRPr lang="ru-RU" altLang="ru-RU" sz="500" dirty="0"/>
          </a:p>
          <a:p>
            <a:pPr algn="ctr" eaLnBrk="1" hangingPunct="1"/>
            <a:r>
              <a:rPr lang="ru-RU" altLang="ru-RU" sz="2200" dirty="0" err="1"/>
              <a:t>Iувi</a:t>
            </a:r>
            <a:r>
              <a:rPr lang="ru-RU" altLang="ru-RU" sz="2200" dirty="0"/>
              <a:t>=Уув1/Уув0</a:t>
            </a:r>
          </a:p>
          <a:p>
            <a:pPr algn="just" eaLnBrk="1" hangingPunct="1"/>
            <a:endParaRPr lang="ru-RU" altLang="ru-RU" sz="500" dirty="0"/>
          </a:p>
          <a:p>
            <a:pPr algn="just" eaLnBrk="1" hangingPunct="1"/>
            <a:r>
              <a:rPr lang="ru-RU" altLang="ru-RU" sz="2200" dirty="0"/>
              <a:t>где Уув1 - удельный вес i-й категории работников в общей численности персонала в отчётном году;</a:t>
            </a:r>
          </a:p>
          <a:p>
            <a:pPr algn="just" eaLnBrk="1" hangingPunct="1"/>
            <a:r>
              <a:rPr lang="ru-RU" altLang="ru-RU" sz="2200" dirty="0"/>
              <a:t>Уув0 - удельный вес i-й категории работников в общей численности персонала в базисном году.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481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Анализ выполнения плана по труду</a:t>
            </a:r>
            <a:endParaRPr lang="ru-RU" altLang="ru-RU" sz="2400" dirty="0">
              <a:solidFill>
                <a:srgbClr val="333399"/>
              </a:solidFill>
              <a:latin typeface="Arial Narrow" panose="020B0606020202030204" pitchFamily="34" charset="0"/>
            </a:endParaRPr>
          </a:p>
        </p:txBody>
      </p:sp>
      <p:sp>
        <p:nvSpPr>
          <p:cNvPr id="3482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50C15F0-FF79-4362-8017-39BDB77977DE}" type="slidenum">
              <a:rPr lang="ru-RU" altLang="ru-RU" sz="1800"/>
              <a:pPr eaLnBrk="1" hangingPunct="1"/>
              <a:t>14</a:t>
            </a:fld>
            <a:endParaRPr lang="ru-RU" altLang="ru-RU" sz="1800"/>
          </a:p>
        </p:txBody>
      </p:sp>
      <p:sp>
        <p:nvSpPr>
          <p:cNvPr id="34821"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ru-RU" dirty="0"/>
              <a:t>3. Индекс численности рабочей силы - определяется с учётом изменения численности работников (обычно по отдельным категориям) на начало и на конец анализируемого периода:</a:t>
            </a:r>
          </a:p>
          <a:p>
            <a:endParaRPr lang="ru-RU" dirty="0"/>
          </a:p>
          <a:p>
            <a:pPr algn="ctr"/>
            <a:r>
              <a:rPr lang="ru-RU" dirty="0" err="1"/>
              <a:t>Iчрс</a:t>
            </a:r>
            <a:r>
              <a:rPr lang="ru-RU" dirty="0"/>
              <a:t>=(Ч0 + </a:t>
            </a:r>
            <a:r>
              <a:rPr lang="ru-RU" dirty="0" err="1"/>
              <a:t>Чпр</a:t>
            </a:r>
            <a:r>
              <a:rPr lang="ru-RU" dirty="0"/>
              <a:t> - </a:t>
            </a:r>
            <a:r>
              <a:rPr lang="ru-RU" dirty="0" err="1"/>
              <a:t>Чув</a:t>
            </a:r>
            <a:r>
              <a:rPr lang="ru-RU" dirty="0"/>
              <a:t>)/Ч0</a:t>
            </a:r>
          </a:p>
          <a:p>
            <a:pPr algn="ctr"/>
            <a:endParaRPr lang="ru-RU" dirty="0"/>
          </a:p>
          <a:p>
            <a:r>
              <a:rPr lang="ru-RU" dirty="0"/>
              <a:t>где Ч0 - численность работников на начало анализируемого периода, чел.;</a:t>
            </a:r>
          </a:p>
          <a:p>
            <a:r>
              <a:rPr lang="ru-RU" dirty="0" err="1"/>
              <a:t>Чпр</a:t>
            </a:r>
            <a:r>
              <a:rPr lang="ru-RU" dirty="0"/>
              <a:t> - число вновь принятых за данный период, чел.;</a:t>
            </a:r>
          </a:p>
          <a:p>
            <a:r>
              <a:rPr lang="ru-RU" dirty="0" err="1"/>
              <a:t>Чув</a:t>
            </a:r>
            <a:r>
              <a:rPr lang="ru-RU" dirty="0"/>
              <a:t> - число уволенных за данный период, чел.</a:t>
            </a:r>
          </a:p>
          <a:p>
            <a:pPr algn="just" eaLnBrk="1" hangingPunct="1"/>
            <a:endParaRPr lang="ru-RU" altLang="ru-RU"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686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t>Анализ выполнения плана по труду</a:t>
            </a:r>
            <a:endParaRPr lang="ru-RU" altLang="ru-RU" sz="2800" dirty="0">
              <a:solidFill>
                <a:srgbClr val="333399"/>
              </a:solidFill>
              <a:latin typeface="Arial Narrow" panose="020B0606020202030204" pitchFamily="34" charset="0"/>
            </a:endParaRPr>
          </a:p>
        </p:txBody>
      </p:sp>
      <p:sp>
        <p:nvSpPr>
          <p:cNvPr id="36868"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D92236E-8D2D-4D23-819A-F9066F698A7C}" type="slidenum">
              <a:rPr lang="ru-RU" altLang="ru-RU" sz="1800"/>
              <a:pPr eaLnBrk="1" hangingPunct="1"/>
              <a:t>15</a:t>
            </a:fld>
            <a:endParaRPr lang="ru-RU" altLang="ru-RU" sz="1800"/>
          </a:p>
        </p:txBody>
      </p:sp>
      <p:sp>
        <p:nvSpPr>
          <p:cNvPr id="36869" name="Text Box 5"/>
          <p:cNvSpPr txBox="1">
            <a:spLocks noChangeArrowheads="1"/>
          </p:cNvSpPr>
          <p:nvPr/>
        </p:nvSpPr>
        <p:spPr bwMode="auto">
          <a:xfrm>
            <a:off x="323850" y="1304764"/>
            <a:ext cx="8496300" cy="5003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4 коэффициент соответствия персонала профилю работы:</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dirty="0"/>
              <a:t>где </a:t>
            </a:r>
            <a:r>
              <a:rPr lang="ru-RU" altLang="ru-RU" dirty="0" err="1"/>
              <a:t>Чпi</a:t>
            </a:r>
            <a:r>
              <a:rPr lang="ru-RU" altLang="ru-RU" dirty="0"/>
              <a:t> - плановое  (потребное)  количество  работников  i  -  й  профессии  (специальности) по фирме (подразделению), чел.;</a:t>
            </a:r>
          </a:p>
          <a:p>
            <a:pPr algn="just" eaLnBrk="1" hangingPunct="1">
              <a:spcBef>
                <a:spcPct val="10000"/>
              </a:spcBef>
            </a:pPr>
            <a:r>
              <a:rPr lang="ru-RU" altLang="ru-RU" dirty="0" err="1"/>
              <a:t>Чф</a:t>
            </a:r>
            <a:r>
              <a:rPr lang="ru-RU" altLang="ru-RU" dirty="0"/>
              <a:t> i - списочное (наличное)  количество  работников  данной  профессии  (специальности),   чел.;  </a:t>
            </a:r>
          </a:p>
          <a:p>
            <a:pPr algn="just" eaLnBrk="1" hangingPunct="1">
              <a:spcBef>
                <a:spcPct val="10000"/>
              </a:spcBef>
            </a:pPr>
            <a:r>
              <a:rPr lang="ru-RU" altLang="ru-RU" dirty="0"/>
              <a:t>n - количество имеющихся или необходимых  i – х профессий.</a:t>
            </a:r>
          </a:p>
          <a:p>
            <a:pPr algn="just" eaLnBrk="1" hangingPunct="1">
              <a:spcBef>
                <a:spcPct val="10000"/>
              </a:spcBef>
            </a:pPr>
            <a:endParaRPr lang="ru-RU" altLang="ru-RU" dirty="0"/>
          </a:p>
          <a:p>
            <a:pPr algn="just" eaLnBrk="1" hangingPunct="1">
              <a:spcBef>
                <a:spcPct val="10000"/>
              </a:spcBef>
            </a:pPr>
            <a:endParaRPr lang="ru-RU" altLang="ru-RU" dirty="0"/>
          </a:p>
        </p:txBody>
      </p:sp>
      <p:pic>
        <p:nvPicPr>
          <p:cNvPr id="2" name="Рисунок 1"/>
          <p:cNvPicPr>
            <a:picLocks noChangeAspect="1"/>
          </p:cNvPicPr>
          <p:nvPr/>
        </p:nvPicPr>
        <p:blipFill rotWithShape="1">
          <a:blip r:embed="rId3"/>
          <a:srcRect l="17885" t="56499" r="65577" b="27425"/>
          <a:stretch/>
        </p:blipFill>
        <p:spPr>
          <a:xfrm>
            <a:off x="3311860" y="1772816"/>
            <a:ext cx="2832824" cy="154817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8915" name="Text Box 3"/>
          <p:cNvSpPr txBox="1">
            <a:spLocks noChangeArrowheads="1"/>
          </p:cNvSpPr>
          <p:nvPr/>
        </p:nvSpPr>
        <p:spPr bwMode="auto">
          <a:xfrm>
            <a:off x="323850" y="-13193"/>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t>Анализ выполнения плана по труду</a:t>
            </a:r>
            <a:endParaRPr lang="ru-RU" altLang="ru-RU" sz="2800" dirty="0">
              <a:solidFill>
                <a:srgbClr val="333399"/>
              </a:solidFill>
              <a:latin typeface="Arial Narrow" panose="020B0606020202030204" pitchFamily="34" charset="0"/>
            </a:endParaRPr>
          </a:p>
        </p:txBody>
      </p:sp>
      <p:sp>
        <p:nvSpPr>
          <p:cNvPr id="38916"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4692D21-1427-4BB0-BAD0-EAB28B08C04E}" type="slidenum">
              <a:rPr lang="ru-RU" altLang="ru-RU" sz="1800"/>
              <a:pPr eaLnBrk="1" hangingPunct="1"/>
              <a:t>16</a:t>
            </a:fld>
            <a:endParaRPr lang="ru-RU" altLang="ru-RU" sz="1800"/>
          </a:p>
        </p:txBody>
      </p:sp>
      <p:sp>
        <p:nvSpPr>
          <p:cNvPr id="38917" name="Text Box 5"/>
          <p:cNvSpPr txBox="1">
            <a:spLocks noChangeArrowheads="1"/>
          </p:cNvSpPr>
          <p:nvPr/>
        </p:nvSpPr>
        <p:spPr bwMode="auto">
          <a:xfrm>
            <a:off x="323850" y="1125538"/>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5 относительный излишек (недостаток) рабочей силы:</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dirty="0"/>
              <a:t>где </a:t>
            </a:r>
            <a:r>
              <a:rPr lang="ru-RU" altLang="ru-RU" dirty="0" err="1"/>
              <a:t>Чф</a:t>
            </a:r>
            <a:r>
              <a:rPr lang="ru-RU" altLang="ru-RU" dirty="0"/>
              <a:t> - фактическая численность работающих;</a:t>
            </a:r>
          </a:p>
          <a:p>
            <a:pPr algn="just" eaLnBrk="1" hangingPunct="1">
              <a:spcBef>
                <a:spcPct val="10000"/>
              </a:spcBef>
            </a:pPr>
            <a:r>
              <a:rPr lang="ru-RU" altLang="ru-RU" dirty="0" err="1"/>
              <a:t>Чп</a:t>
            </a:r>
            <a:r>
              <a:rPr lang="ru-RU" altLang="ru-RU" dirty="0"/>
              <a:t> – плановая среднесписочная численность;</a:t>
            </a:r>
          </a:p>
          <a:p>
            <a:pPr algn="just" eaLnBrk="1" hangingPunct="1">
              <a:spcBef>
                <a:spcPct val="10000"/>
              </a:spcBef>
            </a:pPr>
            <a:r>
              <a:rPr lang="ru-RU" altLang="ru-RU" dirty="0" err="1"/>
              <a:t>Івп</a:t>
            </a:r>
            <a:r>
              <a:rPr lang="ru-RU" altLang="ru-RU" dirty="0"/>
              <a:t> - уровень  выполнения  плана по объему товарной (валовой) продукции.</a:t>
            </a:r>
          </a:p>
          <a:p>
            <a:pPr algn="just" eaLnBrk="1" hangingPunct="1">
              <a:spcBef>
                <a:spcPct val="10000"/>
              </a:spcBef>
            </a:pPr>
            <a:endParaRPr lang="ru-RU" altLang="ru-RU" dirty="0"/>
          </a:p>
        </p:txBody>
      </p:sp>
      <p:pic>
        <p:nvPicPr>
          <p:cNvPr id="2" name="Рисунок 1"/>
          <p:cNvPicPr>
            <a:picLocks noChangeAspect="1"/>
          </p:cNvPicPr>
          <p:nvPr/>
        </p:nvPicPr>
        <p:blipFill rotWithShape="1">
          <a:blip r:embed="rId3"/>
          <a:srcRect l="59808" t="60261" r="25192" b="35292"/>
          <a:stretch/>
        </p:blipFill>
        <p:spPr>
          <a:xfrm>
            <a:off x="2663788" y="1484784"/>
            <a:ext cx="3888418" cy="64807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80070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7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t>Анализ выполнения плана по труду</a:t>
            </a:r>
            <a:endParaRPr lang="ru-RU" altLang="ru-RU" sz="2800" dirty="0">
              <a:solidFill>
                <a:srgbClr val="333399"/>
              </a:solidFill>
              <a:latin typeface="Arial Narrow" panose="020B0606020202030204" pitchFamily="34" charset="0"/>
            </a:endParaRPr>
          </a:p>
        </p:txBody>
      </p:sp>
      <p:sp>
        <p:nvSpPr>
          <p:cNvPr id="4301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13DA57E-0F6B-4A00-903B-2094EE35FD0F}" type="slidenum">
              <a:rPr lang="ru-RU" altLang="ru-RU" sz="1800"/>
              <a:pPr eaLnBrk="1" hangingPunct="1"/>
              <a:t>17</a:t>
            </a:fld>
            <a:endParaRPr lang="ru-RU" altLang="ru-RU" sz="1800"/>
          </a:p>
        </p:txBody>
      </p:sp>
      <p:sp>
        <p:nvSpPr>
          <p:cNvPr id="43013" name="Text Box 5"/>
          <p:cNvSpPr txBox="1">
            <a:spLocks noChangeArrowheads="1"/>
          </p:cNvSpPr>
          <p:nvPr/>
        </p:nvSpPr>
        <p:spPr bwMode="auto">
          <a:xfrm>
            <a:off x="323850" y="800708"/>
            <a:ext cx="8496300" cy="5290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Эффективность использования  трудовых  ресурсов  можно  оценить  по следующим направлениям:</a:t>
            </a:r>
          </a:p>
          <a:p>
            <a:pPr algn="just" eaLnBrk="1" hangingPunct="1">
              <a:spcBef>
                <a:spcPct val="10000"/>
              </a:spcBef>
            </a:pPr>
            <a:r>
              <a:rPr lang="ru-RU" altLang="ru-RU" dirty="0"/>
              <a:t>1 использование  рабочего  времени.</a:t>
            </a:r>
          </a:p>
          <a:p>
            <a:pPr algn="just" eaLnBrk="1" hangingPunct="1">
              <a:spcBef>
                <a:spcPct val="10000"/>
              </a:spcBef>
            </a:pPr>
            <a:r>
              <a:rPr lang="ru-RU" altLang="ru-RU" dirty="0"/>
              <a:t>Показатели:</a:t>
            </a:r>
          </a:p>
          <a:p>
            <a:pPr algn="just" eaLnBrk="1" hangingPunct="1">
              <a:spcBef>
                <a:spcPct val="10000"/>
              </a:spcBef>
            </a:pPr>
            <a:r>
              <a:rPr lang="ru-RU" altLang="ru-RU" dirty="0"/>
              <a:t>1) Индекс    количества    отработанного     времени:</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dirty="0"/>
              <a:t>где Прд1, Прд0  - фактическая средняя продолжительность рабочего  дня  в  отчетном и базисном периодах , ч;</a:t>
            </a:r>
          </a:p>
          <a:p>
            <a:pPr algn="just" eaLnBrk="1" hangingPunct="1">
              <a:spcBef>
                <a:spcPct val="10000"/>
              </a:spcBef>
            </a:pPr>
            <a:r>
              <a:rPr lang="ru-RU" altLang="ru-RU" dirty="0"/>
              <a:t>Прп1,   Прп0   -   фактическая  средняя  продолжительность рабочего периода в отчетном и базисном периодах;</a:t>
            </a:r>
          </a:p>
          <a:p>
            <a:pPr algn="just" eaLnBrk="1" hangingPunct="1">
              <a:spcBef>
                <a:spcPct val="10000"/>
              </a:spcBef>
            </a:pPr>
            <a:r>
              <a:rPr lang="ru-RU" altLang="ru-RU" dirty="0"/>
              <a:t>Чсс1,Чсс0  -   среднесписочная  численность  работающих  в</a:t>
            </a:r>
          </a:p>
          <a:p>
            <a:pPr algn="just" eaLnBrk="1" hangingPunct="1">
              <a:spcBef>
                <a:spcPct val="10000"/>
              </a:spcBef>
            </a:pPr>
            <a:r>
              <a:rPr lang="ru-RU" altLang="ru-RU" dirty="0"/>
              <a:t>отчетном и  базисном периодах, чел.</a:t>
            </a:r>
          </a:p>
        </p:txBody>
      </p:sp>
      <p:pic>
        <p:nvPicPr>
          <p:cNvPr id="4" name="Рисунок 3"/>
          <p:cNvPicPr>
            <a:picLocks noChangeAspect="1"/>
          </p:cNvPicPr>
          <p:nvPr/>
        </p:nvPicPr>
        <p:blipFill rotWithShape="1">
          <a:blip r:embed="rId3"/>
          <a:srcRect l="61154" t="38371" r="19423" b="53762"/>
          <a:stretch/>
        </p:blipFill>
        <p:spPr>
          <a:xfrm>
            <a:off x="2591780" y="2528900"/>
            <a:ext cx="3478301" cy="79208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t>Анализ выполнения плана по труду</a:t>
            </a:r>
            <a:endParaRPr lang="ru-RU" altLang="ru-RU" sz="2800" dirty="0">
              <a:solidFill>
                <a:srgbClr val="333399"/>
              </a:solidFill>
              <a:latin typeface="Arial Narrow" panose="020B0606020202030204" pitchFamily="34" charset="0"/>
            </a:endParaRPr>
          </a:p>
        </p:txBody>
      </p:sp>
      <p:sp>
        <p:nvSpPr>
          <p:cNvPr id="4301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13DA57E-0F6B-4A00-903B-2094EE35FD0F}" type="slidenum">
              <a:rPr lang="ru-RU" altLang="ru-RU" sz="1800"/>
              <a:pPr eaLnBrk="1" hangingPunct="1"/>
              <a:t>18</a:t>
            </a:fld>
            <a:endParaRPr lang="ru-RU" altLang="ru-RU" sz="1800"/>
          </a:p>
        </p:txBody>
      </p:sp>
      <p:sp>
        <p:nvSpPr>
          <p:cNvPr id="43013" name="Text Box 5"/>
          <p:cNvSpPr txBox="1">
            <a:spLocks noChangeArrowheads="1"/>
          </p:cNvSpPr>
          <p:nvPr/>
        </p:nvSpPr>
        <p:spPr bwMode="auto">
          <a:xfrm>
            <a:off x="323850" y="1125538"/>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Показатели:</a:t>
            </a:r>
          </a:p>
          <a:p>
            <a:pPr algn="just" eaLnBrk="1" hangingPunct="1">
              <a:spcBef>
                <a:spcPct val="10000"/>
              </a:spcBef>
            </a:pPr>
            <a:r>
              <a:rPr lang="ru-RU" altLang="ru-RU" dirty="0"/>
              <a:t>2) Влияние на изменение общего  количества  отработанного  времени продолжительности   рабочего   дня:</a:t>
            </a:r>
          </a:p>
          <a:p>
            <a:pPr algn="just" eaLnBrk="1" hangingPunct="1">
              <a:spcBef>
                <a:spcPct val="10000"/>
              </a:spcBef>
            </a:pPr>
            <a:r>
              <a:rPr lang="ru-RU" altLang="ru-RU" dirty="0"/>
              <a:t>а) индекс продолжительности рабочего дня (</a:t>
            </a:r>
            <a:r>
              <a:rPr lang="ru-RU" altLang="ru-RU" dirty="0" err="1"/>
              <a:t>Iрд</a:t>
            </a:r>
            <a:r>
              <a:rPr lang="ru-RU" altLang="ru-RU" dirty="0"/>
              <a:t>):</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dirty="0"/>
              <a:t>б) в абсолютном  выражении:</a:t>
            </a:r>
          </a:p>
          <a:p>
            <a:pPr algn="just" eaLnBrk="1" hangingPunct="1">
              <a:spcBef>
                <a:spcPct val="10000"/>
              </a:spcBef>
            </a:pPr>
            <a:endParaRPr lang="ru-RU" altLang="ru-RU" dirty="0"/>
          </a:p>
          <a:p>
            <a:pPr algn="just" eaLnBrk="1" hangingPunct="1">
              <a:spcBef>
                <a:spcPct val="10000"/>
              </a:spcBef>
            </a:pPr>
            <a:endParaRPr lang="ru-RU" altLang="ru-RU" dirty="0"/>
          </a:p>
        </p:txBody>
      </p:sp>
      <p:pic>
        <p:nvPicPr>
          <p:cNvPr id="3" name="Рисунок 2"/>
          <p:cNvPicPr>
            <a:picLocks noChangeAspect="1"/>
          </p:cNvPicPr>
          <p:nvPr/>
        </p:nvPicPr>
        <p:blipFill rotWithShape="1">
          <a:blip r:embed="rId3"/>
          <a:srcRect l="19039" t="38028" r="65384" b="52052"/>
          <a:stretch/>
        </p:blipFill>
        <p:spPr>
          <a:xfrm>
            <a:off x="3066428" y="2479838"/>
            <a:ext cx="2651104" cy="949162"/>
          </a:xfrm>
          <a:prstGeom prst="rect">
            <a:avLst/>
          </a:prstGeom>
        </p:spPr>
      </p:pic>
      <p:pic>
        <p:nvPicPr>
          <p:cNvPr id="6" name="Рисунок 5"/>
          <p:cNvPicPr>
            <a:picLocks noChangeAspect="1"/>
          </p:cNvPicPr>
          <p:nvPr/>
        </p:nvPicPr>
        <p:blipFill rotWithShape="1">
          <a:blip r:embed="rId4"/>
          <a:srcRect l="12308" t="52394" r="58846" b="40081"/>
          <a:stretch/>
        </p:blipFill>
        <p:spPr>
          <a:xfrm>
            <a:off x="2267744" y="4149080"/>
            <a:ext cx="4664140" cy="684076"/>
          </a:xfrm>
          <a:prstGeom prst="rect">
            <a:avLst/>
          </a:prstGeom>
        </p:spPr>
      </p:pic>
    </p:spTree>
    <p:extLst>
      <p:ext uri="{BB962C8B-B14F-4D97-AF65-F5344CB8AC3E}">
        <p14:creationId xmlns:p14="http://schemas.microsoft.com/office/powerpoint/2010/main" val="191065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t>Анализ выполнения плана по труду</a:t>
            </a:r>
            <a:endParaRPr lang="ru-RU" altLang="ru-RU" sz="2800" dirty="0">
              <a:solidFill>
                <a:srgbClr val="333399"/>
              </a:solidFill>
              <a:latin typeface="Arial Narrow" panose="020B0606020202030204" pitchFamily="34" charset="0"/>
            </a:endParaRPr>
          </a:p>
        </p:txBody>
      </p:sp>
      <p:sp>
        <p:nvSpPr>
          <p:cNvPr id="4301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13DA57E-0F6B-4A00-903B-2094EE35FD0F}" type="slidenum">
              <a:rPr lang="ru-RU" altLang="ru-RU" sz="1800"/>
              <a:pPr eaLnBrk="1" hangingPunct="1"/>
              <a:t>19</a:t>
            </a:fld>
            <a:endParaRPr lang="ru-RU" altLang="ru-RU" sz="1800"/>
          </a:p>
        </p:txBody>
      </p:sp>
      <p:sp>
        <p:nvSpPr>
          <p:cNvPr id="43013" name="Text Box 5"/>
          <p:cNvSpPr txBox="1">
            <a:spLocks noChangeArrowheads="1"/>
          </p:cNvSpPr>
          <p:nvPr/>
        </p:nvSpPr>
        <p:spPr bwMode="auto">
          <a:xfrm>
            <a:off x="323850" y="1125538"/>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Показатели:</a:t>
            </a:r>
          </a:p>
          <a:p>
            <a:pPr algn="just" eaLnBrk="1" hangingPunct="1">
              <a:spcBef>
                <a:spcPct val="10000"/>
              </a:spcBef>
            </a:pPr>
            <a:r>
              <a:rPr lang="ru-RU" altLang="ru-RU" dirty="0"/>
              <a:t>3) Влияние изменения рабочего периода:</a:t>
            </a:r>
          </a:p>
          <a:p>
            <a:pPr algn="just" eaLnBrk="1" hangingPunct="1">
              <a:spcBef>
                <a:spcPct val="10000"/>
              </a:spcBef>
            </a:pPr>
            <a:r>
              <a:rPr lang="ru-RU" altLang="ru-RU" dirty="0"/>
              <a:t>а) индекс продолжительности рабочего периода (</a:t>
            </a:r>
            <a:r>
              <a:rPr lang="ru-RU" altLang="ru-RU" dirty="0" err="1"/>
              <a:t>Iрп</a:t>
            </a:r>
            <a:r>
              <a:rPr lang="ru-RU" altLang="ru-RU" dirty="0"/>
              <a:t>):</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dirty="0"/>
              <a:t>б) в абсолютном  выражении:</a:t>
            </a:r>
          </a:p>
          <a:p>
            <a:pPr algn="just" eaLnBrk="1" hangingPunct="1">
              <a:spcBef>
                <a:spcPct val="10000"/>
              </a:spcBef>
            </a:pPr>
            <a:endParaRPr lang="ru-RU" altLang="ru-RU" dirty="0"/>
          </a:p>
          <a:p>
            <a:pPr algn="just" eaLnBrk="1" hangingPunct="1">
              <a:spcBef>
                <a:spcPct val="10000"/>
              </a:spcBef>
            </a:pPr>
            <a:endParaRPr lang="ru-RU" altLang="ru-RU" dirty="0"/>
          </a:p>
        </p:txBody>
      </p:sp>
      <p:pic>
        <p:nvPicPr>
          <p:cNvPr id="2" name="Рисунок 1"/>
          <p:cNvPicPr>
            <a:picLocks noChangeAspect="1"/>
          </p:cNvPicPr>
          <p:nvPr/>
        </p:nvPicPr>
        <p:blipFill rotWithShape="1">
          <a:blip r:embed="rId3"/>
          <a:srcRect l="18269" t="37002" r="65385" b="53762"/>
          <a:stretch/>
        </p:blipFill>
        <p:spPr>
          <a:xfrm>
            <a:off x="2807804" y="2204864"/>
            <a:ext cx="2685438" cy="853020"/>
          </a:xfrm>
          <a:prstGeom prst="rect">
            <a:avLst/>
          </a:prstGeom>
        </p:spPr>
      </p:pic>
      <p:pic>
        <p:nvPicPr>
          <p:cNvPr id="4" name="Рисунок 3"/>
          <p:cNvPicPr>
            <a:picLocks noChangeAspect="1"/>
          </p:cNvPicPr>
          <p:nvPr/>
        </p:nvPicPr>
        <p:blipFill rotWithShape="1">
          <a:blip r:embed="rId3"/>
          <a:srcRect l="12308" t="51026" r="59038" b="40765"/>
          <a:stretch/>
        </p:blipFill>
        <p:spPr>
          <a:xfrm>
            <a:off x="1799692" y="3907071"/>
            <a:ext cx="4179241" cy="673168"/>
          </a:xfrm>
          <a:prstGeom prst="rect">
            <a:avLst/>
          </a:prstGeom>
        </p:spPr>
      </p:pic>
    </p:spTree>
    <p:extLst>
      <p:ext uri="{BB962C8B-B14F-4D97-AF65-F5344CB8AC3E}">
        <p14:creationId xmlns:p14="http://schemas.microsoft.com/office/powerpoint/2010/main" val="2867998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производительности труда</a:t>
            </a:r>
          </a:p>
        </p:txBody>
      </p:sp>
      <p:sp>
        <p:nvSpPr>
          <p:cNvPr id="4301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13DA57E-0F6B-4A00-903B-2094EE35FD0F}" type="slidenum">
              <a:rPr lang="ru-RU" altLang="ru-RU" sz="1800"/>
              <a:pPr eaLnBrk="1" hangingPunct="1"/>
              <a:t>20</a:t>
            </a:fld>
            <a:endParaRPr lang="ru-RU" altLang="ru-RU" sz="1800"/>
          </a:p>
        </p:txBody>
      </p:sp>
      <p:sp>
        <p:nvSpPr>
          <p:cNvPr id="43013" name="Text Box 5"/>
          <p:cNvSpPr txBox="1">
            <a:spLocks noChangeArrowheads="1"/>
          </p:cNvSpPr>
          <p:nvPr/>
        </p:nvSpPr>
        <p:spPr bwMode="auto">
          <a:xfrm>
            <a:off x="323850" y="1125538"/>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en-US" altLang="ru-RU" dirty="0"/>
              <a:t>2 </a:t>
            </a:r>
            <a:r>
              <a:rPr lang="ru-RU" altLang="ru-RU" dirty="0"/>
              <a:t>Важным объектом анализа является производительность труда. Для ее оценки чаще всего используются следующие показатели:</a:t>
            </a:r>
          </a:p>
          <a:p>
            <a:pPr algn="just" eaLnBrk="1" hangingPunct="1">
              <a:spcBef>
                <a:spcPct val="10000"/>
              </a:spcBef>
            </a:pPr>
            <a:r>
              <a:rPr lang="ru-RU" altLang="ru-RU" dirty="0"/>
              <a:t>1</a:t>
            </a:r>
            <a:r>
              <a:rPr lang="en-US" altLang="ru-RU" dirty="0"/>
              <a:t>)</a:t>
            </a:r>
            <a:r>
              <a:rPr lang="ru-RU" altLang="ru-RU" dirty="0"/>
              <a:t> среднегодовая, среднечасовая и среднедневная выработка продукции одним рабочим;</a:t>
            </a:r>
          </a:p>
          <a:p>
            <a:pPr algn="just" eaLnBrk="1" hangingPunct="1">
              <a:spcBef>
                <a:spcPct val="10000"/>
              </a:spcBef>
            </a:pPr>
            <a:r>
              <a:rPr lang="ru-RU" altLang="ru-RU" dirty="0"/>
              <a:t>2</a:t>
            </a:r>
            <a:r>
              <a:rPr lang="en-US" altLang="ru-RU" dirty="0"/>
              <a:t>)</a:t>
            </a:r>
            <a:r>
              <a:rPr lang="ru-RU" altLang="ru-RU" dirty="0"/>
              <a:t> среднегодовая выработка продукции на одного работающего;</a:t>
            </a:r>
          </a:p>
          <a:p>
            <a:pPr algn="just" eaLnBrk="1" hangingPunct="1">
              <a:spcBef>
                <a:spcPct val="10000"/>
              </a:spcBef>
            </a:pPr>
            <a:r>
              <a:rPr lang="ru-RU" altLang="ru-RU" dirty="0"/>
              <a:t>3</a:t>
            </a:r>
            <a:r>
              <a:rPr lang="en-US" altLang="ru-RU" dirty="0"/>
              <a:t>)</a:t>
            </a:r>
            <a:r>
              <a:rPr lang="ru-RU" altLang="ru-RU" dirty="0"/>
              <a:t> трудоемкость продукции.</a:t>
            </a:r>
          </a:p>
          <a:p>
            <a:pPr algn="just" eaLnBrk="1" hangingPunct="1">
              <a:spcBef>
                <a:spcPct val="10000"/>
              </a:spcBef>
            </a:pPr>
            <a:r>
              <a:rPr lang="ru-RU" altLang="ru-RU" dirty="0"/>
              <a:t>Влияние на среднегодовую выработку работника изменения доли рабочих в численности ППП можно определить по формуле:</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dirty="0"/>
              <a:t>где </a:t>
            </a:r>
            <a:r>
              <a:rPr lang="ru-RU" altLang="ru-RU" dirty="0">
                <a:sym typeface="Symbol" panose="05050102010706020507" pitchFamily="18" charset="2"/>
              </a:rPr>
              <a:t></a:t>
            </a:r>
            <a:r>
              <a:rPr lang="ru-RU" altLang="ru-RU" dirty="0" err="1">
                <a:sym typeface="Symbol" panose="05050102010706020507" pitchFamily="18" charset="2"/>
              </a:rPr>
              <a:t>Ув</a:t>
            </a:r>
            <a:r>
              <a:rPr lang="ru-RU" altLang="ru-RU" dirty="0">
                <a:sym typeface="Symbol" panose="05050102010706020507" pitchFamily="18" charset="2"/>
              </a:rPr>
              <a:t> – отклонение фактической численности рабочих в общей численности ППП от запланированной в %;</a:t>
            </a:r>
          </a:p>
          <a:p>
            <a:pPr algn="just" eaLnBrk="1" hangingPunct="1">
              <a:spcBef>
                <a:spcPct val="10000"/>
              </a:spcBef>
            </a:pPr>
            <a:r>
              <a:rPr lang="ru-RU" altLang="ru-RU" dirty="0" err="1">
                <a:sym typeface="Symbol" panose="05050102010706020507" pitchFamily="18" charset="2"/>
              </a:rPr>
              <a:t>Вгрп</a:t>
            </a:r>
            <a:r>
              <a:rPr lang="ru-RU" altLang="ru-RU" dirty="0">
                <a:sym typeface="Symbol" panose="05050102010706020507" pitchFamily="18" charset="2"/>
              </a:rPr>
              <a:t> – среднегодовая выработка одним рабочим в плановом периоде.</a:t>
            </a: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p:txBody>
      </p:sp>
      <p:pic>
        <p:nvPicPr>
          <p:cNvPr id="3" name="Рисунок 2"/>
          <p:cNvPicPr>
            <a:picLocks noChangeAspect="1"/>
          </p:cNvPicPr>
          <p:nvPr/>
        </p:nvPicPr>
        <p:blipFill rotWithShape="1">
          <a:blip r:embed="rId3"/>
          <a:srcRect l="18654" t="31872" r="69038" b="62998"/>
          <a:stretch/>
        </p:blipFill>
        <p:spPr>
          <a:xfrm>
            <a:off x="2843808" y="3789040"/>
            <a:ext cx="2918715" cy="684076"/>
          </a:xfrm>
          <a:prstGeom prst="rect">
            <a:avLst/>
          </a:prstGeom>
        </p:spPr>
      </p:pic>
    </p:spTree>
    <p:extLst>
      <p:ext uri="{BB962C8B-B14F-4D97-AF65-F5344CB8AC3E}">
        <p14:creationId xmlns:p14="http://schemas.microsoft.com/office/powerpoint/2010/main" val="850147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производительности труда</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21</a:t>
            </a:fld>
            <a:endParaRPr lang="ru-RU" altLang="ru-RU" sz="1800"/>
          </a:p>
        </p:txBody>
      </p:sp>
      <p:sp>
        <p:nvSpPr>
          <p:cNvPr id="45061" name="Text Box 5"/>
          <p:cNvSpPr txBox="1">
            <a:spLocks noChangeArrowheads="1"/>
          </p:cNvSpPr>
          <p:nvPr/>
        </p:nvSpPr>
        <p:spPr bwMode="auto">
          <a:xfrm>
            <a:off x="312782" y="908050"/>
            <a:ext cx="8496300" cy="5039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indent="0" algn="ctr" eaLnBrk="1" hangingPunct="1">
              <a:spcBef>
                <a:spcPct val="10000"/>
              </a:spcBef>
            </a:pPr>
            <a:r>
              <a:rPr lang="ru-RU" altLang="ru-RU" dirty="0"/>
              <a:t>Рисунок 4 – Система показателей измерения производительности труда</a:t>
            </a:r>
          </a:p>
        </p:txBody>
      </p:sp>
      <p:pic>
        <p:nvPicPr>
          <p:cNvPr id="2" name="Рисунок 1"/>
          <p:cNvPicPr>
            <a:picLocks noChangeAspect="1"/>
          </p:cNvPicPr>
          <p:nvPr/>
        </p:nvPicPr>
        <p:blipFill rotWithShape="1">
          <a:blip r:embed="rId3"/>
          <a:srcRect l="3542" t="31529" r="52885" b="26399"/>
          <a:stretch/>
        </p:blipFill>
        <p:spPr>
          <a:xfrm>
            <a:off x="971600" y="1639716"/>
            <a:ext cx="7209258" cy="39135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производительности труда</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22</a:t>
            </a:fld>
            <a:endParaRPr lang="ru-RU" altLang="ru-RU" sz="1800"/>
          </a:p>
        </p:txBody>
      </p:sp>
      <p:sp>
        <p:nvSpPr>
          <p:cNvPr id="45061" name="Text Box 5"/>
          <p:cNvSpPr txBox="1">
            <a:spLocks noChangeArrowheads="1"/>
          </p:cNvSpPr>
          <p:nvPr/>
        </p:nvSpPr>
        <p:spPr bwMode="auto">
          <a:xfrm>
            <a:off x="323850" y="1016732"/>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Выработка рассчитывается по следующей формуле:</a:t>
            </a:r>
          </a:p>
          <a:p>
            <a:pPr algn="ctr" eaLnBrk="1" hangingPunct="1">
              <a:spcBef>
                <a:spcPct val="10000"/>
              </a:spcBef>
            </a:pPr>
            <a:r>
              <a:rPr lang="ru-RU" altLang="ru-RU" dirty="0"/>
              <a:t>В = ОП</a:t>
            </a:r>
            <a:r>
              <a:rPr lang="en-US" altLang="ru-RU" dirty="0"/>
              <a:t> / </a:t>
            </a:r>
            <a:r>
              <a:rPr lang="ru-RU" altLang="ru-RU" dirty="0"/>
              <a:t>ЗТ,</a:t>
            </a:r>
          </a:p>
          <a:p>
            <a:pPr algn="just" eaLnBrk="1" hangingPunct="1">
              <a:spcBef>
                <a:spcPct val="10000"/>
              </a:spcBef>
            </a:pPr>
            <a:r>
              <a:rPr lang="ru-RU" altLang="ru-RU" dirty="0"/>
              <a:t> где ОП - объем производства продукции, рассчитанный в натуральных (условно-натуральных), стоимостных или трудовых показателях по реализованной, валовой, чистой (условно-чистой) продукции за определенный промежуток времени (год, квартал, месяц, день); ЗТ - затраты труда на данный объем производства продукции, чел.-час.</a:t>
            </a:r>
          </a:p>
          <a:p>
            <a:pPr algn="just" eaLnBrk="1" hangingPunct="1">
              <a:spcBef>
                <a:spcPct val="10000"/>
              </a:spcBef>
            </a:pPr>
            <a:r>
              <a:rPr lang="ru-RU" altLang="ru-RU" dirty="0"/>
              <a:t>Трудоемкость рассчитывается по формуле:</a:t>
            </a:r>
          </a:p>
          <a:p>
            <a:pPr algn="ctr" eaLnBrk="1" hangingPunct="1">
              <a:spcBef>
                <a:spcPct val="10000"/>
              </a:spcBef>
            </a:pPr>
            <a:r>
              <a:rPr lang="ru-RU" altLang="ru-RU" dirty="0"/>
              <a:t>Т = ЗТ </a:t>
            </a:r>
            <a:r>
              <a:rPr lang="en-US" altLang="ru-RU" dirty="0"/>
              <a:t>/ </a:t>
            </a:r>
            <a:r>
              <a:rPr lang="ru-RU" altLang="ru-RU" dirty="0"/>
              <a:t>ОП,</a:t>
            </a:r>
          </a:p>
          <a:p>
            <a:pPr algn="just" eaLnBrk="1" hangingPunct="1">
              <a:spcBef>
                <a:spcPct val="10000"/>
              </a:spcBef>
            </a:pPr>
            <a:r>
              <a:rPr lang="ru-RU" altLang="ru-RU" dirty="0"/>
              <a:t>где ЗТ - затраты труда на данный объем производства продукции, чел.-ч</a:t>
            </a:r>
          </a:p>
        </p:txBody>
      </p:sp>
    </p:spTree>
    <p:extLst>
      <p:ext uri="{BB962C8B-B14F-4D97-AF65-F5344CB8AC3E}">
        <p14:creationId xmlns:p14="http://schemas.microsoft.com/office/powerpoint/2010/main" val="2404062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производительности труда</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23</a:t>
            </a:fld>
            <a:endParaRPr lang="ru-RU" altLang="ru-RU" sz="1800"/>
          </a:p>
        </p:txBody>
      </p:sp>
      <p:sp>
        <p:nvSpPr>
          <p:cNvPr id="45061" name="Text Box 5"/>
          <p:cNvSpPr txBox="1">
            <a:spLocks noChangeArrowheads="1"/>
          </p:cNvSpPr>
          <p:nvPr/>
        </p:nvSpPr>
        <p:spPr bwMode="auto">
          <a:xfrm>
            <a:off x="323850" y="1016732"/>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В практике внутрифирменного планирования применяются сле­дующие методы планирования производительности труда:</a:t>
            </a:r>
          </a:p>
          <a:p>
            <a:pPr algn="just" eaLnBrk="1" hangingPunct="1">
              <a:spcBef>
                <a:spcPct val="10000"/>
              </a:spcBef>
            </a:pPr>
            <a:r>
              <a:rPr lang="ru-RU" altLang="ru-RU" dirty="0"/>
              <a:t>1 корректировка базисной производительности труда с учетом ее изменения в планируемом году за счет технико-экономических фак­торов;</a:t>
            </a:r>
          </a:p>
          <a:p>
            <a:pPr algn="just" eaLnBrk="1" hangingPunct="1">
              <a:spcBef>
                <a:spcPct val="10000"/>
              </a:spcBef>
            </a:pPr>
            <a:r>
              <a:rPr lang="ru-RU" altLang="ru-RU" dirty="0"/>
              <a:t>Варианты 1:</a:t>
            </a:r>
          </a:p>
          <a:p>
            <a:pPr algn="just" eaLnBrk="1" hangingPunct="1">
              <a:spcBef>
                <a:spcPct val="10000"/>
              </a:spcBef>
            </a:pPr>
            <a:r>
              <a:rPr lang="ru-RU" altLang="ru-RU" dirty="0"/>
              <a:t>1) </a:t>
            </a:r>
            <a:r>
              <a:rPr lang="ru-RU" dirty="0"/>
              <a:t> расчет планируемого сокращения (увеличения) численности по каждому технико-экономическому фактору, общего изменения численности в целом по фирме, а затем определение планируемого прироста производительности труда;</a:t>
            </a:r>
          </a:p>
          <a:p>
            <a:pPr algn="just" eaLnBrk="1" hangingPunct="1">
              <a:spcBef>
                <a:spcPct val="10000"/>
              </a:spcBef>
            </a:pPr>
            <a:r>
              <a:rPr lang="ru-RU" altLang="ru-RU" dirty="0"/>
              <a:t>2) </a:t>
            </a:r>
            <a:r>
              <a:rPr lang="ru-RU" dirty="0"/>
              <a:t>расчет возможного изменения производительности труда в процентах по каждому технико-экономическому фактору, общего изменения в целом по фирме с последующим определением планируемой экономии (перерасхода) численности трудовых ресурсов.</a:t>
            </a:r>
            <a:endParaRPr lang="ru-RU" altLang="ru-RU" dirty="0"/>
          </a:p>
        </p:txBody>
      </p:sp>
    </p:spTree>
    <p:extLst>
      <p:ext uri="{BB962C8B-B14F-4D97-AF65-F5344CB8AC3E}">
        <p14:creationId xmlns:p14="http://schemas.microsoft.com/office/powerpoint/2010/main" val="2349930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908050"/>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производительности труда</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24</a:t>
            </a:fld>
            <a:endParaRPr lang="ru-RU" altLang="ru-RU" sz="1800"/>
          </a:p>
        </p:txBody>
      </p:sp>
      <p:sp>
        <p:nvSpPr>
          <p:cNvPr id="45061" name="Text Box 5"/>
          <p:cNvSpPr txBox="1">
            <a:spLocks noChangeArrowheads="1"/>
          </p:cNvSpPr>
          <p:nvPr/>
        </p:nvSpPr>
        <p:spPr bwMode="auto">
          <a:xfrm>
            <a:off x="323850" y="1016732"/>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В практике внутрифирменного планирования применяются сле­дующие методы планирования производительности труда (продолжение):</a:t>
            </a:r>
          </a:p>
          <a:p>
            <a:pPr algn="just" eaLnBrk="1" hangingPunct="1">
              <a:spcBef>
                <a:spcPct val="10000"/>
              </a:spcBef>
            </a:pPr>
            <a:r>
              <a:rPr lang="ru-RU" altLang="ru-RU" dirty="0"/>
              <a:t>2 прямой счет на основе трудоемкости производственной про­граммы.</a:t>
            </a:r>
          </a:p>
          <a:p>
            <a:pPr algn="just" eaLnBrk="1" hangingPunct="1">
              <a:spcBef>
                <a:spcPct val="10000"/>
              </a:spcBef>
            </a:pPr>
            <a:r>
              <a:rPr lang="ru-RU" altLang="ru-RU" dirty="0"/>
              <a:t>Между показателями производительности труда и трудоемкости продукции существует следующая взаимосвязь:</a:t>
            </a:r>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endParaRPr lang="ru-RU" altLang="ru-RU" dirty="0"/>
          </a:p>
          <a:p>
            <a:pPr algn="just" eaLnBrk="1" hangingPunct="1">
              <a:spcBef>
                <a:spcPct val="10000"/>
              </a:spcBef>
            </a:pPr>
            <a:r>
              <a:rPr lang="ru-RU" altLang="ru-RU" dirty="0"/>
              <a:t>где </a:t>
            </a:r>
            <a:r>
              <a:rPr lang="ru-RU" altLang="ru-RU" dirty="0">
                <a:sym typeface="Symbol" panose="05050102010706020507" pitchFamily="18" charset="2"/>
              </a:rPr>
              <a:t>П – прирост производительности труда к базисному уровню, %;</a:t>
            </a:r>
          </a:p>
          <a:p>
            <a:pPr algn="just" eaLnBrk="1" hangingPunct="1">
              <a:spcBef>
                <a:spcPct val="10000"/>
              </a:spcBef>
            </a:pPr>
            <a:r>
              <a:rPr lang="ru-RU" altLang="ru-RU" dirty="0">
                <a:sym typeface="Symbol" panose="05050102010706020507" pitchFamily="18" charset="2"/>
              </a:rPr>
              <a:t>Т – снижение трудоемкости продукции по сравнению с базисным уровнем, %.</a:t>
            </a:r>
          </a:p>
          <a:p>
            <a:pPr algn="just" eaLnBrk="1" hangingPunct="1">
              <a:spcBef>
                <a:spcPct val="10000"/>
              </a:spcBef>
            </a:pPr>
            <a:r>
              <a:rPr lang="ru-RU" altLang="ru-RU" dirty="0">
                <a:sym typeface="Symbol" panose="05050102010706020507" pitchFamily="18" charset="2"/>
              </a:rPr>
              <a:t>3 укрупненные методы.</a:t>
            </a:r>
            <a:endParaRPr lang="ru-RU" altLang="ru-RU" dirty="0"/>
          </a:p>
          <a:p>
            <a:pPr algn="just" eaLnBrk="1" hangingPunct="1">
              <a:spcBef>
                <a:spcPct val="10000"/>
              </a:spcBef>
            </a:pPr>
            <a:endParaRPr lang="ru-RU" altLang="ru-RU" dirty="0"/>
          </a:p>
        </p:txBody>
      </p:sp>
      <p:pic>
        <p:nvPicPr>
          <p:cNvPr id="2" name="Рисунок 1"/>
          <p:cNvPicPr>
            <a:picLocks noChangeAspect="1"/>
          </p:cNvPicPr>
          <p:nvPr/>
        </p:nvPicPr>
        <p:blipFill rotWithShape="1">
          <a:blip r:embed="rId3"/>
          <a:srcRect l="64423" t="47606" r="16923" b="43159"/>
          <a:stretch/>
        </p:blipFill>
        <p:spPr>
          <a:xfrm>
            <a:off x="2987824" y="3305907"/>
            <a:ext cx="3158523" cy="879177"/>
          </a:xfrm>
          <a:prstGeom prst="rect">
            <a:avLst/>
          </a:prstGeom>
        </p:spPr>
      </p:pic>
    </p:spTree>
    <p:extLst>
      <p:ext uri="{BB962C8B-B14F-4D97-AF65-F5344CB8AC3E}">
        <p14:creationId xmlns:p14="http://schemas.microsoft.com/office/powerpoint/2010/main" val="2334624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25</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Расчет плановой трудоемкости изготовления продукции (единицы, товарного выпуска) осуществляется в 3 этапа:</a:t>
            </a:r>
          </a:p>
          <a:p>
            <a:pPr indent="457200" algn="just" eaLnBrk="1" hangingPunct="1">
              <a:spcBef>
                <a:spcPct val="10000"/>
              </a:spcBef>
            </a:pPr>
            <a:r>
              <a:rPr lang="en-US" altLang="ru-RU" dirty="0"/>
              <a:t>I</a:t>
            </a:r>
            <a:r>
              <a:rPr lang="ru-RU" altLang="ru-RU" dirty="0"/>
              <a:t> анализ ее уровня и структуры в базисном и отчетном периодах.</a:t>
            </a:r>
          </a:p>
          <a:p>
            <a:pPr indent="457200" algn="just" eaLnBrk="1" hangingPunct="1">
              <a:spcBef>
                <a:spcPct val="10000"/>
              </a:spcBef>
            </a:pPr>
            <a:r>
              <a:rPr lang="ru-RU" altLang="ru-RU" dirty="0"/>
              <a:t>Направления:</a:t>
            </a:r>
          </a:p>
          <a:p>
            <a:pPr indent="457200" algn="just" eaLnBrk="1" hangingPunct="1">
              <a:spcBef>
                <a:spcPct val="10000"/>
              </a:spcBef>
            </a:pPr>
            <a:r>
              <a:rPr lang="ru-RU" altLang="ru-RU" dirty="0"/>
              <a:t>1 Изучение организации и обслуживания рабочих мест во всех структурных подразделениях фирмы.</a:t>
            </a:r>
          </a:p>
          <a:p>
            <a:pPr indent="457200" algn="just" eaLnBrk="1" hangingPunct="1">
              <a:spcBef>
                <a:spcPct val="10000"/>
              </a:spcBef>
            </a:pPr>
            <a:r>
              <a:rPr lang="ru-RU" altLang="ru-RU" dirty="0"/>
              <a:t>Для оценки уровня обслуживания используется коэффициент обслуживания рабочих мест:</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ru-RU" altLang="ru-RU" dirty="0" err="1"/>
              <a:t>Рму</a:t>
            </a:r>
            <a:r>
              <a:rPr lang="ru-RU" altLang="ru-RU" dirty="0"/>
              <a:t> – количество рабочих мест основных рабочих с удовлетворительным обслуживанием;</a:t>
            </a:r>
          </a:p>
          <a:p>
            <a:pPr indent="457200" algn="just" eaLnBrk="1" hangingPunct="1">
              <a:spcBef>
                <a:spcPct val="10000"/>
              </a:spcBef>
            </a:pPr>
            <a:r>
              <a:rPr lang="ru-RU" altLang="ru-RU" dirty="0"/>
              <a:t>РМ0 – общее количество рабочих мест основных рабочих.</a:t>
            </a:r>
          </a:p>
          <a:p>
            <a:pPr indent="457200" algn="just" eaLnBrk="1" hangingPunct="1">
              <a:spcBef>
                <a:spcPct val="10000"/>
              </a:spcBef>
            </a:pPr>
            <a:endParaRPr lang="ru-RU" altLang="ru-RU" dirty="0"/>
          </a:p>
          <a:p>
            <a:pPr indent="457200" algn="just" eaLnBrk="1" hangingPunct="1">
              <a:spcBef>
                <a:spcPct val="10000"/>
              </a:spcBef>
            </a:pPr>
            <a:endParaRPr lang="ru-RU" altLang="ru-RU" dirty="0"/>
          </a:p>
        </p:txBody>
      </p:sp>
      <p:pic>
        <p:nvPicPr>
          <p:cNvPr id="2" name="Рисунок 1"/>
          <p:cNvPicPr>
            <a:picLocks noChangeAspect="1"/>
          </p:cNvPicPr>
          <p:nvPr/>
        </p:nvPicPr>
        <p:blipFill rotWithShape="1">
          <a:blip r:embed="rId3"/>
          <a:srcRect l="67308" t="53079" r="24807" b="39054"/>
          <a:stretch/>
        </p:blipFill>
        <p:spPr>
          <a:xfrm>
            <a:off x="3815916" y="3583033"/>
            <a:ext cx="1188132" cy="666513"/>
          </a:xfrm>
          <a:prstGeom prst="rect">
            <a:avLst/>
          </a:prstGeom>
        </p:spPr>
      </p:pic>
    </p:spTree>
    <p:extLst>
      <p:ext uri="{BB962C8B-B14F-4D97-AF65-F5344CB8AC3E}">
        <p14:creationId xmlns:p14="http://schemas.microsoft.com/office/powerpoint/2010/main" val="779986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26</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Направления (продолжение):</a:t>
            </a:r>
          </a:p>
          <a:p>
            <a:pPr indent="457200" algn="just" eaLnBrk="1" hangingPunct="1">
              <a:spcBef>
                <a:spcPct val="10000"/>
              </a:spcBef>
            </a:pPr>
            <a:r>
              <a:rPr lang="ru-RU" altLang="ru-RU" dirty="0"/>
              <a:t>2 Разделение и кооперация труда.</a:t>
            </a:r>
          </a:p>
          <a:p>
            <a:pPr indent="457200" algn="just" eaLnBrk="1" hangingPunct="1">
              <a:spcBef>
                <a:spcPct val="10000"/>
              </a:spcBef>
            </a:pPr>
            <a:r>
              <a:rPr lang="ru-RU" altLang="ru-RU" dirty="0"/>
              <a:t>Критерий эффективности – сокращение общих затрат труда.</a:t>
            </a:r>
          </a:p>
          <a:p>
            <a:pPr indent="457200" algn="just" eaLnBrk="1" hangingPunct="1">
              <a:spcBef>
                <a:spcPct val="10000"/>
              </a:spcBef>
            </a:pPr>
            <a:r>
              <a:rPr lang="ru-RU" altLang="ru-RU" dirty="0"/>
              <a:t>Коэффициент разделения труда:</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ru-RU" altLang="ru-RU" dirty="0" err="1"/>
              <a:t>Тн</a:t>
            </a:r>
            <a:r>
              <a:rPr lang="en-US" altLang="ru-RU" dirty="0" err="1"/>
              <a:t>i</a:t>
            </a:r>
            <a:r>
              <a:rPr lang="en-US" altLang="ru-RU" dirty="0"/>
              <a:t> – </a:t>
            </a:r>
            <a:r>
              <a:rPr lang="ru-RU" altLang="ru-RU" dirty="0"/>
              <a:t>продолжительность выполнения </a:t>
            </a:r>
            <a:r>
              <a:rPr lang="en-US" altLang="ru-RU" dirty="0" err="1"/>
              <a:t>i</a:t>
            </a:r>
            <a:r>
              <a:rPr lang="ru-RU" altLang="ru-RU" dirty="0"/>
              <a:t>-м рабочим непредусмотренной заданием работы в течение смены;</a:t>
            </a:r>
          </a:p>
          <a:p>
            <a:pPr indent="457200" algn="just" eaLnBrk="1" hangingPunct="1">
              <a:spcBef>
                <a:spcPct val="10000"/>
              </a:spcBef>
            </a:pPr>
            <a:r>
              <a:rPr lang="ru-RU" altLang="ru-RU" dirty="0"/>
              <a:t>Тс – продолжительность рабочей смены, мин;</a:t>
            </a:r>
          </a:p>
          <a:p>
            <a:pPr indent="457200" algn="just" eaLnBrk="1" hangingPunct="1">
              <a:spcBef>
                <a:spcPct val="10000"/>
              </a:spcBef>
            </a:pPr>
            <a:r>
              <a:rPr lang="ru-RU" altLang="ru-RU" dirty="0"/>
              <a:t>Ч – численность рабочих участка, поточной линии.</a:t>
            </a:r>
          </a:p>
        </p:txBody>
      </p:sp>
      <p:pic>
        <p:nvPicPr>
          <p:cNvPr id="3" name="Рисунок 2"/>
          <p:cNvPicPr>
            <a:picLocks noChangeAspect="1"/>
          </p:cNvPicPr>
          <p:nvPr/>
        </p:nvPicPr>
        <p:blipFill rotWithShape="1">
          <a:blip r:embed="rId3"/>
          <a:srcRect l="21154" t="55815" r="67692" b="32213"/>
          <a:stretch/>
        </p:blipFill>
        <p:spPr>
          <a:xfrm>
            <a:off x="3095836" y="2312876"/>
            <a:ext cx="1989620" cy="1200636"/>
          </a:xfrm>
          <a:prstGeom prst="rect">
            <a:avLst/>
          </a:prstGeom>
        </p:spPr>
      </p:pic>
    </p:spTree>
    <p:extLst>
      <p:ext uri="{BB962C8B-B14F-4D97-AF65-F5344CB8AC3E}">
        <p14:creationId xmlns:p14="http://schemas.microsoft.com/office/powerpoint/2010/main" val="2652257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27</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Направления (продолжение):</a:t>
            </a:r>
          </a:p>
          <a:p>
            <a:pPr indent="457200" algn="just" eaLnBrk="1" hangingPunct="1">
              <a:spcBef>
                <a:spcPct val="10000"/>
              </a:spcBef>
            </a:pPr>
            <a:r>
              <a:rPr lang="ru-RU" altLang="ru-RU" dirty="0"/>
              <a:t>3 эффективность приемов и методов труда.</a:t>
            </a:r>
          </a:p>
          <a:p>
            <a:pPr indent="457200" algn="just" eaLnBrk="1" hangingPunct="1">
              <a:spcBef>
                <a:spcPct val="10000"/>
              </a:spcBef>
            </a:pPr>
            <a:r>
              <a:rPr lang="ru-RU" altLang="ru-RU" dirty="0"/>
              <a:t>Объем внедрения технически обоснованных норм:</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en-US" altLang="ru-RU" dirty="0"/>
              <a:t>t</a:t>
            </a:r>
            <a:r>
              <a:rPr lang="ru-RU" altLang="ru-RU" dirty="0"/>
              <a:t>н</a:t>
            </a:r>
            <a:r>
              <a:rPr lang="en-US" altLang="ru-RU" dirty="0" err="1"/>
              <a:t>i</a:t>
            </a:r>
            <a:r>
              <a:rPr lang="en-US" altLang="ru-RU" dirty="0"/>
              <a:t> – </a:t>
            </a:r>
            <a:r>
              <a:rPr lang="ru-RU" altLang="ru-RU" dirty="0"/>
              <a:t>технически обоснованная норма времени на изготовление единицы </a:t>
            </a:r>
            <a:r>
              <a:rPr lang="en-US" altLang="ru-RU" dirty="0" err="1"/>
              <a:t>i</a:t>
            </a:r>
            <a:r>
              <a:rPr lang="ru-RU" altLang="ru-RU" dirty="0"/>
              <a:t>-ого виды продукции (работ) з данный период, ч;</a:t>
            </a:r>
          </a:p>
          <a:p>
            <a:pPr indent="457200" algn="just" eaLnBrk="1" hangingPunct="1">
              <a:spcBef>
                <a:spcPct val="10000"/>
              </a:spcBef>
            </a:pPr>
            <a:r>
              <a:rPr lang="ru-RU" altLang="ru-RU" dirty="0"/>
              <a:t>ОП</a:t>
            </a:r>
            <a:r>
              <a:rPr lang="en-US" altLang="ru-RU" dirty="0" err="1"/>
              <a:t>i</a:t>
            </a:r>
            <a:r>
              <a:rPr lang="ru-RU" altLang="ru-RU" dirty="0"/>
              <a:t> – количество </a:t>
            </a:r>
            <a:r>
              <a:rPr lang="en-US" altLang="ru-RU" dirty="0" err="1"/>
              <a:t>i</a:t>
            </a:r>
            <a:r>
              <a:rPr lang="ru-RU" altLang="ru-RU" dirty="0"/>
              <a:t>-го вида продукции, произведенной за данный период, в соответствующих единицах;</a:t>
            </a:r>
          </a:p>
          <a:p>
            <a:pPr indent="457200" algn="just" eaLnBrk="1" hangingPunct="1">
              <a:spcBef>
                <a:spcPct val="10000"/>
              </a:spcBef>
            </a:pPr>
            <a:r>
              <a:rPr lang="ru-RU" altLang="ru-RU" dirty="0" err="1"/>
              <a:t>Тн</a:t>
            </a:r>
            <a:r>
              <a:rPr lang="ru-RU" altLang="ru-RU" dirty="0"/>
              <a:t> – общая нормативная трудоемкость продукции, произведенной за данный период времени, исчисляемая по всем видам норм, ч.</a:t>
            </a:r>
          </a:p>
        </p:txBody>
      </p:sp>
      <p:pic>
        <p:nvPicPr>
          <p:cNvPr id="2" name="Рисунок 1"/>
          <p:cNvPicPr>
            <a:picLocks noChangeAspect="1"/>
          </p:cNvPicPr>
          <p:nvPr/>
        </p:nvPicPr>
        <p:blipFill rotWithShape="1">
          <a:blip r:embed="rId3"/>
          <a:srcRect l="65000" t="46579" r="19038" b="44870"/>
          <a:stretch/>
        </p:blipFill>
        <p:spPr>
          <a:xfrm>
            <a:off x="3239852" y="2021450"/>
            <a:ext cx="2521463" cy="759478"/>
          </a:xfrm>
          <a:prstGeom prst="rect">
            <a:avLst/>
          </a:prstGeom>
        </p:spPr>
      </p:pic>
    </p:spTree>
    <p:extLst>
      <p:ext uri="{BB962C8B-B14F-4D97-AF65-F5344CB8AC3E}">
        <p14:creationId xmlns:p14="http://schemas.microsoft.com/office/powerpoint/2010/main" val="2886268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a:p>
            <a:pPr algn="ctr" eaLnBrk="1" hangingPunct="1"/>
            <a:endParaRPr lang="ru-RU" altLang="ru-RU" sz="2800" dirty="0">
              <a:solidFill>
                <a:srgbClr val="333399"/>
              </a:solidFill>
            </a:endParaRP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28</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Направления (продолжение):</a:t>
            </a:r>
          </a:p>
          <a:p>
            <a:pPr indent="457200" algn="just" eaLnBrk="1" hangingPunct="1">
              <a:spcBef>
                <a:spcPct val="10000"/>
              </a:spcBef>
            </a:pPr>
            <a:r>
              <a:rPr lang="ru-RU" altLang="ru-RU" dirty="0"/>
              <a:t>4 мотивация труда – важно выявить, как стимулируется перевыполнение норм выработки и обслуживания, внедрение технически обоснованных норм, влияние перевыполнения норм на качество продукции, работ;</a:t>
            </a:r>
          </a:p>
          <a:p>
            <a:pPr indent="457200" algn="just" eaLnBrk="1" hangingPunct="1">
              <a:spcBef>
                <a:spcPct val="10000"/>
              </a:spcBef>
            </a:pPr>
            <a:r>
              <a:rPr lang="ru-RU" altLang="ru-RU" dirty="0"/>
              <a:t>5 квалификация кадров;</a:t>
            </a:r>
          </a:p>
          <a:p>
            <a:pPr indent="457200" algn="just" eaLnBrk="1" hangingPunct="1">
              <a:spcBef>
                <a:spcPct val="10000"/>
              </a:spcBef>
            </a:pPr>
            <a:r>
              <a:rPr lang="ru-RU" altLang="ru-RU" dirty="0"/>
              <a:t>Коэффициент использования квалификации:</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ru-RU" altLang="ru-RU" dirty="0" err="1"/>
              <a:t>Рр</a:t>
            </a:r>
            <a:r>
              <a:rPr lang="ru-RU" altLang="ru-RU" dirty="0"/>
              <a:t> – средний разряд рабочих по подразделениям фирмы;</a:t>
            </a:r>
          </a:p>
          <a:p>
            <a:pPr indent="457200" algn="just" eaLnBrk="1" hangingPunct="1">
              <a:spcBef>
                <a:spcPct val="10000"/>
              </a:spcBef>
            </a:pPr>
            <a:r>
              <a:rPr lang="ru-RU" altLang="ru-RU" dirty="0" err="1"/>
              <a:t>Рс</a:t>
            </a:r>
            <a:r>
              <a:rPr lang="ru-RU" altLang="ru-RU" dirty="0"/>
              <a:t> – средний разряд выполняемых ими работ.</a:t>
            </a:r>
          </a:p>
          <a:p>
            <a:pPr indent="457200" algn="just" eaLnBrk="1" hangingPunct="1">
              <a:spcBef>
                <a:spcPct val="10000"/>
              </a:spcBef>
            </a:pPr>
            <a:endParaRPr lang="ru-RU" altLang="ru-RU" dirty="0"/>
          </a:p>
        </p:txBody>
      </p:sp>
      <p:pic>
        <p:nvPicPr>
          <p:cNvPr id="3" name="Рисунок 2"/>
          <p:cNvPicPr>
            <a:picLocks noChangeAspect="1"/>
          </p:cNvPicPr>
          <p:nvPr/>
        </p:nvPicPr>
        <p:blipFill rotWithShape="1">
          <a:blip r:embed="rId3"/>
          <a:srcRect l="20961" t="55473" r="72116" b="35976"/>
          <a:stretch/>
        </p:blipFill>
        <p:spPr>
          <a:xfrm>
            <a:off x="3059832" y="3104964"/>
            <a:ext cx="1287126" cy="893838"/>
          </a:xfrm>
          <a:prstGeom prst="rect">
            <a:avLst/>
          </a:prstGeom>
        </p:spPr>
      </p:pic>
    </p:spTree>
    <p:extLst>
      <p:ext uri="{BB962C8B-B14F-4D97-AF65-F5344CB8AC3E}">
        <p14:creationId xmlns:p14="http://schemas.microsoft.com/office/powerpoint/2010/main" val="657227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29</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Направления (продолжение):</a:t>
            </a:r>
          </a:p>
          <a:p>
            <a:pPr indent="457200" algn="just" eaLnBrk="1" hangingPunct="1">
              <a:spcBef>
                <a:spcPct val="10000"/>
              </a:spcBef>
            </a:pPr>
            <a:r>
              <a:rPr lang="ru-RU" altLang="ru-RU" dirty="0"/>
              <a:t>6 условия труда;</a:t>
            </a:r>
          </a:p>
          <a:p>
            <a:pPr indent="457200" algn="just" eaLnBrk="1" hangingPunct="1">
              <a:spcBef>
                <a:spcPct val="10000"/>
              </a:spcBef>
            </a:pPr>
            <a:r>
              <a:rPr lang="ru-RU" altLang="ru-RU" dirty="0"/>
              <a:t>Количественная характеристика условий труда:</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en-US" altLang="ru-RU" dirty="0"/>
              <a:t>a</a:t>
            </a:r>
            <a:r>
              <a:rPr lang="ru-RU" altLang="ru-RU" dirty="0"/>
              <a:t>1,</a:t>
            </a:r>
            <a:r>
              <a:rPr lang="en-US" altLang="ru-RU" dirty="0"/>
              <a:t>a</a:t>
            </a:r>
            <a:r>
              <a:rPr lang="ru-RU" altLang="ru-RU" dirty="0"/>
              <a:t>2,…,</a:t>
            </a:r>
            <a:r>
              <a:rPr lang="en-US" altLang="ru-RU" dirty="0"/>
              <a:t>an</a:t>
            </a:r>
            <a:r>
              <a:rPr lang="ru-RU" altLang="ru-RU" dirty="0"/>
              <a:t> – индекс соответствия фактических условий труда нормативным по данному фактору (освещенность, температура, загазованность и т.д.);</a:t>
            </a:r>
          </a:p>
          <a:p>
            <a:pPr indent="457200" algn="just" eaLnBrk="1" hangingPunct="1">
              <a:spcBef>
                <a:spcPct val="10000"/>
              </a:spcBef>
            </a:pPr>
            <a:r>
              <a:rPr lang="en-US" altLang="ru-RU" dirty="0"/>
              <a:t>n – </a:t>
            </a:r>
            <a:r>
              <a:rPr lang="ru-RU" altLang="ru-RU" dirty="0"/>
              <a:t>количество факторов.</a:t>
            </a:r>
          </a:p>
          <a:p>
            <a:pPr indent="457200" algn="just" eaLnBrk="1" hangingPunct="1">
              <a:spcBef>
                <a:spcPct val="10000"/>
              </a:spcBef>
            </a:pPr>
            <a:r>
              <a:rPr lang="ru-RU" altLang="ru-RU" dirty="0"/>
              <a:t>7 дисциплина труда:</a:t>
            </a:r>
          </a:p>
          <a:p>
            <a:pPr indent="457200" algn="just" eaLnBrk="1" hangingPunct="1">
              <a:spcBef>
                <a:spcPct val="10000"/>
              </a:spcBef>
            </a:pPr>
            <a:r>
              <a:rPr lang="ru-RU" altLang="ru-RU" dirty="0"/>
              <a:t>1) технологическая;</a:t>
            </a:r>
          </a:p>
          <a:p>
            <a:pPr indent="457200" algn="just" eaLnBrk="1" hangingPunct="1">
              <a:spcBef>
                <a:spcPct val="10000"/>
              </a:spcBef>
            </a:pPr>
            <a:r>
              <a:rPr lang="ru-RU" altLang="ru-RU" dirty="0"/>
              <a:t>2) производственная;</a:t>
            </a:r>
          </a:p>
          <a:p>
            <a:pPr indent="457200" algn="just" eaLnBrk="1" hangingPunct="1">
              <a:spcBef>
                <a:spcPct val="10000"/>
              </a:spcBef>
            </a:pPr>
            <a:r>
              <a:rPr lang="ru-RU" altLang="ru-RU" dirty="0"/>
              <a:t>3) трудовая.</a:t>
            </a:r>
          </a:p>
          <a:p>
            <a:pPr indent="457200" algn="just" eaLnBrk="1" hangingPunct="1">
              <a:spcBef>
                <a:spcPct val="10000"/>
              </a:spcBef>
            </a:pPr>
            <a:endParaRPr lang="ru-RU" altLang="ru-RU" dirty="0"/>
          </a:p>
          <a:p>
            <a:pPr indent="457200" algn="just" eaLnBrk="1" hangingPunct="1">
              <a:spcBef>
                <a:spcPct val="10000"/>
              </a:spcBef>
            </a:pPr>
            <a:endParaRPr lang="ru-RU" altLang="ru-RU" dirty="0"/>
          </a:p>
        </p:txBody>
      </p:sp>
      <p:pic>
        <p:nvPicPr>
          <p:cNvPr id="2" name="Рисунок 1"/>
          <p:cNvPicPr>
            <a:picLocks noChangeAspect="1"/>
          </p:cNvPicPr>
          <p:nvPr/>
        </p:nvPicPr>
        <p:blipFill rotWithShape="1">
          <a:blip r:embed="rId3"/>
          <a:srcRect l="64423" t="30161" r="19423" b="64024"/>
          <a:stretch/>
        </p:blipFill>
        <p:spPr>
          <a:xfrm>
            <a:off x="2843808" y="1952836"/>
            <a:ext cx="2780703" cy="562764"/>
          </a:xfrm>
          <a:prstGeom prst="rect">
            <a:avLst/>
          </a:prstGeom>
        </p:spPr>
      </p:pic>
    </p:spTree>
    <p:extLst>
      <p:ext uri="{BB962C8B-B14F-4D97-AF65-F5344CB8AC3E}">
        <p14:creationId xmlns:p14="http://schemas.microsoft.com/office/powerpoint/2010/main" val="1055170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30</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На этапе анализа устанавливается структура трудоемкости продукции, работ – соотношение ее отдельных видов.</a:t>
            </a:r>
          </a:p>
          <a:p>
            <a:pPr indent="457200" algn="just" eaLnBrk="1" hangingPunct="1">
              <a:spcBef>
                <a:spcPct val="10000"/>
              </a:spcBef>
            </a:pPr>
            <a:r>
              <a:rPr lang="ru-RU" altLang="ru-RU" dirty="0"/>
              <a:t>Виды трудоемкости:</a:t>
            </a:r>
          </a:p>
          <a:p>
            <a:pPr indent="457200" algn="just" eaLnBrk="1" hangingPunct="1">
              <a:spcBef>
                <a:spcPct val="10000"/>
              </a:spcBef>
            </a:pPr>
            <a:r>
              <a:rPr lang="ru-RU" altLang="ru-RU" dirty="0"/>
              <a:t>1 полная;</a:t>
            </a:r>
          </a:p>
          <a:p>
            <a:pPr indent="457200" algn="just" eaLnBrk="1" hangingPunct="1">
              <a:spcBef>
                <a:spcPct val="10000"/>
              </a:spcBef>
            </a:pPr>
            <a:r>
              <a:rPr lang="ru-RU" altLang="ru-RU" dirty="0"/>
              <a:t>2 производственная;</a:t>
            </a:r>
          </a:p>
          <a:p>
            <a:pPr indent="457200" algn="just" eaLnBrk="1" hangingPunct="1">
              <a:spcBef>
                <a:spcPct val="10000"/>
              </a:spcBef>
            </a:pPr>
            <a:r>
              <a:rPr lang="ru-RU" altLang="ru-RU" dirty="0"/>
              <a:t>3 технологическая;</a:t>
            </a:r>
          </a:p>
          <a:p>
            <a:pPr indent="457200" algn="just" eaLnBrk="1" hangingPunct="1">
              <a:spcBef>
                <a:spcPct val="10000"/>
              </a:spcBef>
            </a:pPr>
            <a:r>
              <a:rPr lang="ru-RU" altLang="ru-RU" dirty="0"/>
              <a:t>4 обслуживания;</a:t>
            </a:r>
          </a:p>
          <a:p>
            <a:pPr indent="457200" algn="just" eaLnBrk="1" hangingPunct="1">
              <a:spcBef>
                <a:spcPct val="10000"/>
              </a:spcBef>
            </a:pPr>
            <a:r>
              <a:rPr lang="ru-RU" altLang="ru-RU" dirty="0"/>
              <a:t>5 управления.</a:t>
            </a:r>
          </a:p>
          <a:p>
            <a:pPr indent="457200" algn="just" eaLnBrk="1" hangingPunct="1">
              <a:spcBef>
                <a:spcPct val="10000"/>
              </a:spcBef>
            </a:pPr>
            <a:r>
              <a:rPr lang="ru-RU" altLang="ru-RU" dirty="0"/>
              <a:t>В плановых расчетах различают трудоемкость изготовления одного изделия (работы, услуги) и трудоемкость товарного выпуска.</a:t>
            </a:r>
          </a:p>
          <a:p>
            <a:pPr indent="457200" algn="just" eaLnBrk="1" hangingPunct="1">
              <a:spcBef>
                <a:spcPct val="10000"/>
              </a:spcBef>
            </a:pPr>
            <a:r>
              <a:rPr lang="ru-RU" altLang="ru-RU" dirty="0"/>
              <a:t>В зависимости от базы, на которой рассчитывается показатель, различают виды трудоемкости:</a:t>
            </a:r>
          </a:p>
          <a:p>
            <a:pPr indent="457200" algn="just" eaLnBrk="1" hangingPunct="1">
              <a:spcBef>
                <a:spcPct val="10000"/>
              </a:spcBef>
            </a:pPr>
            <a:r>
              <a:rPr lang="ru-RU" altLang="ru-RU" dirty="0"/>
              <a:t>1 нормативная – бывает расчетная и платежная. </a:t>
            </a:r>
          </a:p>
          <a:p>
            <a:pPr indent="457200" algn="just" eaLnBrk="1" hangingPunct="1">
              <a:spcBef>
                <a:spcPct val="10000"/>
              </a:spcBef>
            </a:pPr>
            <a:r>
              <a:rPr lang="ru-RU" altLang="ru-RU" dirty="0"/>
              <a:t>2 плановую</a:t>
            </a:r>
          </a:p>
          <a:p>
            <a:pPr indent="457200" algn="just" eaLnBrk="1" hangingPunct="1">
              <a:spcBef>
                <a:spcPct val="10000"/>
              </a:spcBef>
            </a:pPr>
            <a:r>
              <a:rPr lang="ru-RU" altLang="ru-RU" dirty="0"/>
              <a:t>3 фактическую трудоемкость.</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p:txBody>
      </p:sp>
    </p:spTree>
    <p:extLst>
      <p:ext uri="{BB962C8B-B14F-4D97-AF65-F5344CB8AC3E}">
        <p14:creationId xmlns:p14="http://schemas.microsoft.com/office/powerpoint/2010/main" val="2728599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a:p>
            <a:pPr algn="ctr" eaLnBrk="1" hangingPunct="1"/>
            <a:endParaRPr lang="ru-RU" altLang="ru-RU" sz="2800" dirty="0">
              <a:solidFill>
                <a:srgbClr val="333399"/>
              </a:solidFill>
            </a:endParaRP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31</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ctr" eaLnBrk="1" hangingPunct="1">
              <a:spcBef>
                <a:spcPct val="10000"/>
              </a:spcBef>
            </a:pPr>
            <a:r>
              <a:rPr lang="ru-RU" altLang="ru-RU" dirty="0"/>
              <a:t>Рисунок – Структура полной трудоемкости продукции</a:t>
            </a:r>
          </a:p>
        </p:txBody>
      </p:sp>
      <p:pic>
        <p:nvPicPr>
          <p:cNvPr id="2" name="Рисунок 1"/>
          <p:cNvPicPr>
            <a:picLocks noChangeAspect="1"/>
          </p:cNvPicPr>
          <p:nvPr/>
        </p:nvPicPr>
        <p:blipFill rotWithShape="1">
          <a:blip r:embed="rId3"/>
          <a:srcRect l="6320" t="20653" r="53333" b="12945"/>
          <a:stretch/>
        </p:blipFill>
        <p:spPr>
          <a:xfrm>
            <a:off x="2123728" y="872716"/>
            <a:ext cx="5076564" cy="4697353"/>
          </a:xfrm>
          <a:prstGeom prst="rect">
            <a:avLst/>
          </a:prstGeom>
        </p:spPr>
      </p:pic>
    </p:spTree>
    <p:extLst>
      <p:ext uri="{BB962C8B-B14F-4D97-AF65-F5344CB8AC3E}">
        <p14:creationId xmlns:p14="http://schemas.microsoft.com/office/powerpoint/2010/main" val="965249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32</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en-US" altLang="ru-RU" dirty="0"/>
              <a:t>II</a:t>
            </a:r>
            <a:r>
              <a:rPr lang="ru-RU" altLang="ru-RU" dirty="0"/>
              <a:t> этап – определяется возможное снижение трудоемкости в плановом периоде. </a:t>
            </a:r>
          </a:p>
          <a:p>
            <a:pPr indent="457200" algn="just" eaLnBrk="1" hangingPunct="1">
              <a:spcBef>
                <a:spcPct val="10000"/>
              </a:spcBef>
            </a:pPr>
            <a:r>
              <a:rPr lang="ru-RU" altLang="ru-RU" dirty="0"/>
              <a:t>Основой для планирования снижения трудоемкости служит технологическая трудоемкость, поскольку остальные виды трудоемкости как правило рассчитываются относительно ее величины.</a:t>
            </a:r>
          </a:p>
          <a:p>
            <a:pPr indent="457200" algn="just" eaLnBrk="1" hangingPunct="1">
              <a:spcBef>
                <a:spcPct val="10000"/>
              </a:spcBef>
            </a:pPr>
            <a:r>
              <a:rPr lang="ru-RU" altLang="ru-RU" dirty="0"/>
              <a:t>Общая величина резервов снижения технологической трудоемкости по изделию вследствие снижения норм времени рассчитывается по формуле:</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en-US" altLang="ru-RU" dirty="0"/>
              <a:t>t</a:t>
            </a:r>
            <a:r>
              <a:rPr lang="ru-RU" altLang="ru-RU" dirty="0"/>
              <a:t>б,</a:t>
            </a:r>
            <a:r>
              <a:rPr lang="en-US" altLang="ru-RU" dirty="0"/>
              <a:t>t</a:t>
            </a:r>
            <a:r>
              <a:rPr lang="ru-RU" altLang="ru-RU" dirty="0"/>
              <a:t>п – норма времени на выполнение </a:t>
            </a:r>
            <a:r>
              <a:rPr lang="en-US" altLang="ru-RU" dirty="0"/>
              <a:t>j</a:t>
            </a:r>
            <a:r>
              <a:rPr lang="ru-RU" altLang="ru-RU" dirty="0"/>
              <a:t>-й операции в базовом и плановом периоде, н*ч, мин;</a:t>
            </a:r>
          </a:p>
          <a:p>
            <a:pPr indent="457200" algn="just" eaLnBrk="1" hangingPunct="1">
              <a:spcBef>
                <a:spcPct val="10000"/>
              </a:spcBef>
            </a:pPr>
            <a:r>
              <a:rPr lang="en-US" altLang="ru-RU" dirty="0"/>
              <a:t>n – </a:t>
            </a:r>
            <a:r>
              <a:rPr lang="ru-RU" altLang="ru-RU" dirty="0"/>
              <a:t>количество операций технологического процесса, по которым планируется пересмотр норм времени.</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p:txBody>
      </p:sp>
      <p:pic>
        <p:nvPicPr>
          <p:cNvPr id="2" name="Picture 1">
            <a:extLst>
              <a:ext uri="{FF2B5EF4-FFF2-40B4-BE49-F238E27FC236}">
                <a16:creationId xmlns:a16="http://schemas.microsoft.com/office/drawing/2014/main" id="{29689928-EEE9-4B80-8167-32A160A7CC91}"/>
              </a:ext>
            </a:extLst>
          </p:cNvPr>
          <p:cNvPicPr>
            <a:picLocks noChangeAspect="1"/>
          </p:cNvPicPr>
          <p:nvPr/>
        </p:nvPicPr>
        <p:blipFill rotWithShape="1">
          <a:blip r:embed="rId3"/>
          <a:srcRect t="7806"/>
          <a:stretch/>
        </p:blipFill>
        <p:spPr>
          <a:xfrm>
            <a:off x="3681412" y="3501008"/>
            <a:ext cx="2351747" cy="684076"/>
          </a:xfrm>
          <a:prstGeom prst="rect">
            <a:avLst/>
          </a:prstGeom>
        </p:spPr>
      </p:pic>
    </p:spTree>
    <p:extLst>
      <p:ext uri="{BB962C8B-B14F-4D97-AF65-F5344CB8AC3E}">
        <p14:creationId xmlns:p14="http://schemas.microsoft.com/office/powerpoint/2010/main" val="2389161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33</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en-US" altLang="ru-RU" dirty="0"/>
              <a:t>III</a:t>
            </a:r>
            <a:r>
              <a:rPr lang="ru-RU" altLang="ru-RU" dirty="0"/>
              <a:t> этап планирования трудоемкости – определение плановой трудоемкости одного изделия и товарного выпуска.</a:t>
            </a:r>
          </a:p>
          <a:p>
            <a:pPr indent="457200" algn="just" eaLnBrk="1" hangingPunct="1">
              <a:spcBef>
                <a:spcPct val="10000"/>
              </a:spcBef>
            </a:pPr>
            <a:r>
              <a:rPr lang="ru-RU" altLang="ru-RU" dirty="0"/>
              <a:t>Последовательность:</a:t>
            </a:r>
          </a:p>
          <a:p>
            <a:pPr indent="457200" algn="just" eaLnBrk="1" hangingPunct="1">
              <a:spcBef>
                <a:spcPct val="10000"/>
              </a:spcBef>
            </a:pPr>
            <a:r>
              <a:rPr lang="ru-RU" altLang="ru-RU" dirty="0"/>
              <a:t>1 расчет плановой технологической трудоемкости изделия по формуле:</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ru-RU" altLang="ru-RU" dirty="0" err="1"/>
              <a:t>Ттб</a:t>
            </a:r>
            <a:r>
              <a:rPr lang="ru-RU" altLang="ru-RU" dirty="0"/>
              <a:t> – базовая технологическая трудоемкость изготовления изделия;</a:t>
            </a:r>
            <a:endParaRPr lang="en-US" altLang="ru-RU" dirty="0"/>
          </a:p>
          <a:p>
            <a:pPr indent="457200" algn="just" eaLnBrk="1" hangingPunct="1">
              <a:spcBef>
                <a:spcPct val="10000"/>
              </a:spcBef>
            </a:pPr>
            <a:r>
              <a:rPr lang="ru-RU" altLang="ru-RU" dirty="0">
                <a:sym typeface="Symbol" panose="05050102010706020507" pitchFamily="18" charset="2"/>
              </a:rPr>
              <a:t></a:t>
            </a:r>
            <a:r>
              <a:rPr lang="ru-RU" altLang="ru-RU" dirty="0" err="1">
                <a:sym typeface="Symbol" panose="05050102010706020507" pitchFamily="18" charset="2"/>
              </a:rPr>
              <a:t>Тт</a:t>
            </a:r>
            <a:r>
              <a:rPr lang="ru-RU" altLang="ru-RU" dirty="0">
                <a:sym typeface="Symbol" panose="05050102010706020507" pitchFamily="18" charset="2"/>
              </a:rPr>
              <a:t> – общее снижение технологической трудоемкости.</a:t>
            </a:r>
            <a:endParaRPr lang="ru-RU" altLang="ru-RU" dirty="0"/>
          </a:p>
          <a:p>
            <a:pPr indent="457200" algn="just" eaLnBrk="1" hangingPunct="1">
              <a:spcBef>
                <a:spcPct val="10000"/>
              </a:spcBef>
            </a:pPr>
            <a:r>
              <a:rPr lang="ru-RU" altLang="ru-RU" dirty="0"/>
              <a:t>2 расчет плановой трудоемкости обслуживания </a:t>
            </a:r>
            <a:r>
              <a:rPr lang="ru-RU" altLang="ru-RU" dirty="0" err="1"/>
              <a:t>Тобп</a:t>
            </a:r>
            <a:r>
              <a:rPr lang="ru-RU" altLang="ru-RU" dirty="0"/>
              <a:t>, производственной трудоемкости </a:t>
            </a:r>
            <a:r>
              <a:rPr lang="ru-RU" altLang="ru-RU" dirty="0" err="1"/>
              <a:t>Тпрп</a:t>
            </a:r>
            <a:r>
              <a:rPr lang="ru-RU" altLang="ru-RU" dirty="0"/>
              <a:t> как суммы </a:t>
            </a:r>
            <a:r>
              <a:rPr lang="ru-RU" altLang="ru-RU" dirty="0" err="1"/>
              <a:t>Ттб</a:t>
            </a:r>
            <a:r>
              <a:rPr lang="ru-RU" altLang="ru-RU" dirty="0"/>
              <a:t> и </a:t>
            </a:r>
            <a:r>
              <a:rPr lang="ru-RU" altLang="ru-RU" dirty="0" err="1"/>
              <a:t>Тпрп</a:t>
            </a:r>
            <a:r>
              <a:rPr lang="ru-RU" altLang="ru-RU" dirty="0"/>
              <a:t>, трудоемкости управления Туп и полной трудоемкости как суммы </a:t>
            </a:r>
            <a:r>
              <a:rPr lang="ru-RU" altLang="ru-RU" dirty="0" err="1"/>
              <a:t>Тпрп</a:t>
            </a:r>
            <a:r>
              <a:rPr lang="ru-RU" altLang="ru-RU" dirty="0"/>
              <a:t> и Туп.</a:t>
            </a:r>
          </a:p>
          <a:p>
            <a:pPr indent="457200" algn="just" eaLnBrk="1" hangingPunct="1">
              <a:spcBef>
                <a:spcPct val="10000"/>
              </a:spcBef>
            </a:pPr>
            <a:endParaRPr lang="ru-RU" altLang="ru-RU" dirty="0"/>
          </a:p>
        </p:txBody>
      </p:sp>
      <p:pic>
        <p:nvPicPr>
          <p:cNvPr id="2" name="Рисунок 1"/>
          <p:cNvPicPr>
            <a:picLocks noChangeAspect="1"/>
          </p:cNvPicPr>
          <p:nvPr/>
        </p:nvPicPr>
        <p:blipFill rotWithShape="1">
          <a:blip r:embed="rId3"/>
          <a:srcRect l="34250" t="57350" r="57087" b="38779"/>
          <a:stretch/>
        </p:blipFill>
        <p:spPr>
          <a:xfrm>
            <a:off x="3419872" y="2456892"/>
            <a:ext cx="1872208" cy="470676"/>
          </a:xfrm>
          <a:prstGeom prst="rect">
            <a:avLst/>
          </a:prstGeom>
        </p:spPr>
      </p:pic>
    </p:spTree>
    <p:extLst>
      <p:ext uri="{BB962C8B-B14F-4D97-AF65-F5344CB8AC3E}">
        <p14:creationId xmlns:p14="http://schemas.microsoft.com/office/powerpoint/2010/main" val="1495690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34</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Последовательность (продолжение):</a:t>
            </a:r>
          </a:p>
          <a:p>
            <a:pPr indent="457200" algn="just" eaLnBrk="1" hangingPunct="1">
              <a:spcBef>
                <a:spcPct val="10000"/>
              </a:spcBef>
            </a:pPr>
            <a:r>
              <a:rPr lang="ru-RU" altLang="ru-RU" dirty="0"/>
              <a:t>3 определение плановой трудоемкости товарного выпуска  (плановая технологическая трудоемкость производственной программы и плановая полная трудоемкость производственной программы):</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ru-RU" altLang="ru-RU" dirty="0" err="1"/>
              <a:t>Ттп</a:t>
            </a:r>
            <a:r>
              <a:rPr lang="en-US" altLang="ru-RU" dirty="0" err="1"/>
              <a:t>i</a:t>
            </a:r>
            <a:r>
              <a:rPr lang="en-US" altLang="ru-RU" dirty="0"/>
              <a:t>, </a:t>
            </a:r>
            <a:r>
              <a:rPr lang="ru-RU" altLang="ru-RU" dirty="0" err="1"/>
              <a:t>Тпп</a:t>
            </a:r>
            <a:r>
              <a:rPr lang="en-US" altLang="ru-RU" dirty="0" err="1"/>
              <a:t>i</a:t>
            </a:r>
            <a:r>
              <a:rPr lang="ru-RU" altLang="ru-RU" dirty="0"/>
              <a:t> – соответственно плановая технологическая и полная трудоемкость изготовления </a:t>
            </a:r>
            <a:r>
              <a:rPr lang="en-US" altLang="ru-RU" dirty="0" err="1"/>
              <a:t>i</a:t>
            </a:r>
            <a:r>
              <a:rPr lang="ru-RU" altLang="ru-RU" dirty="0"/>
              <a:t>-ого изделия (работы, услуги);</a:t>
            </a:r>
          </a:p>
          <a:p>
            <a:pPr indent="457200" algn="just" eaLnBrk="1" hangingPunct="1">
              <a:spcBef>
                <a:spcPct val="10000"/>
              </a:spcBef>
            </a:pPr>
            <a:r>
              <a:rPr lang="ru-RU" altLang="ru-RU" dirty="0"/>
              <a:t>Оп</a:t>
            </a:r>
            <a:r>
              <a:rPr lang="en-US" altLang="ru-RU" dirty="0" err="1"/>
              <a:t>i</a:t>
            </a:r>
            <a:r>
              <a:rPr lang="en-US" altLang="ru-RU" dirty="0"/>
              <a:t> – </a:t>
            </a:r>
            <a:r>
              <a:rPr lang="ru-RU" altLang="ru-RU" dirty="0"/>
              <a:t>количество </a:t>
            </a:r>
            <a:r>
              <a:rPr lang="en-US" altLang="ru-RU" dirty="0" err="1"/>
              <a:t>i</a:t>
            </a:r>
            <a:r>
              <a:rPr lang="ru-RU" altLang="ru-RU" dirty="0"/>
              <a:t>-ого вида продукции, запланированное к выпуску в соответствующих единицах;</a:t>
            </a:r>
          </a:p>
          <a:p>
            <a:pPr indent="457200" algn="just" eaLnBrk="1" hangingPunct="1">
              <a:spcBef>
                <a:spcPct val="10000"/>
              </a:spcBef>
            </a:pPr>
            <a:r>
              <a:rPr lang="en-US" altLang="ru-RU" dirty="0"/>
              <a:t>n – </a:t>
            </a:r>
            <a:r>
              <a:rPr lang="ru-RU" altLang="ru-RU" dirty="0"/>
              <a:t>количество запланированных видов продукции (работ, услуг).</a:t>
            </a:r>
          </a:p>
        </p:txBody>
      </p:sp>
      <p:pic>
        <p:nvPicPr>
          <p:cNvPr id="3" name="Рисунок 2"/>
          <p:cNvPicPr>
            <a:picLocks noChangeAspect="1"/>
          </p:cNvPicPr>
          <p:nvPr/>
        </p:nvPicPr>
        <p:blipFill rotWithShape="1">
          <a:blip r:embed="rId3"/>
          <a:srcRect l="71853" t="71350" r="17910" b="17100"/>
          <a:stretch/>
        </p:blipFill>
        <p:spPr>
          <a:xfrm>
            <a:off x="3311860" y="2492896"/>
            <a:ext cx="1872208" cy="1188132"/>
          </a:xfrm>
          <a:prstGeom prst="rect">
            <a:avLst/>
          </a:prstGeom>
        </p:spPr>
      </p:pic>
    </p:spTree>
    <p:extLst>
      <p:ext uri="{BB962C8B-B14F-4D97-AF65-F5344CB8AC3E}">
        <p14:creationId xmlns:p14="http://schemas.microsoft.com/office/powerpoint/2010/main" val="807513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lvl="0" algn="ctr" eaLnBrk="1" hangingPunct="1"/>
            <a:r>
              <a:rPr lang="ru-RU" altLang="ru-RU" sz="2400" dirty="0">
                <a:solidFill>
                  <a:srgbClr val="333399"/>
                </a:solidFill>
              </a:rPr>
              <a:t>Планирование трудоемкости производственной программы</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35</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dirty="0"/>
              <a:t>Последовательность (продолжение):</a:t>
            </a:r>
          </a:p>
          <a:p>
            <a:pPr indent="457200" algn="just" eaLnBrk="1" hangingPunct="1">
              <a:spcBef>
                <a:spcPct val="10000"/>
              </a:spcBef>
            </a:pPr>
            <a:r>
              <a:rPr lang="ru-RU" altLang="ru-RU" dirty="0"/>
              <a:t>4 определение итоговых показателей трудоемкости продукции в целом по фирме.</a:t>
            </a:r>
          </a:p>
          <a:p>
            <a:pPr indent="457200" algn="just" eaLnBrk="1" hangingPunct="1">
              <a:spcBef>
                <a:spcPct val="10000"/>
              </a:spcBef>
            </a:pPr>
            <a:r>
              <a:rPr lang="ru-RU" altLang="ru-RU" dirty="0"/>
              <a:t>Относительная величина снижения трудоемкости:</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ru-RU" altLang="ru-RU" dirty="0">
                <a:sym typeface="Symbol" panose="05050102010706020507" pitchFamily="18" charset="2"/>
              </a:rPr>
              <a:t></a:t>
            </a:r>
            <a:r>
              <a:rPr lang="ru-RU" altLang="ru-RU" dirty="0"/>
              <a:t>Т</a:t>
            </a:r>
            <a:r>
              <a:rPr lang="en-US" altLang="ru-RU" dirty="0" err="1"/>
              <a:t>ij</a:t>
            </a:r>
            <a:r>
              <a:rPr lang="ru-RU" altLang="ru-RU" dirty="0"/>
              <a:t> – снижение </a:t>
            </a:r>
            <a:r>
              <a:rPr lang="en-US" altLang="ru-RU" dirty="0" err="1"/>
              <a:t>i</a:t>
            </a:r>
            <a:r>
              <a:rPr lang="ru-RU" altLang="ru-RU" dirty="0"/>
              <a:t>-ого вида трудоемкости </a:t>
            </a:r>
            <a:r>
              <a:rPr lang="en-US" altLang="ru-RU" dirty="0"/>
              <a:t>j</a:t>
            </a:r>
            <a:r>
              <a:rPr lang="ru-RU" altLang="ru-RU" dirty="0"/>
              <a:t>-ого изделия в плановом периоде;</a:t>
            </a:r>
          </a:p>
          <a:p>
            <a:pPr indent="457200" algn="just" eaLnBrk="1" hangingPunct="1">
              <a:spcBef>
                <a:spcPct val="10000"/>
              </a:spcBef>
            </a:pPr>
            <a:r>
              <a:rPr lang="ru-RU" altLang="ru-RU" dirty="0"/>
              <a:t>Тб</a:t>
            </a:r>
            <a:r>
              <a:rPr lang="en-US" altLang="ru-RU" dirty="0" err="1"/>
              <a:t>ij</a:t>
            </a:r>
            <a:r>
              <a:rPr lang="en-US" altLang="ru-RU" dirty="0"/>
              <a:t> – </a:t>
            </a:r>
            <a:r>
              <a:rPr lang="ru-RU" altLang="ru-RU" dirty="0"/>
              <a:t>базовая трудоемкость </a:t>
            </a:r>
            <a:r>
              <a:rPr lang="en-US" altLang="ru-RU" dirty="0" err="1"/>
              <a:t>i</a:t>
            </a:r>
            <a:r>
              <a:rPr lang="ru-RU" altLang="ru-RU" dirty="0"/>
              <a:t>-ого вида </a:t>
            </a:r>
            <a:r>
              <a:rPr lang="en-US" altLang="ru-RU" dirty="0"/>
              <a:t>j-</a:t>
            </a:r>
            <a:r>
              <a:rPr lang="ru-RU" altLang="ru-RU" dirty="0"/>
              <a:t>ого изделия.</a:t>
            </a:r>
          </a:p>
          <a:p>
            <a:pPr indent="457200" algn="just" eaLnBrk="1" hangingPunct="1">
              <a:spcBef>
                <a:spcPct val="10000"/>
              </a:spcBef>
            </a:pPr>
            <a:r>
              <a:rPr lang="ru-RU" altLang="ru-RU" dirty="0"/>
              <a:t>Индекс изменения трудоемкости:</a:t>
            </a:r>
          </a:p>
          <a:p>
            <a:pPr indent="457200" algn="just" eaLnBrk="1" hangingPunct="1">
              <a:spcBef>
                <a:spcPct val="10000"/>
              </a:spcBef>
            </a:pPr>
            <a:endParaRPr lang="ru-RU" altLang="ru-RU" dirty="0"/>
          </a:p>
          <a:p>
            <a:pPr indent="457200" algn="just" eaLnBrk="1" hangingPunct="1">
              <a:spcBef>
                <a:spcPct val="10000"/>
              </a:spcBef>
            </a:pPr>
            <a:endParaRPr lang="ru-RU" altLang="ru-RU" dirty="0"/>
          </a:p>
          <a:p>
            <a:pPr indent="457200" algn="just" eaLnBrk="1" hangingPunct="1">
              <a:spcBef>
                <a:spcPct val="10000"/>
              </a:spcBef>
            </a:pPr>
            <a:r>
              <a:rPr lang="ru-RU" altLang="ru-RU" dirty="0"/>
              <a:t>где </a:t>
            </a:r>
            <a:r>
              <a:rPr lang="ru-RU" altLang="ru-RU" dirty="0" err="1"/>
              <a:t>Опп</a:t>
            </a:r>
            <a:r>
              <a:rPr lang="en-US" altLang="ru-RU" dirty="0" err="1"/>
              <a:t>i</a:t>
            </a:r>
            <a:r>
              <a:rPr lang="ru-RU" altLang="ru-RU" dirty="0"/>
              <a:t> – запланированный объем товарной продукции в натуральном выражении;</a:t>
            </a:r>
          </a:p>
          <a:p>
            <a:pPr indent="457200" algn="just" eaLnBrk="1" hangingPunct="1">
              <a:spcBef>
                <a:spcPct val="10000"/>
              </a:spcBef>
            </a:pPr>
            <a:r>
              <a:rPr lang="ru-RU" altLang="ru-RU" dirty="0" err="1"/>
              <a:t>Тп</a:t>
            </a:r>
            <a:r>
              <a:rPr lang="en-US" altLang="ru-RU" dirty="0" err="1"/>
              <a:t>i</a:t>
            </a:r>
            <a:r>
              <a:rPr lang="ru-RU" altLang="ru-RU" dirty="0"/>
              <a:t> – плановая полная трудоемкость изготовления единицы </a:t>
            </a:r>
            <a:r>
              <a:rPr lang="en-US" altLang="ru-RU" dirty="0" err="1"/>
              <a:t>i</a:t>
            </a:r>
            <a:r>
              <a:rPr lang="en-US" altLang="ru-RU" dirty="0"/>
              <a:t>-</a:t>
            </a:r>
            <a:r>
              <a:rPr lang="ru-RU" altLang="ru-RU" dirty="0"/>
              <a:t>й продукции;</a:t>
            </a:r>
          </a:p>
          <a:p>
            <a:pPr indent="457200" algn="just" eaLnBrk="1" hangingPunct="1">
              <a:spcBef>
                <a:spcPct val="10000"/>
              </a:spcBef>
            </a:pPr>
            <a:r>
              <a:rPr lang="ru-RU" altLang="ru-RU" dirty="0"/>
              <a:t>Тб</a:t>
            </a:r>
            <a:r>
              <a:rPr lang="en-US" altLang="ru-RU" dirty="0" err="1"/>
              <a:t>i</a:t>
            </a:r>
            <a:r>
              <a:rPr lang="ru-RU" altLang="ru-RU" dirty="0"/>
              <a:t> – базисная полная трудоемкость.</a:t>
            </a:r>
          </a:p>
        </p:txBody>
      </p:sp>
      <p:pic>
        <p:nvPicPr>
          <p:cNvPr id="2" name="Рисунок 1"/>
          <p:cNvPicPr>
            <a:picLocks noChangeAspect="1"/>
          </p:cNvPicPr>
          <p:nvPr/>
        </p:nvPicPr>
        <p:blipFill rotWithShape="1">
          <a:blip r:embed="rId3"/>
          <a:srcRect l="71459" t="40900" r="17910" b="52100"/>
          <a:stretch/>
        </p:blipFill>
        <p:spPr>
          <a:xfrm>
            <a:off x="3601540" y="2204864"/>
            <a:ext cx="1726543" cy="639460"/>
          </a:xfrm>
          <a:prstGeom prst="rect">
            <a:avLst/>
          </a:prstGeom>
        </p:spPr>
      </p:pic>
      <p:pic>
        <p:nvPicPr>
          <p:cNvPr id="4" name="Рисунок 3"/>
          <p:cNvPicPr>
            <a:picLocks noChangeAspect="1"/>
          </p:cNvPicPr>
          <p:nvPr/>
        </p:nvPicPr>
        <p:blipFill rotWithShape="1">
          <a:blip r:embed="rId4"/>
          <a:srcRect l="34053" t="18500" r="56497" b="74500"/>
          <a:stretch/>
        </p:blipFill>
        <p:spPr>
          <a:xfrm>
            <a:off x="3635896" y="4113076"/>
            <a:ext cx="1728192" cy="720080"/>
          </a:xfrm>
          <a:prstGeom prst="rect">
            <a:avLst/>
          </a:prstGeom>
        </p:spPr>
      </p:pic>
    </p:spTree>
    <p:extLst>
      <p:ext uri="{BB962C8B-B14F-4D97-AF65-F5344CB8AC3E}">
        <p14:creationId xmlns:p14="http://schemas.microsoft.com/office/powerpoint/2010/main" val="1535969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баланса рабочего времени</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36</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Планирование потребности в персонале основано на балансе рабочего времени одного среднесписочного рабочего (работающего) на плановый год.</a:t>
            </a:r>
          </a:p>
          <a:p>
            <a:pPr indent="457200" algn="just" eaLnBrk="1" hangingPunct="1">
              <a:spcBef>
                <a:spcPct val="10000"/>
              </a:spcBef>
            </a:pPr>
            <a:r>
              <a:rPr lang="ru-RU" altLang="ru-RU" sz="1900" dirty="0"/>
              <a:t>В планировании принято различать следующие фонды рабочего времени:</a:t>
            </a:r>
          </a:p>
          <a:p>
            <a:pPr indent="457200" algn="just" eaLnBrk="1" hangingPunct="1">
              <a:spcBef>
                <a:spcPct val="10000"/>
              </a:spcBef>
            </a:pPr>
            <a:r>
              <a:rPr lang="ru-RU" altLang="ru-RU" sz="1900" dirty="0"/>
              <a:t>1· плановый календарный фонд рабочего времени (</a:t>
            </a:r>
            <a:r>
              <a:rPr lang="ru-RU" altLang="ru-RU" sz="1900" dirty="0" err="1"/>
              <a:t>Фк</a:t>
            </a:r>
            <a:r>
              <a:rPr lang="ru-RU" altLang="ru-RU" sz="1900" dirty="0"/>
              <a:t>);</a:t>
            </a:r>
          </a:p>
          <a:p>
            <a:pPr indent="457200" algn="just" eaLnBrk="1" hangingPunct="1">
              <a:spcBef>
                <a:spcPct val="10000"/>
              </a:spcBef>
            </a:pPr>
            <a:r>
              <a:rPr lang="ru-RU" altLang="ru-RU" sz="1900" dirty="0"/>
              <a:t> 2 плановый номинальный (максимально возможный) фонд рабочего времени (</a:t>
            </a:r>
            <a:r>
              <a:rPr lang="ru-RU" altLang="ru-RU" sz="1900" dirty="0" err="1"/>
              <a:t>Фн</a:t>
            </a:r>
            <a:r>
              <a:rPr lang="ru-RU" altLang="ru-RU" sz="1900" dirty="0"/>
              <a:t>);</a:t>
            </a:r>
          </a:p>
          <a:p>
            <a:pPr indent="457200" algn="just" eaLnBrk="1" hangingPunct="1">
              <a:spcBef>
                <a:spcPct val="10000"/>
              </a:spcBef>
            </a:pPr>
            <a:r>
              <a:rPr lang="ru-RU" altLang="ru-RU" sz="1900" dirty="0"/>
              <a:t> 3 плановый полезный (эффективный) фонд рабочего времени (</a:t>
            </a:r>
            <a:r>
              <a:rPr lang="ru-RU" altLang="ru-RU" sz="1900" dirty="0" err="1"/>
              <a:t>Фп</a:t>
            </a:r>
            <a:r>
              <a:rPr lang="ru-RU" altLang="ru-RU" sz="1900" dirty="0"/>
              <a:t>).</a:t>
            </a:r>
          </a:p>
          <a:p>
            <a:pPr indent="457200" algn="just" eaLnBrk="1" hangingPunct="1">
              <a:spcBef>
                <a:spcPct val="10000"/>
              </a:spcBef>
            </a:pPr>
            <a:r>
              <a:rPr lang="ru-RU" altLang="ru-RU" sz="1900" dirty="0"/>
              <a:t>1) Общий календарный фонд рабочего времени:</a:t>
            </a:r>
          </a:p>
          <a:p>
            <a:pPr indent="457200" algn="ctr" eaLnBrk="1" hangingPunct="1">
              <a:spcBef>
                <a:spcPct val="10000"/>
              </a:spcBef>
            </a:pPr>
            <a:r>
              <a:rPr lang="ru-RU" altLang="ru-RU" sz="1900" dirty="0" err="1"/>
              <a:t>Фк</a:t>
            </a:r>
            <a:r>
              <a:rPr lang="ru-RU" altLang="ru-RU" sz="1900" dirty="0"/>
              <a:t> = </a:t>
            </a:r>
            <a:r>
              <a:rPr lang="ru-RU" altLang="ru-RU" sz="1900" dirty="0" err="1"/>
              <a:t>Дк</a:t>
            </a:r>
            <a:r>
              <a:rPr lang="ru-RU" altLang="ru-RU" sz="1900" dirty="0"/>
              <a:t> х </a:t>
            </a:r>
            <a:r>
              <a:rPr lang="ru-RU" altLang="ru-RU" sz="1900" dirty="0" err="1"/>
              <a:t>Чсср</a:t>
            </a:r>
            <a:r>
              <a:rPr lang="ru-RU" altLang="ru-RU" sz="1900" dirty="0"/>
              <a:t> </a:t>
            </a:r>
          </a:p>
          <a:p>
            <a:pPr indent="457200" algn="ctr" eaLnBrk="1" hangingPunct="1">
              <a:spcBef>
                <a:spcPct val="10000"/>
              </a:spcBef>
            </a:pPr>
            <a:r>
              <a:rPr lang="ru-RU" altLang="ru-RU" sz="1900" dirty="0"/>
              <a:t>или</a:t>
            </a:r>
          </a:p>
          <a:p>
            <a:pPr indent="457200" algn="ctr" eaLnBrk="1" hangingPunct="1">
              <a:spcBef>
                <a:spcPct val="10000"/>
              </a:spcBef>
            </a:pPr>
            <a:r>
              <a:rPr lang="ru-RU" altLang="ru-RU" sz="1900" dirty="0" err="1"/>
              <a:t>Фк</a:t>
            </a:r>
            <a:r>
              <a:rPr lang="ru-RU" altLang="ru-RU" sz="1900" dirty="0"/>
              <a:t> = </a:t>
            </a:r>
            <a:r>
              <a:rPr lang="ru-RU" altLang="ru-RU" sz="1900" dirty="0" err="1"/>
              <a:t>Дк</a:t>
            </a:r>
            <a:r>
              <a:rPr lang="ru-RU" altLang="ru-RU" sz="1900" dirty="0"/>
              <a:t> х </a:t>
            </a:r>
            <a:r>
              <a:rPr lang="ru-RU" altLang="ru-RU" sz="1900" dirty="0" err="1"/>
              <a:t>Чсср</a:t>
            </a:r>
            <a:r>
              <a:rPr lang="ru-RU" altLang="ru-RU" sz="1900" dirty="0"/>
              <a:t> х </a:t>
            </a:r>
            <a:r>
              <a:rPr lang="ru-RU" altLang="ru-RU" sz="1900" dirty="0" err="1"/>
              <a:t>Пд</a:t>
            </a:r>
            <a:r>
              <a:rPr lang="ru-RU" altLang="ru-RU" sz="1900" dirty="0"/>
              <a:t>,</a:t>
            </a:r>
          </a:p>
          <a:p>
            <a:pPr indent="457200" algn="just" eaLnBrk="1" hangingPunct="1">
              <a:spcBef>
                <a:spcPct val="10000"/>
              </a:spcBef>
            </a:pPr>
            <a:r>
              <a:rPr lang="ru-RU" altLang="ru-RU" sz="1900" dirty="0"/>
              <a:t>где </a:t>
            </a:r>
            <a:r>
              <a:rPr lang="ru-RU" altLang="ru-RU" sz="1900" dirty="0" err="1"/>
              <a:t>Дк</a:t>
            </a:r>
            <a:r>
              <a:rPr lang="ru-RU" altLang="ru-RU" sz="1900" dirty="0"/>
              <a:t> – число календарных дней в плановом периоде;</a:t>
            </a:r>
          </a:p>
          <a:p>
            <a:pPr indent="457200" algn="just" eaLnBrk="1" hangingPunct="1">
              <a:spcBef>
                <a:spcPct val="10000"/>
              </a:spcBef>
            </a:pPr>
            <a:r>
              <a:rPr lang="ru-RU" altLang="ru-RU" sz="1900" dirty="0" err="1"/>
              <a:t>Чсср</a:t>
            </a:r>
            <a:r>
              <a:rPr lang="ru-RU" altLang="ru-RU" sz="1900" dirty="0"/>
              <a:t> – плановая среднесписочная численность рабочих в данном периоде; </a:t>
            </a:r>
            <a:r>
              <a:rPr lang="ru-RU" altLang="ru-RU" sz="1900" dirty="0" err="1"/>
              <a:t>Пд</a:t>
            </a:r>
            <a:r>
              <a:rPr lang="ru-RU" altLang="ru-RU" sz="1900" dirty="0"/>
              <a:t> – средняя установленная продолжительность одного рабочего дня в плановом периоде.</a:t>
            </a:r>
          </a:p>
        </p:txBody>
      </p:sp>
    </p:spTree>
    <p:extLst>
      <p:ext uri="{BB962C8B-B14F-4D97-AF65-F5344CB8AC3E}">
        <p14:creationId xmlns:p14="http://schemas.microsoft.com/office/powerpoint/2010/main" val="89269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баланса рабочего времени</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37</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2) Номинальный фонд рабочего времени:</a:t>
            </a:r>
          </a:p>
          <a:p>
            <a:pPr indent="457200" algn="ctr" eaLnBrk="1" hangingPunct="1">
              <a:spcBef>
                <a:spcPct val="10000"/>
              </a:spcBef>
            </a:pPr>
            <a:r>
              <a:rPr lang="ru-RU" altLang="ru-RU" sz="1900" dirty="0" err="1"/>
              <a:t>Фн</a:t>
            </a:r>
            <a:r>
              <a:rPr lang="ru-RU" altLang="ru-RU" sz="1900" dirty="0"/>
              <a:t> = </a:t>
            </a:r>
            <a:r>
              <a:rPr lang="ru-RU" altLang="ru-RU" sz="1900" dirty="0" err="1"/>
              <a:t>Фк</a:t>
            </a:r>
            <a:r>
              <a:rPr lang="ru-RU" altLang="ru-RU" sz="1900" dirty="0"/>
              <a:t> – (</a:t>
            </a:r>
            <a:r>
              <a:rPr lang="ru-RU" altLang="ru-RU" sz="1900" dirty="0" err="1"/>
              <a:t>Дп</a:t>
            </a:r>
            <a:r>
              <a:rPr lang="ru-RU" altLang="ru-RU" sz="1900" dirty="0"/>
              <a:t> + </a:t>
            </a:r>
            <a:r>
              <a:rPr lang="ru-RU" altLang="ru-RU" sz="1900" dirty="0" err="1"/>
              <a:t>Дв</a:t>
            </a:r>
            <a:r>
              <a:rPr lang="ru-RU" altLang="ru-RU" sz="1900" dirty="0"/>
              <a:t> + До),</a:t>
            </a:r>
          </a:p>
          <a:p>
            <a:pPr indent="457200" algn="just" eaLnBrk="1" hangingPunct="1">
              <a:spcBef>
                <a:spcPct val="10000"/>
              </a:spcBef>
            </a:pPr>
            <a:r>
              <a:rPr lang="ru-RU" altLang="ru-RU" sz="1900" dirty="0"/>
              <a:t>где </a:t>
            </a:r>
            <a:r>
              <a:rPr lang="ru-RU" altLang="ru-RU" sz="1900" dirty="0" err="1"/>
              <a:t>Дп</a:t>
            </a:r>
            <a:r>
              <a:rPr lang="ru-RU" altLang="ru-RU" sz="1900" dirty="0"/>
              <a:t>, </a:t>
            </a:r>
            <a:r>
              <a:rPr lang="ru-RU" altLang="ru-RU" sz="1900" dirty="0" err="1"/>
              <a:t>Дв</a:t>
            </a:r>
            <a:r>
              <a:rPr lang="ru-RU" altLang="ru-RU" sz="1900" dirty="0"/>
              <a:t>, До – соответственно количество праздничных, выходных и дней очередных отпусков в плановом периоде;</a:t>
            </a:r>
          </a:p>
          <a:p>
            <a:pPr indent="457200" algn="just" eaLnBrk="1" hangingPunct="1">
              <a:spcBef>
                <a:spcPct val="10000"/>
              </a:spcBef>
            </a:pPr>
            <a:r>
              <a:rPr lang="ru-RU" altLang="ru-RU" sz="1900" dirty="0" err="1"/>
              <a:t>Фт</a:t>
            </a:r>
            <a:r>
              <a:rPr lang="ru-RU" altLang="ru-RU" sz="1900" dirty="0"/>
              <a:t> – табельный фонд рабочего времени рабочих в плановом периоде.</a:t>
            </a:r>
          </a:p>
          <a:p>
            <a:pPr indent="457200" algn="just" eaLnBrk="1" hangingPunct="1">
              <a:spcBef>
                <a:spcPct val="10000"/>
              </a:spcBef>
            </a:pPr>
            <a:r>
              <a:rPr lang="ru-RU" altLang="ru-RU" sz="1900" dirty="0"/>
              <a:t>3) Табельный фонд рабочего времени:</a:t>
            </a:r>
          </a:p>
          <a:p>
            <a:pPr indent="457200" algn="just" eaLnBrk="1" hangingPunct="1">
              <a:spcBef>
                <a:spcPct val="10000"/>
              </a:spcBef>
            </a:pPr>
            <a:r>
              <a:rPr lang="ru-RU" altLang="ru-RU" sz="1900" dirty="0" err="1"/>
              <a:t>Фт</a:t>
            </a:r>
            <a:r>
              <a:rPr lang="ru-RU" altLang="ru-RU" sz="1900" dirty="0"/>
              <a:t> = </a:t>
            </a:r>
            <a:r>
              <a:rPr lang="ru-RU" altLang="ru-RU" sz="1900" dirty="0" err="1"/>
              <a:t>Фк</a:t>
            </a:r>
            <a:r>
              <a:rPr lang="ru-RU" altLang="ru-RU" sz="1900" dirty="0"/>
              <a:t> – (</a:t>
            </a:r>
            <a:r>
              <a:rPr lang="ru-RU" altLang="ru-RU" sz="1900" dirty="0" err="1"/>
              <a:t>Дп</a:t>
            </a:r>
            <a:r>
              <a:rPr lang="ru-RU" altLang="ru-RU" sz="1900" dirty="0"/>
              <a:t> + </a:t>
            </a:r>
            <a:r>
              <a:rPr lang="ru-RU" altLang="ru-RU" sz="1900" dirty="0" err="1"/>
              <a:t>Дв</a:t>
            </a:r>
            <a:r>
              <a:rPr lang="ru-RU" altLang="ru-RU" sz="1900" dirty="0"/>
              <a:t>) х </a:t>
            </a:r>
            <a:r>
              <a:rPr lang="ru-RU" altLang="ru-RU" sz="1900" dirty="0" err="1"/>
              <a:t>Чсср</a:t>
            </a:r>
            <a:r>
              <a:rPr lang="ru-RU" altLang="ru-RU" sz="1900" dirty="0"/>
              <a:t> (чел*</a:t>
            </a:r>
            <a:r>
              <a:rPr lang="ru-RU" altLang="ru-RU" sz="1900" dirty="0" err="1"/>
              <a:t>дн</a:t>
            </a:r>
            <a:r>
              <a:rPr lang="ru-RU" altLang="ru-RU" sz="1900" dirty="0"/>
              <a:t>) или </a:t>
            </a:r>
            <a:r>
              <a:rPr lang="ru-RU" altLang="ru-RU" sz="1900" dirty="0" err="1"/>
              <a:t>Фт</a:t>
            </a:r>
            <a:r>
              <a:rPr lang="ru-RU" altLang="ru-RU" sz="1900" dirty="0"/>
              <a:t> = </a:t>
            </a:r>
            <a:r>
              <a:rPr lang="ru-RU" altLang="ru-RU" sz="1900" dirty="0" err="1"/>
              <a:t>Фк</a:t>
            </a:r>
            <a:r>
              <a:rPr lang="ru-RU" altLang="ru-RU" sz="1900" dirty="0"/>
              <a:t> – (</a:t>
            </a:r>
            <a:r>
              <a:rPr lang="ru-RU" altLang="ru-RU" sz="1900" dirty="0" err="1"/>
              <a:t>Дп</a:t>
            </a:r>
            <a:r>
              <a:rPr lang="ru-RU" altLang="ru-RU" sz="1900" dirty="0"/>
              <a:t> + </a:t>
            </a:r>
            <a:r>
              <a:rPr lang="ru-RU" altLang="ru-RU" sz="1900" dirty="0" err="1"/>
              <a:t>Дв</a:t>
            </a:r>
            <a:r>
              <a:rPr lang="ru-RU" altLang="ru-RU" sz="1900" dirty="0"/>
              <a:t>) х </a:t>
            </a:r>
            <a:r>
              <a:rPr lang="ru-RU" altLang="ru-RU" sz="1900" dirty="0" err="1"/>
              <a:t>Чсср</a:t>
            </a:r>
            <a:r>
              <a:rPr lang="ru-RU" altLang="ru-RU" sz="1900" dirty="0"/>
              <a:t> х </a:t>
            </a:r>
            <a:r>
              <a:rPr lang="ru-RU" altLang="ru-RU" sz="1900" dirty="0" err="1"/>
              <a:t>Пд</a:t>
            </a:r>
            <a:r>
              <a:rPr lang="ru-RU" altLang="ru-RU" sz="1900" dirty="0"/>
              <a:t> (чел*ч).</a:t>
            </a:r>
          </a:p>
          <a:p>
            <a:pPr indent="457200" algn="just" eaLnBrk="1" hangingPunct="1">
              <a:spcBef>
                <a:spcPct val="10000"/>
              </a:spcBef>
            </a:pPr>
            <a:r>
              <a:rPr lang="ru-RU" altLang="ru-RU" sz="1900" dirty="0"/>
              <a:t>4) Полезный фонд рабочего времени:</a:t>
            </a:r>
          </a:p>
          <a:p>
            <a:pPr indent="457200" algn="just" eaLnBrk="1" hangingPunct="1">
              <a:spcBef>
                <a:spcPct val="10000"/>
              </a:spcBef>
            </a:pPr>
            <a:r>
              <a:rPr lang="ru-RU" altLang="ru-RU" sz="1900" dirty="0" err="1"/>
              <a:t>Фп</a:t>
            </a:r>
            <a:r>
              <a:rPr lang="ru-RU" altLang="ru-RU" sz="1900" dirty="0"/>
              <a:t> = </a:t>
            </a:r>
            <a:r>
              <a:rPr lang="ru-RU" altLang="ru-RU" sz="1900" dirty="0" err="1"/>
              <a:t>Фн</a:t>
            </a:r>
            <a:r>
              <a:rPr lang="ru-RU" altLang="ru-RU" sz="1900" dirty="0"/>
              <a:t> – </a:t>
            </a:r>
            <a:r>
              <a:rPr lang="ru-RU" altLang="ru-RU" sz="1900" dirty="0" err="1"/>
              <a:t>Дн</a:t>
            </a:r>
            <a:r>
              <a:rPr lang="ru-RU" altLang="ru-RU" sz="1900" dirty="0"/>
              <a:t> х </a:t>
            </a:r>
            <a:r>
              <a:rPr lang="ru-RU" altLang="ru-RU" sz="1900" dirty="0" err="1"/>
              <a:t>Чсср</a:t>
            </a:r>
            <a:r>
              <a:rPr lang="ru-RU" altLang="ru-RU" sz="1900" dirty="0"/>
              <a:t> (чел*</a:t>
            </a:r>
            <a:r>
              <a:rPr lang="ru-RU" altLang="ru-RU" sz="1900" dirty="0" err="1"/>
              <a:t>дн</a:t>
            </a:r>
            <a:r>
              <a:rPr lang="ru-RU" altLang="ru-RU" sz="1900" dirty="0"/>
              <a:t>) или </a:t>
            </a:r>
            <a:r>
              <a:rPr lang="ru-RU" altLang="ru-RU" sz="1900" dirty="0" err="1"/>
              <a:t>Фп</a:t>
            </a:r>
            <a:r>
              <a:rPr lang="ru-RU" altLang="ru-RU" sz="1900" dirty="0"/>
              <a:t> = </a:t>
            </a:r>
            <a:r>
              <a:rPr lang="ru-RU" altLang="ru-RU" sz="1900" dirty="0" err="1"/>
              <a:t>Фн</a:t>
            </a:r>
            <a:r>
              <a:rPr lang="ru-RU" altLang="ru-RU" sz="1900" dirty="0"/>
              <a:t> – </a:t>
            </a:r>
            <a:r>
              <a:rPr lang="ru-RU" altLang="ru-RU" sz="1900" dirty="0" err="1"/>
              <a:t>Дн</a:t>
            </a:r>
            <a:r>
              <a:rPr lang="ru-RU" altLang="ru-RU" sz="1900" dirty="0"/>
              <a:t> х </a:t>
            </a:r>
            <a:r>
              <a:rPr lang="ru-RU" altLang="ru-RU" sz="1900" dirty="0" err="1"/>
              <a:t>Чсср</a:t>
            </a:r>
            <a:r>
              <a:rPr lang="ru-RU" altLang="ru-RU" sz="1900" dirty="0"/>
              <a:t> х </a:t>
            </a:r>
            <a:r>
              <a:rPr lang="ru-RU" altLang="ru-RU" sz="1900" dirty="0" err="1"/>
              <a:t>Пд</a:t>
            </a:r>
            <a:r>
              <a:rPr lang="ru-RU" altLang="ru-RU" sz="1900" dirty="0"/>
              <a:t> (чел*ч),</a:t>
            </a:r>
          </a:p>
          <a:p>
            <a:pPr indent="457200" algn="just" eaLnBrk="1" hangingPunct="1">
              <a:spcBef>
                <a:spcPct val="10000"/>
              </a:spcBef>
            </a:pPr>
            <a:r>
              <a:rPr lang="ru-RU" altLang="ru-RU" sz="1900" dirty="0"/>
              <a:t>где </a:t>
            </a:r>
            <a:r>
              <a:rPr lang="ru-RU" altLang="ru-RU" sz="1900" dirty="0" err="1"/>
              <a:t>Дн</a:t>
            </a:r>
            <a:r>
              <a:rPr lang="ru-RU" altLang="ru-RU" sz="1900" dirty="0"/>
              <a:t> – количество дней планируемых невыходов.</a:t>
            </a:r>
          </a:p>
          <a:p>
            <a:pPr indent="457200" algn="just" eaLnBrk="1" hangingPunct="1">
              <a:spcBef>
                <a:spcPct val="10000"/>
              </a:spcBef>
            </a:pPr>
            <a:endParaRPr lang="ru-RU" altLang="ru-RU" sz="1900" dirty="0"/>
          </a:p>
        </p:txBody>
      </p:sp>
    </p:spTree>
    <p:extLst>
      <p:ext uri="{BB962C8B-B14F-4D97-AF65-F5344CB8AC3E}">
        <p14:creationId xmlns:p14="http://schemas.microsoft.com/office/powerpoint/2010/main" val="1708078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баланса рабочего времени</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38</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2) Таблица – Пример баланса рабочего времени одного рабочего</a:t>
            </a:r>
          </a:p>
          <a:p>
            <a:pPr indent="457200" algn="just" eaLnBrk="1" hangingPunct="1">
              <a:spcBef>
                <a:spcPct val="10000"/>
              </a:spcBef>
            </a:pPr>
            <a:endParaRPr lang="ru-RU" altLang="ru-RU" sz="1900" dirty="0"/>
          </a:p>
        </p:txBody>
      </p:sp>
      <p:pic>
        <p:nvPicPr>
          <p:cNvPr id="2" name="Picture 1">
            <a:extLst>
              <a:ext uri="{FF2B5EF4-FFF2-40B4-BE49-F238E27FC236}">
                <a16:creationId xmlns:a16="http://schemas.microsoft.com/office/drawing/2014/main" id="{E450F67D-3040-4EC0-A518-80B691AEE0F1}"/>
              </a:ext>
            </a:extLst>
          </p:cNvPr>
          <p:cNvPicPr>
            <a:picLocks noChangeAspect="1"/>
          </p:cNvPicPr>
          <p:nvPr/>
        </p:nvPicPr>
        <p:blipFill>
          <a:blip r:embed="rId3"/>
          <a:stretch>
            <a:fillRect/>
          </a:stretch>
        </p:blipFill>
        <p:spPr>
          <a:xfrm>
            <a:off x="935596" y="1267683"/>
            <a:ext cx="6012668" cy="5113645"/>
          </a:xfrm>
          <a:prstGeom prst="rect">
            <a:avLst/>
          </a:prstGeom>
        </p:spPr>
      </p:pic>
    </p:spTree>
    <p:extLst>
      <p:ext uri="{BB962C8B-B14F-4D97-AF65-F5344CB8AC3E}">
        <p14:creationId xmlns:p14="http://schemas.microsoft.com/office/powerpoint/2010/main" val="726561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Планирование баланса рабочего времени</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39</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5) Средняя плановая продолжительность рабочего дня рассчитывается как среднеарифметическая величина, взвешенная с учетом установленной продолжительности рабочего дня по численности отдельных групп рабочих:</a:t>
            </a:r>
          </a:p>
          <a:p>
            <a:pPr indent="457200" algn="just" eaLnBrk="1" hangingPunct="1">
              <a:spcBef>
                <a:spcPct val="10000"/>
              </a:spcBef>
            </a:pPr>
            <a:endParaRPr lang="ru-RU" altLang="ru-RU" sz="1900" dirty="0"/>
          </a:p>
          <a:p>
            <a:pPr indent="457200" algn="just" eaLnBrk="1" hangingPunct="1">
              <a:spcBef>
                <a:spcPct val="10000"/>
              </a:spcBef>
            </a:pPr>
            <a:endParaRPr lang="ru-RU" altLang="ru-RU" sz="1900" dirty="0"/>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где </a:t>
            </a:r>
            <a:r>
              <a:rPr lang="ru-RU" altLang="ru-RU" sz="1900" dirty="0" err="1"/>
              <a:t>Пд</a:t>
            </a:r>
            <a:r>
              <a:rPr lang="en-US" altLang="ru-RU" sz="1900" dirty="0" err="1"/>
              <a:t>i</a:t>
            </a:r>
            <a:r>
              <a:rPr lang="en-US" altLang="ru-RU" sz="1900" dirty="0"/>
              <a:t> – </a:t>
            </a:r>
            <a:r>
              <a:rPr lang="ru-RU" altLang="ru-RU" sz="1900" dirty="0"/>
              <a:t>средняя плановая продолжительность рабочего дня </a:t>
            </a:r>
            <a:r>
              <a:rPr lang="en-US" altLang="ru-RU" sz="1900" dirty="0" err="1"/>
              <a:t>i</a:t>
            </a:r>
            <a:r>
              <a:rPr lang="en-US" altLang="ru-RU" sz="1900" dirty="0"/>
              <a:t>-</a:t>
            </a:r>
            <a:r>
              <a:rPr lang="ru-RU" altLang="ru-RU" sz="1900" dirty="0"/>
              <a:t>й категории рабочих;</a:t>
            </a:r>
          </a:p>
          <a:p>
            <a:pPr indent="457200" algn="just" eaLnBrk="1" hangingPunct="1">
              <a:spcBef>
                <a:spcPct val="10000"/>
              </a:spcBef>
            </a:pPr>
            <a:r>
              <a:rPr lang="ru-RU" altLang="ru-RU" sz="1900" dirty="0" err="1"/>
              <a:t>Чсс</a:t>
            </a:r>
            <a:r>
              <a:rPr lang="en-US" altLang="ru-RU" sz="1900" dirty="0" err="1"/>
              <a:t>i</a:t>
            </a:r>
            <a:r>
              <a:rPr lang="ru-RU" altLang="ru-RU" sz="1900" dirty="0"/>
              <a:t> – среднесписочная численность </a:t>
            </a:r>
            <a:r>
              <a:rPr lang="en-US" altLang="ru-RU" sz="1900" dirty="0" err="1"/>
              <a:t>i</a:t>
            </a:r>
            <a:r>
              <a:rPr lang="ru-RU" altLang="ru-RU" sz="1900" dirty="0"/>
              <a:t>-й категории рабочих.</a:t>
            </a:r>
          </a:p>
          <a:p>
            <a:pPr indent="457200" algn="just" eaLnBrk="1" hangingPunct="1">
              <a:spcBef>
                <a:spcPct val="10000"/>
              </a:spcBef>
            </a:pPr>
            <a:endParaRPr lang="ru-RU" altLang="ru-RU" sz="1900" dirty="0"/>
          </a:p>
        </p:txBody>
      </p:sp>
      <p:pic>
        <p:nvPicPr>
          <p:cNvPr id="2" name="Рисунок 1"/>
          <p:cNvPicPr>
            <a:picLocks noChangeAspect="1"/>
          </p:cNvPicPr>
          <p:nvPr/>
        </p:nvPicPr>
        <p:blipFill rotWithShape="1">
          <a:blip r:embed="rId3"/>
          <a:srcRect l="71459" t="61900" r="19485" b="30750"/>
          <a:stretch/>
        </p:blipFill>
        <p:spPr>
          <a:xfrm>
            <a:off x="3455876" y="2132856"/>
            <a:ext cx="1800200" cy="821830"/>
          </a:xfrm>
          <a:prstGeom prst="rect">
            <a:avLst/>
          </a:prstGeom>
        </p:spPr>
      </p:pic>
    </p:spTree>
    <p:extLst>
      <p:ext uri="{BB962C8B-B14F-4D97-AF65-F5344CB8AC3E}">
        <p14:creationId xmlns:p14="http://schemas.microsoft.com/office/powerpoint/2010/main" val="1551186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40</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Расчет потребности в персонале</a:t>
            </a:r>
          </a:p>
          <a:p>
            <a:pPr indent="457200" algn="just" eaLnBrk="1" hangingPunct="1">
              <a:spcBef>
                <a:spcPct val="10000"/>
              </a:spcBef>
            </a:pPr>
            <a:r>
              <a:rPr lang="ru-RU" altLang="ru-RU" sz="1900" dirty="0"/>
              <a:t>Основой для расчета плановой численности ППП является запланированный объем производства, рост производительности труда, трудоемкость изготовления одного изделия и товарного (валового) выпуска, а также полезный фонд рабочего времени.</a:t>
            </a:r>
          </a:p>
          <a:p>
            <a:pPr indent="457200" algn="just" eaLnBrk="1" hangingPunct="1">
              <a:spcBef>
                <a:spcPct val="10000"/>
              </a:spcBef>
            </a:pPr>
            <a:r>
              <a:rPr lang="ru-RU" altLang="ru-RU" sz="1900" dirty="0"/>
              <a:t>В зависимости от состава исходных данных выделяют следующие методы планирования численности:</a:t>
            </a:r>
          </a:p>
          <a:p>
            <a:pPr indent="457200" algn="just" eaLnBrk="1" hangingPunct="1">
              <a:spcBef>
                <a:spcPct val="10000"/>
              </a:spcBef>
            </a:pPr>
            <a:r>
              <a:rPr lang="ru-RU" altLang="ru-RU" sz="1900" dirty="0"/>
              <a:t>1 метод корректировки базовой численности;</a:t>
            </a:r>
          </a:p>
          <a:p>
            <a:pPr indent="457200" algn="just" eaLnBrk="1" hangingPunct="1">
              <a:spcBef>
                <a:spcPct val="10000"/>
              </a:spcBef>
            </a:pPr>
            <a:r>
              <a:rPr lang="ru-RU" altLang="ru-RU" sz="1900" dirty="0"/>
              <a:t>Плановая базовая численность определяется по формуле:</a:t>
            </a:r>
          </a:p>
          <a:p>
            <a:pPr indent="457200" algn="just" eaLnBrk="1" hangingPunct="1">
              <a:spcBef>
                <a:spcPct val="10000"/>
              </a:spcBef>
            </a:pPr>
            <a:endParaRPr lang="ru-RU" altLang="ru-RU" sz="1900" dirty="0"/>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где </a:t>
            </a:r>
            <a:r>
              <a:rPr lang="ru-RU" altLang="ru-RU" sz="1900" dirty="0" err="1"/>
              <a:t>Чп</a:t>
            </a:r>
            <a:r>
              <a:rPr lang="ru-RU" altLang="ru-RU" sz="1900" dirty="0"/>
              <a:t> – базовая численность ППП;</a:t>
            </a:r>
          </a:p>
          <a:p>
            <a:pPr indent="457200" algn="just" eaLnBrk="1" hangingPunct="1">
              <a:spcBef>
                <a:spcPct val="10000"/>
              </a:spcBef>
            </a:pPr>
            <a:r>
              <a:rPr lang="ru-RU" altLang="ru-RU" sz="1900" dirty="0" err="1"/>
              <a:t>Чб</a:t>
            </a:r>
            <a:r>
              <a:rPr lang="ru-RU" altLang="ru-RU" sz="1900" dirty="0"/>
              <a:t> – базовая численность ППП (отчетная, ожидаемая);</a:t>
            </a:r>
          </a:p>
          <a:p>
            <a:pPr indent="457200" algn="just" eaLnBrk="1" hangingPunct="1">
              <a:spcBef>
                <a:spcPct val="10000"/>
              </a:spcBef>
            </a:pPr>
            <a:r>
              <a:rPr lang="ru-RU" altLang="ru-RU" sz="1900" dirty="0"/>
              <a:t>Коп – рост объема производства в плановом периоде в % к базисному уровню;</a:t>
            </a:r>
          </a:p>
          <a:p>
            <a:pPr indent="457200" algn="just" eaLnBrk="1" hangingPunct="1">
              <a:spcBef>
                <a:spcPct val="10000"/>
              </a:spcBef>
            </a:pPr>
            <a:r>
              <a:rPr lang="ru-RU" altLang="ru-RU" sz="1900" dirty="0" err="1"/>
              <a:t>Эч</a:t>
            </a:r>
            <a:r>
              <a:rPr lang="ru-RU" altLang="ru-RU" sz="1900" dirty="0"/>
              <a:t> – планируемая экономия (увеличение) численности работников в плановом периоде по факторам.</a:t>
            </a:r>
          </a:p>
        </p:txBody>
      </p:sp>
      <p:pic>
        <p:nvPicPr>
          <p:cNvPr id="3" name="Рисунок 2"/>
          <p:cNvPicPr>
            <a:picLocks noChangeAspect="1"/>
          </p:cNvPicPr>
          <p:nvPr/>
        </p:nvPicPr>
        <p:blipFill rotWithShape="1">
          <a:blip r:embed="rId3"/>
          <a:srcRect l="32478" t="48600" r="57088" b="45100"/>
          <a:stretch/>
        </p:blipFill>
        <p:spPr>
          <a:xfrm>
            <a:off x="3059832" y="3609020"/>
            <a:ext cx="1980220" cy="672528"/>
          </a:xfrm>
          <a:prstGeom prst="rect">
            <a:avLst/>
          </a:prstGeom>
        </p:spPr>
      </p:pic>
    </p:spTree>
    <p:extLst>
      <p:ext uri="{BB962C8B-B14F-4D97-AF65-F5344CB8AC3E}">
        <p14:creationId xmlns:p14="http://schemas.microsoft.com/office/powerpoint/2010/main" val="597868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41</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В зависимости от состава исходных данных выделяют следующие методы планирования численности (продолжение):</a:t>
            </a:r>
          </a:p>
          <a:p>
            <a:pPr indent="457200" algn="just" eaLnBrk="1" hangingPunct="1">
              <a:spcBef>
                <a:spcPct val="10000"/>
              </a:spcBef>
            </a:pPr>
            <a:r>
              <a:rPr lang="ru-RU" altLang="ru-RU" sz="1900" dirty="0"/>
              <a:t>2 метод, основанный на трудоемкости производственной программы;</a:t>
            </a:r>
          </a:p>
          <a:p>
            <a:pPr indent="457200" algn="just" eaLnBrk="1" hangingPunct="1">
              <a:spcBef>
                <a:spcPct val="10000"/>
              </a:spcBef>
            </a:pPr>
            <a:r>
              <a:rPr lang="ru-RU" altLang="ru-RU" sz="1900" dirty="0"/>
              <a:t>Расчет может производиться на основе плановой либо базисной трудоемкости по формулам:</a:t>
            </a:r>
          </a:p>
          <a:p>
            <a:pPr indent="457200" algn="just" eaLnBrk="1" hangingPunct="1">
              <a:spcBef>
                <a:spcPct val="10000"/>
              </a:spcBef>
            </a:pPr>
            <a:endParaRPr lang="ru-RU" altLang="ru-RU" sz="1900" dirty="0"/>
          </a:p>
          <a:p>
            <a:pPr indent="457200" algn="just" eaLnBrk="1" hangingPunct="1">
              <a:spcBef>
                <a:spcPct val="10000"/>
              </a:spcBef>
            </a:pPr>
            <a:endParaRPr lang="ru-RU" altLang="ru-RU" sz="1900" dirty="0"/>
          </a:p>
          <a:p>
            <a:pPr indent="457200" algn="just" eaLnBrk="1" hangingPunct="1">
              <a:spcBef>
                <a:spcPct val="10000"/>
              </a:spcBef>
            </a:pPr>
            <a:endParaRPr lang="ru-RU" altLang="ru-RU" sz="1900" dirty="0"/>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где </a:t>
            </a:r>
            <a:r>
              <a:rPr lang="ru-RU" altLang="ru-RU" sz="1900" dirty="0" err="1"/>
              <a:t>Тпп</a:t>
            </a:r>
            <a:r>
              <a:rPr lang="ru-RU" altLang="ru-RU" sz="1900" dirty="0"/>
              <a:t> и Т </a:t>
            </a:r>
            <a:r>
              <a:rPr lang="ru-RU" altLang="ru-RU" sz="1900" dirty="0" err="1"/>
              <a:t>пб</a:t>
            </a:r>
            <a:r>
              <a:rPr lang="ru-RU" altLang="ru-RU" sz="1900" dirty="0"/>
              <a:t> – расчетная полная трудоемкость производственной программы планируемого года, определяемая на основе полной трудоемкости планового и базисного года соответственно;</a:t>
            </a:r>
          </a:p>
          <a:p>
            <a:pPr indent="457200" algn="just" eaLnBrk="1" hangingPunct="1">
              <a:spcBef>
                <a:spcPct val="10000"/>
              </a:spcBef>
            </a:pPr>
            <a:r>
              <a:rPr lang="ru-RU" altLang="ru-RU" sz="1900" dirty="0" err="1"/>
              <a:t>Фпп</a:t>
            </a:r>
            <a:r>
              <a:rPr lang="ru-RU" altLang="ru-RU" sz="1900" dirty="0"/>
              <a:t>, </a:t>
            </a:r>
            <a:r>
              <a:rPr lang="ru-RU" altLang="ru-RU" sz="1900" dirty="0" err="1"/>
              <a:t>Фпб</a:t>
            </a:r>
            <a:r>
              <a:rPr lang="ru-RU" altLang="ru-RU" sz="1900" dirty="0"/>
              <a:t> – полезный фонд рабочего времени одного рабочего соответственно в плановом и базисном году;</a:t>
            </a:r>
          </a:p>
          <a:p>
            <a:pPr indent="457200" algn="just" eaLnBrk="1" hangingPunct="1">
              <a:spcBef>
                <a:spcPct val="10000"/>
              </a:spcBef>
            </a:pPr>
            <a:r>
              <a:rPr lang="ru-RU" altLang="ru-RU" sz="1900" dirty="0" err="1"/>
              <a:t>Квнп</a:t>
            </a:r>
            <a:r>
              <a:rPr lang="ru-RU" altLang="ru-RU" sz="1900" dirty="0"/>
              <a:t>, К </a:t>
            </a:r>
            <a:r>
              <a:rPr lang="ru-RU" altLang="ru-RU" sz="1900" dirty="0" err="1"/>
              <a:t>внб</a:t>
            </a:r>
            <a:r>
              <a:rPr lang="ru-RU" altLang="ru-RU" sz="1900" dirty="0"/>
              <a:t> – среднегодовой коэффициент выполнения ном выработки в плановом и базисном году;</a:t>
            </a:r>
          </a:p>
          <a:p>
            <a:pPr indent="457200" algn="just" eaLnBrk="1" hangingPunct="1">
              <a:spcBef>
                <a:spcPct val="10000"/>
              </a:spcBef>
            </a:pPr>
            <a:r>
              <a:rPr lang="ru-RU" altLang="ru-RU" sz="1900" dirty="0" err="1"/>
              <a:t>Эч</a:t>
            </a:r>
            <a:r>
              <a:rPr lang="ru-RU" altLang="ru-RU" sz="1900" dirty="0"/>
              <a:t> – планируемое изменение численности за счет основных технико-экономических факторов.</a:t>
            </a:r>
          </a:p>
        </p:txBody>
      </p:sp>
      <p:pic>
        <p:nvPicPr>
          <p:cNvPr id="2" name="Рисунок 1"/>
          <p:cNvPicPr>
            <a:picLocks noChangeAspect="1"/>
          </p:cNvPicPr>
          <p:nvPr/>
        </p:nvPicPr>
        <p:blipFill rotWithShape="1">
          <a:blip r:embed="rId3"/>
          <a:srcRect l="18846" t="59008" r="67116" b="24346"/>
          <a:stretch/>
        </p:blipFill>
        <p:spPr>
          <a:xfrm>
            <a:off x="3131059" y="2420888"/>
            <a:ext cx="1872989" cy="1248589"/>
          </a:xfrm>
          <a:prstGeom prst="rect">
            <a:avLst/>
          </a:prstGeom>
        </p:spPr>
      </p:pic>
    </p:spTree>
    <p:extLst>
      <p:ext uri="{BB962C8B-B14F-4D97-AF65-F5344CB8AC3E}">
        <p14:creationId xmlns:p14="http://schemas.microsoft.com/office/powerpoint/2010/main" val="2599594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42</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Также существует другая классификация методов в соответствии с типом работников и процедурой расчета</a:t>
            </a:r>
          </a:p>
          <a:p>
            <a:pPr indent="457200" algn="just" eaLnBrk="1" hangingPunct="1">
              <a:spcBef>
                <a:spcPct val="10000"/>
              </a:spcBef>
            </a:pPr>
            <a:r>
              <a:rPr lang="ru-RU" altLang="ru-RU" sz="1900" dirty="0"/>
              <a:t>1 метод, основанный на  использовании данных о времени трудового процесса</a:t>
            </a:r>
          </a:p>
          <a:p>
            <a:pPr indent="457200" algn="just" eaLnBrk="1" hangingPunct="1">
              <a:spcBef>
                <a:spcPct val="10000"/>
              </a:spcBef>
            </a:pPr>
            <a:r>
              <a:rPr lang="ru-RU" altLang="ru-RU" sz="1900" dirty="0"/>
              <a:t>- численность рабочих-сдельщиков,  рабочих-повременщиков:</a:t>
            </a:r>
          </a:p>
          <a:p>
            <a:pPr indent="457200" algn="just" eaLnBrk="1" hangingPunct="1">
              <a:spcBef>
                <a:spcPct val="10000"/>
              </a:spcBef>
            </a:pPr>
            <a:endParaRPr lang="ru-RU" altLang="ru-RU" sz="1900" dirty="0"/>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где </a:t>
            </a:r>
            <a:r>
              <a:rPr lang="ru-RU" altLang="ru-RU" sz="1900" dirty="0" err="1"/>
              <a:t>Дс</a:t>
            </a:r>
            <a:r>
              <a:rPr lang="ru-RU" altLang="ru-RU" sz="1900" dirty="0"/>
              <a:t> – суточный объем работ; </a:t>
            </a:r>
            <a:r>
              <a:rPr lang="ru-RU" altLang="ru-RU" sz="1900" dirty="0" err="1"/>
              <a:t>Нв</a:t>
            </a:r>
            <a:r>
              <a:rPr lang="ru-RU" altLang="ru-RU" sz="1900" dirty="0"/>
              <a:t> – сменная норма выработки; </a:t>
            </a:r>
            <a:r>
              <a:rPr lang="ru-RU" altLang="ru-RU" sz="1900" dirty="0" err="1"/>
              <a:t>Кн</a:t>
            </a:r>
            <a:r>
              <a:rPr lang="ru-RU" altLang="ru-RU" sz="1900" dirty="0"/>
              <a:t> – коэффициент выполнения нормы выработки. </a:t>
            </a:r>
          </a:p>
          <a:p>
            <a:pPr indent="457200" algn="just" eaLnBrk="1" hangingPunct="1">
              <a:spcBef>
                <a:spcPct val="10000"/>
              </a:spcBef>
            </a:pPr>
            <a:r>
              <a:rPr lang="ru-RU" altLang="ru-RU" sz="1900" dirty="0"/>
              <a:t>или</a:t>
            </a:r>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						,</a:t>
            </a:r>
          </a:p>
          <a:p>
            <a:pPr indent="457200" algn="just" eaLnBrk="1" hangingPunct="1">
              <a:spcBef>
                <a:spcPct val="10000"/>
              </a:spcBef>
            </a:pPr>
            <a:r>
              <a:rPr lang="ru-RU" altLang="ru-RU" sz="1900" dirty="0"/>
              <a:t>где </a:t>
            </a:r>
            <a:r>
              <a:rPr lang="ru-RU" altLang="ru-RU" sz="1900" dirty="0" err="1"/>
              <a:t>Тпр</a:t>
            </a:r>
            <a:r>
              <a:rPr lang="ru-RU" altLang="ru-RU" sz="1900" dirty="0"/>
              <a:t> - время, необходимое для выполнения производственной программы;</a:t>
            </a:r>
          </a:p>
          <a:p>
            <a:pPr indent="457200" algn="just" eaLnBrk="1" hangingPunct="1">
              <a:spcBef>
                <a:spcPct val="10000"/>
              </a:spcBef>
            </a:pPr>
            <a:r>
              <a:rPr lang="ru-RU" altLang="ru-RU" sz="1900" dirty="0"/>
              <a:t>ТПФ - полезный фонд времени одного работника;</a:t>
            </a:r>
          </a:p>
          <a:p>
            <a:pPr indent="457200" algn="just" eaLnBrk="1" hangingPunct="1">
              <a:spcBef>
                <a:spcPct val="10000"/>
              </a:spcBef>
            </a:pPr>
            <a:r>
              <a:rPr lang="ru-RU" altLang="ru-RU" sz="1900" dirty="0" err="1"/>
              <a:t>Ксс</a:t>
            </a:r>
            <a:r>
              <a:rPr lang="ru-RU" altLang="ru-RU" sz="1900" dirty="0"/>
              <a:t> - коэффициент пересчета явочной численности в списочную (коэффициент списочного состава).</a:t>
            </a:r>
          </a:p>
        </p:txBody>
      </p:sp>
      <p:pic>
        <p:nvPicPr>
          <p:cNvPr id="3" name="Picture 2">
            <a:extLst>
              <a:ext uri="{FF2B5EF4-FFF2-40B4-BE49-F238E27FC236}">
                <a16:creationId xmlns:a16="http://schemas.microsoft.com/office/drawing/2014/main" id="{5B71753D-96F7-4C60-A955-F8CD73B96ACF}"/>
              </a:ext>
            </a:extLst>
          </p:cNvPr>
          <p:cNvPicPr>
            <a:picLocks noChangeAspect="1"/>
          </p:cNvPicPr>
          <p:nvPr/>
        </p:nvPicPr>
        <p:blipFill rotWithShape="1">
          <a:blip r:embed="rId3"/>
          <a:srcRect t="8308" b="12770"/>
          <a:stretch/>
        </p:blipFill>
        <p:spPr>
          <a:xfrm>
            <a:off x="3795712" y="3825044"/>
            <a:ext cx="1552575" cy="684076"/>
          </a:xfrm>
          <a:prstGeom prst="rect">
            <a:avLst/>
          </a:prstGeom>
        </p:spPr>
      </p:pic>
      <p:pic>
        <p:nvPicPr>
          <p:cNvPr id="5" name="Picture 4">
            <a:extLst>
              <a:ext uri="{FF2B5EF4-FFF2-40B4-BE49-F238E27FC236}">
                <a16:creationId xmlns:a16="http://schemas.microsoft.com/office/drawing/2014/main" id="{16E904F4-3F6E-4D66-B874-8C0B050CAF56}"/>
              </a:ext>
            </a:extLst>
          </p:cNvPr>
          <p:cNvPicPr>
            <a:picLocks noChangeAspect="1"/>
          </p:cNvPicPr>
          <p:nvPr/>
        </p:nvPicPr>
        <p:blipFill>
          <a:blip r:embed="rId4"/>
          <a:stretch>
            <a:fillRect/>
          </a:stretch>
        </p:blipFill>
        <p:spPr>
          <a:xfrm>
            <a:off x="3563888" y="2368302"/>
            <a:ext cx="1571625" cy="628650"/>
          </a:xfrm>
          <a:prstGeom prst="rect">
            <a:avLst/>
          </a:prstGeom>
        </p:spPr>
      </p:pic>
    </p:spTree>
    <p:extLst>
      <p:ext uri="{BB962C8B-B14F-4D97-AF65-F5344CB8AC3E}">
        <p14:creationId xmlns:p14="http://schemas.microsoft.com/office/powerpoint/2010/main" val="2340752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43</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1 метод, основанный на  использовании данных о времени трудового процесса (продолжение):</a:t>
            </a:r>
          </a:p>
          <a:p>
            <a:pPr indent="457200" algn="just" eaLnBrk="1" hangingPunct="1">
              <a:spcBef>
                <a:spcPct val="10000"/>
              </a:spcBef>
            </a:pPr>
            <a:r>
              <a:rPr lang="ru-RU" altLang="ru-RU" sz="1900" dirty="0"/>
              <a:t>- численность  административно-управленческого  персонала:</a:t>
            </a:r>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						,</a:t>
            </a:r>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где n – количество видов организационно-управленческих работ, определяющих загрузку данной категории специалистов; m</a:t>
            </a:r>
            <a:r>
              <a:rPr lang="en-US" altLang="ru-RU" sz="1900" dirty="0" err="1"/>
              <a:t>i</a:t>
            </a:r>
            <a:r>
              <a:rPr lang="ru-RU" altLang="ru-RU" sz="1900" dirty="0"/>
              <a:t> – среднее количество определенных действий (расчетов, обработки заказов, переговоров и т.д.) в рамках i-</a:t>
            </a:r>
            <a:r>
              <a:rPr lang="ru-RU" altLang="ru-RU" sz="1900" dirty="0" err="1"/>
              <a:t>го</a:t>
            </a:r>
            <a:r>
              <a:rPr lang="ru-RU" altLang="ru-RU" sz="1900" dirty="0"/>
              <a:t> вида работ за установленный период (например, за год); t</a:t>
            </a:r>
            <a:r>
              <a:rPr lang="en-US" altLang="ru-RU" sz="1900" dirty="0" err="1"/>
              <a:t>i</a:t>
            </a:r>
            <a:r>
              <a:rPr lang="ru-RU" altLang="ru-RU" sz="1900" dirty="0"/>
              <a:t> – время, необходимое для выполнения одного действия в рамках i-</a:t>
            </a:r>
            <a:r>
              <a:rPr lang="ru-RU" altLang="ru-RU" sz="1900" dirty="0" err="1"/>
              <a:t>го</a:t>
            </a:r>
            <a:r>
              <a:rPr lang="ru-RU" altLang="ru-RU" sz="1900" dirty="0"/>
              <a:t> вида организационно</a:t>
            </a:r>
            <a:r>
              <a:rPr lang="en-US" altLang="ru-RU" sz="1900" dirty="0"/>
              <a:t>-</a:t>
            </a:r>
            <a:r>
              <a:rPr lang="ru-RU" altLang="ru-RU" sz="1900" dirty="0"/>
              <a:t>управленческих работ; Т – рабочее время одного специалиста согласно трудовом договору (контракту) за соответствующий промежуток времени; </a:t>
            </a:r>
            <a:r>
              <a:rPr lang="ru-RU" altLang="ru-RU" sz="1900" dirty="0" err="1"/>
              <a:t>Кнрв</a:t>
            </a:r>
            <a:r>
              <a:rPr lang="ru-RU" altLang="ru-RU" sz="1900" dirty="0"/>
              <a:t> – коэффициент необходимого распределения времени.</a:t>
            </a:r>
          </a:p>
        </p:txBody>
      </p:sp>
      <p:pic>
        <p:nvPicPr>
          <p:cNvPr id="4" name="Picture 3">
            <a:extLst>
              <a:ext uri="{FF2B5EF4-FFF2-40B4-BE49-F238E27FC236}">
                <a16:creationId xmlns:a16="http://schemas.microsoft.com/office/drawing/2014/main" id="{5E94EDA8-981B-4025-BDDB-CD42D319BACA}"/>
              </a:ext>
            </a:extLst>
          </p:cNvPr>
          <p:cNvPicPr>
            <a:picLocks noChangeAspect="1"/>
          </p:cNvPicPr>
          <p:nvPr/>
        </p:nvPicPr>
        <p:blipFill rotWithShape="1">
          <a:blip r:embed="rId3"/>
          <a:srcRect t="8307"/>
          <a:stretch/>
        </p:blipFill>
        <p:spPr>
          <a:xfrm>
            <a:off x="3203848" y="1844824"/>
            <a:ext cx="1905000" cy="794767"/>
          </a:xfrm>
          <a:prstGeom prst="rect">
            <a:avLst/>
          </a:prstGeom>
        </p:spPr>
      </p:pic>
    </p:spTree>
    <p:extLst>
      <p:ext uri="{BB962C8B-B14F-4D97-AF65-F5344CB8AC3E}">
        <p14:creationId xmlns:p14="http://schemas.microsoft.com/office/powerpoint/2010/main" val="15471441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44</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1900" dirty="0"/>
              <a:t>2 метод расчета по нормам обслуживания </a:t>
            </a:r>
          </a:p>
          <a:p>
            <a:pPr indent="457200" algn="just" eaLnBrk="1" hangingPunct="1">
              <a:spcBef>
                <a:spcPct val="10000"/>
              </a:spcBef>
            </a:pPr>
            <a:r>
              <a:rPr lang="ru-RU" altLang="ru-RU" sz="1900" dirty="0"/>
              <a:t>- численность  вспомогательных рабочих:</a:t>
            </a:r>
          </a:p>
          <a:p>
            <a:pPr indent="457200" algn="just" eaLnBrk="1" hangingPunct="1">
              <a:spcBef>
                <a:spcPct val="10000"/>
              </a:spcBef>
            </a:pPr>
            <a:r>
              <a:rPr lang="ru-RU" altLang="ru-RU" sz="1900" dirty="0"/>
              <a:t>						</a:t>
            </a:r>
          </a:p>
          <a:p>
            <a:pPr indent="457200" algn="just" eaLnBrk="1" hangingPunct="1">
              <a:spcBef>
                <a:spcPct val="10000"/>
              </a:spcBef>
            </a:pPr>
            <a:endParaRPr lang="ru-RU" altLang="ru-RU" sz="1900" dirty="0"/>
          </a:p>
          <a:p>
            <a:pPr indent="457200" algn="just" eaLnBrk="1" hangingPunct="1">
              <a:spcBef>
                <a:spcPct val="10000"/>
              </a:spcBef>
            </a:pPr>
            <a:r>
              <a:rPr lang="ru-RU" altLang="ru-RU" sz="1900" dirty="0"/>
              <a:t>где </a:t>
            </a:r>
            <a:r>
              <a:rPr lang="ru-RU" altLang="ru-RU" sz="1900" dirty="0" err="1"/>
              <a:t>где</a:t>
            </a:r>
            <a:r>
              <a:rPr lang="ru-RU" altLang="ru-RU" sz="1900" dirty="0"/>
              <a:t> </a:t>
            </a:r>
            <a:r>
              <a:rPr lang="ru-RU" altLang="ru-RU" sz="1900" dirty="0" err="1"/>
              <a:t>nм</a:t>
            </a:r>
            <a:r>
              <a:rPr lang="ru-RU" altLang="ru-RU" sz="1900" dirty="0"/>
              <a:t> – число единиц оборудования; </a:t>
            </a:r>
            <a:r>
              <a:rPr lang="ru-RU" altLang="ru-RU" sz="1900" dirty="0" err="1"/>
              <a:t>Нобс</a:t>
            </a:r>
            <a:r>
              <a:rPr lang="ru-RU" altLang="ru-RU" sz="1900" dirty="0"/>
              <a:t> – норма обслуживания (в одну смену); ксм – коэффициент сменности работы оборудования;</a:t>
            </a:r>
          </a:p>
          <a:p>
            <a:pPr indent="457200" algn="just" eaLnBrk="1" hangingPunct="1">
              <a:spcBef>
                <a:spcPct val="10000"/>
              </a:spcBef>
            </a:pPr>
            <a:r>
              <a:rPr lang="ru-RU" altLang="ru-RU" sz="1900" dirty="0"/>
              <a:t>3 стохастический метод -  анализ взаимосвязи между потребностью в персонале и другими переменными величинами;</a:t>
            </a:r>
          </a:p>
          <a:p>
            <a:pPr indent="457200" algn="just" eaLnBrk="1" hangingPunct="1">
              <a:spcBef>
                <a:spcPct val="10000"/>
              </a:spcBef>
            </a:pPr>
            <a:r>
              <a:rPr lang="ru-RU" altLang="ru-RU" sz="1900" dirty="0"/>
              <a:t>4 метод экспертных оценок. Экспертная оценка может быть простой и расширенной.</a:t>
            </a:r>
          </a:p>
        </p:txBody>
      </p:sp>
      <p:pic>
        <p:nvPicPr>
          <p:cNvPr id="2" name="Picture 1">
            <a:extLst>
              <a:ext uri="{FF2B5EF4-FFF2-40B4-BE49-F238E27FC236}">
                <a16:creationId xmlns:a16="http://schemas.microsoft.com/office/drawing/2014/main" id="{8BA22EAD-2267-4A5C-9C33-73E80655E4E0}"/>
              </a:ext>
            </a:extLst>
          </p:cNvPr>
          <p:cNvPicPr>
            <a:picLocks noChangeAspect="1"/>
          </p:cNvPicPr>
          <p:nvPr/>
        </p:nvPicPr>
        <p:blipFill rotWithShape="1">
          <a:blip r:embed="rId3"/>
          <a:srcRect t="22235"/>
          <a:stretch/>
        </p:blipFill>
        <p:spPr>
          <a:xfrm>
            <a:off x="3131840" y="1592796"/>
            <a:ext cx="3160548" cy="396044"/>
          </a:xfrm>
          <a:prstGeom prst="rect">
            <a:avLst/>
          </a:prstGeom>
        </p:spPr>
      </p:pic>
    </p:spTree>
    <p:extLst>
      <p:ext uri="{BB962C8B-B14F-4D97-AF65-F5344CB8AC3E}">
        <p14:creationId xmlns:p14="http://schemas.microsoft.com/office/powerpoint/2010/main" val="10087509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45</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2200" dirty="0"/>
              <a:t>Заканчивается расчет потребности в персонале определением дополнительной потребности в кадрах и оценочными расчетами.</a:t>
            </a:r>
          </a:p>
          <a:p>
            <a:pPr indent="457200" algn="just" eaLnBrk="1" hangingPunct="1">
              <a:spcBef>
                <a:spcPct val="10000"/>
              </a:spcBef>
            </a:pPr>
            <a:r>
              <a:rPr lang="ru-RU" altLang="ru-RU" sz="2200" dirty="0"/>
              <a:t>Дополнительная потребность в кадрах определяется по формуле:</a:t>
            </a:r>
          </a:p>
          <a:p>
            <a:pPr indent="457200" algn="just" eaLnBrk="1" hangingPunct="1">
              <a:spcBef>
                <a:spcPct val="10000"/>
              </a:spcBef>
            </a:pPr>
            <a:endParaRPr lang="ru-RU" altLang="ru-RU" sz="2200" dirty="0"/>
          </a:p>
          <a:p>
            <a:pPr indent="457200" algn="just" eaLnBrk="1" hangingPunct="1">
              <a:spcBef>
                <a:spcPct val="10000"/>
              </a:spcBef>
            </a:pPr>
            <a:endParaRPr lang="ru-RU" altLang="ru-RU" sz="2200" dirty="0"/>
          </a:p>
          <a:p>
            <a:pPr indent="457200" algn="just" eaLnBrk="1" hangingPunct="1">
              <a:spcBef>
                <a:spcPct val="10000"/>
              </a:spcBef>
            </a:pPr>
            <a:r>
              <a:rPr lang="ru-RU" altLang="ru-RU" sz="2200" dirty="0"/>
              <a:t>где </a:t>
            </a:r>
            <a:r>
              <a:rPr lang="ru-RU" altLang="ru-RU" sz="2200" dirty="0" err="1"/>
              <a:t>Чрп</a:t>
            </a:r>
            <a:r>
              <a:rPr lang="ru-RU" altLang="ru-RU" sz="2200" dirty="0"/>
              <a:t> – среднегодовая численность рабочих в плановом году (квартале) в соответствии с планом по труду;</a:t>
            </a:r>
          </a:p>
          <a:p>
            <a:pPr indent="457200" algn="just" eaLnBrk="1" hangingPunct="1">
              <a:spcBef>
                <a:spcPct val="10000"/>
              </a:spcBef>
            </a:pPr>
            <a:r>
              <a:rPr lang="ru-RU" altLang="ru-RU" sz="2200" dirty="0" err="1"/>
              <a:t>Чрф</a:t>
            </a:r>
            <a:r>
              <a:rPr lang="ru-RU" altLang="ru-RU" sz="2200" dirty="0"/>
              <a:t> – фактическая (ожидаемая) численность рабочих за предшествующий плановому год;</a:t>
            </a:r>
          </a:p>
          <a:p>
            <a:pPr indent="457200" algn="just" eaLnBrk="1" hangingPunct="1">
              <a:spcBef>
                <a:spcPct val="10000"/>
              </a:spcBef>
            </a:pPr>
            <a:r>
              <a:rPr lang="ru-RU" altLang="ru-RU" sz="2200" dirty="0"/>
              <a:t>У – средний процент убыли рабочих в связи с уходом на пенсию, в армию, на учебу и т.д. </a:t>
            </a:r>
          </a:p>
          <a:p>
            <a:pPr indent="457200" algn="just" eaLnBrk="1" hangingPunct="1">
              <a:spcBef>
                <a:spcPct val="10000"/>
              </a:spcBef>
            </a:pPr>
            <a:endParaRPr lang="ru-RU" altLang="ru-RU" sz="2200" dirty="0"/>
          </a:p>
        </p:txBody>
      </p:sp>
      <p:pic>
        <p:nvPicPr>
          <p:cNvPr id="3" name="Рисунок 2"/>
          <p:cNvPicPr>
            <a:picLocks noChangeAspect="1"/>
          </p:cNvPicPr>
          <p:nvPr/>
        </p:nvPicPr>
        <p:blipFill rotWithShape="1">
          <a:blip r:embed="rId3"/>
          <a:srcRect l="15385" t="32555" r="63846" b="59236"/>
          <a:stretch/>
        </p:blipFill>
        <p:spPr>
          <a:xfrm>
            <a:off x="2627784" y="2492896"/>
            <a:ext cx="3621632" cy="804805"/>
          </a:xfrm>
          <a:prstGeom prst="rect">
            <a:avLst/>
          </a:prstGeom>
        </p:spPr>
      </p:pic>
    </p:spTree>
    <p:extLst>
      <p:ext uri="{BB962C8B-B14F-4D97-AF65-F5344CB8AC3E}">
        <p14:creationId xmlns:p14="http://schemas.microsoft.com/office/powerpoint/2010/main" val="3983125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46</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2200" dirty="0"/>
              <a:t>Одновременно с расчетом дополнительной потребности в кадрах определяются источники ее обеспечения:</a:t>
            </a:r>
          </a:p>
          <a:p>
            <a:pPr indent="457200" algn="just" eaLnBrk="1" hangingPunct="1">
              <a:spcBef>
                <a:spcPct val="10000"/>
              </a:spcBef>
            </a:pPr>
            <a:r>
              <a:rPr lang="ru-RU" altLang="ru-RU" sz="2200" dirty="0"/>
              <a:t>1 внутренние – предполагают заполнение вакансий за счет выдвижения и ротации персонала, а также трудоустройство работника, должность которого по той или иной причине сокращается в плановом периоде;</a:t>
            </a:r>
          </a:p>
          <a:p>
            <a:pPr indent="457200" algn="just" eaLnBrk="1" hangingPunct="1">
              <a:spcBef>
                <a:spcPct val="10000"/>
              </a:spcBef>
            </a:pPr>
            <a:r>
              <a:rPr lang="ru-RU" altLang="ru-RU" sz="2200" dirty="0"/>
              <a:t>2 внешние – предполагают заполнение вакансий за счет кадров, работающих в других организациях, безработных, выпускников учебных заведений и т.д.</a:t>
            </a:r>
          </a:p>
          <a:p>
            <a:pPr indent="457200" algn="just" eaLnBrk="1" hangingPunct="1">
              <a:spcBef>
                <a:spcPct val="10000"/>
              </a:spcBef>
            </a:pPr>
            <a:r>
              <a:rPr lang="ru-RU" altLang="ru-RU" sz="2200" dirty="0"/>
              <a:t>На основе дополнительной потребности в персонале и высвобождения персонала составляется план подготовки, переподготовки и повышения квалификации персонала.</a:t>
            </a:r>
          </a:p>
        </p:txBody>
      </p:sp>
    </p:spTree>
    <p:extLst>
      <p:ext uri="{BB962C8B-B14F-4D97-AF65-F5344CB8AC3E}">
        <p14:creationId xmlns:p14="http://schemas.microsoft.com/office/powerpoint/2010/main" val="34353455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64704"/>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Расчет потребности в персонале</a:t>
            </a:r>
          </a:p>
        </p:txBody>
      </p:sp>
      <p:sp>
        <p:nvSpPr>
          <p:cNvPr id="4506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82D967-F5B3-4745-B92A-3E7D8C74DDAC}" type="slidenum">
              <a:rPr lang="ru-RU" altLang="ru-RU" sz="1800"/>
              <a:pPr eaLnBrk="1" hangingPunct="1"/>
              <a:t>47</a:t>
            </a:fld>
            <a:endParaRPr lang="ru-RU" altLang="ru-RU" sz="1800"/>
          </a:p>
        </p:txBody>
      </p:sp>
      <p:sp>
        <p:nvSpPr>
          <p:cNvPr id="45061" name="Text Box 5"/>
          <p:cNvSpPr txBox="1">
            <a:spLocks noChangeArrowheads="1"/>
          </p:cNvSpPr>
          <p:nvPr/>
        </p:nvSpPr>
        <p:spPr bwMode="auto">
          <a:xfrm>
            <a:off x="323850" y="872716"/>
            <a:ext cx="8496300"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indent="457200" algn="just" eaLnBrk="1" hangingPunct="1">
              <a:spcBef>
                <a:spcPct val="10000"/>
              </a:spcBef>
            </a:pPr>
            <a:r>
              <a:rPr lang="ru-RU" altLang="ru-RU" sz="2200" dirty="0"/>
              <a:t>В заключение плановых расчетов по труду и персоналу делаются следующие оценочные расчеты:</a:t>
            </a:r>
          </a:p>
          <a:p>
            <a:pPr indent="457200" algn="just" eaLnBrk="1" hangingPunct="1">
              <a:spcBef>
                <a:spcPct val="10000"/>
              </a:spcBef>
            </a:pPr>
            <a:r>
              <a:rPr lang="ru-RU" altLang="ru-RU" sz="2200" dirty="0"/>
              <a:t>1 общая численность ППП должна соответствовать принятым обязательствам по росту производительности труда;</a:t>
            </a:r>
          </a:p>
          <a:p>
            <a:pPr indent="457200" algn="just" eaLnBrk="1" hangingPunct="1">
              <a:spcBef>
                <a:spcPct val="10000"/>
              </a:spcBef>
            </a:pPr>
            <a:r>
              <a:rPr lang="ru-RU" altLang="ru-RU" sz="2200" dirty="0"/>
              <a:t>2 рассчитывается доля прироста объема производства за счет повышения производительности труда:</a:t>
            </a:r>
          </a:p>
          <a:p>
            <a:pPr indent="457200" algn="just" eaLnBrk="1" hangingPunct="1">
              <a:spcBef>
                <a:spcPct val="10000"/>
              </a:spcBef>
            </a:pPr>
            <a:endParaRPr lang="ru-RU" altLang="ru-RU" sz="2200" dirty="0"/>
          </a:p>
          <a:p>
            <a:pPr indent="457200" algn="just" eaLnBrk="1" hangingPunct="1">
              <a:spcBef>
                <a:spcPct val="10000"/>
              </a:spcBef>
            </a:pPr>
            <a:endParaRPr lang="ru-RU" altLang="ru-RU" sz="2200" dirty="0"/>
          </a:p>
          <a:p>
            <a:pPr indent="457200" algn="just" eaLnBrk="1" hangingPunct="1">
              <a:spcBef>
                <a:spcPct val="10000"/>
              </a:spcBef>
            </a:pPr>
            <a:endParaRPr lang="ru-RU" altLang="ru-RU" sz="2200" dirty="0"/>
          </a:p>
          <a:p>
            <a:pPr indent="457200" algn="just" eaLnBrk="1" hangingPunct="1">
              <a:spcBef>
                <a:spcPct val="10000"/>
              </a:spcBef>
            </a:pPr>
            <a:r>
              <a:rPr lang="ru-RU" altLang="ru-RU" sz="2200" dirty="0"/>
              <a:t>где </a:t>
            </a:r>
            <a:r>
              <a:rPr lang="ru-RU" altLang="ru-RU" sz="2200" dirty="0">
                <a:sym typeface="Symbol" panose="05050102010706020507" pitchFamily="18" charset="2"/>
              </a:rPr>
              <a:t></a:t>
            </a:r>
            <a:r>
              <a:rPr lang="ru-RU" altLang="ru-RU" sz="2200" dirty="0" err="1">
                <a:sym typeface="Symbol" panose="05050102010706020507" pitchFamily="18" charset="2"/>
              </a:rPr>
              <a:t>ОПпт</a:t>
            </a:r>
            <a:r>
              <a:rPr lang="ru-RU" altLang="ru-RU" sz="2200" dirty="0">
                <a:sym typeface="Symbol" panose="05050102010706020507" pitchFamily="18" charset="2"/>
              </a:rPr>
              <a:t> – доля прироста объема продукции за счет повышения производительности труда, %;</a:t>
            </a:r>
          </a:p>
          <a:p>
            <a:pPr indent="457200" algn="just" eaLnBrk="1" hangingPunct="1">
              <a:spcBef>
                <a:spcPct val="10000"/>
              </a:spcBef>
            </a:pPr>
            <a:r>
              <a:rPr lang="ru-RU" altLang="ru-RU" sz="2200" dirty="0">
                <a:sym typeface="Symbol" panose="05050102010706020507" pitchFamily="18" charset="2"/>
              </a:rPr>
              <a:t></a:t>
            </a:r>
            <a:r>
              <a:rPr lang="ru-RU" altLang="ru-RU" sz="2200" dirty="0" err="1">
                <a:sym typeface="Symbol" panose="05050102010706020507" pitchFamily="18" charset="2"/>
              </a:rPr>
              <a:t>Чп</a:t>
            </a:r>
            <a:r>
              <a:rPr lang="ru-RU" altLang="ru-RU" sz="2200" dirty="0">
                <a:sym typeface="Symbol" panose="05050102010706020507" pitchFamily="18" charset="2"/>
              </a:rPr>
              <a:t> – плановый прирост численности ППП, %;</a:t>
            </a:r>
          </a:p>
          <a:p>
            <a:pPr indent="457200" algn="just" eaLnBrk="1" hangingPunct="1">
              <a:spcBef>
                <a:spcPct val="10000"/>
              </a:spcBef>
            </a:pPr>
            <a:r>
              <a:rPr lang="ru-RU" altLang="ru-RU" sz="2200" dirty="0">
                <a:sym typeface="Symbol" panose="05050102010706020507" pitchFamily="18" charset="2"/>
              </a:rPr>
              <a:t></a:t>
            </a:r>
            <a:r>
              <a:rPr lang="ru-RU" altLang="ru-RU" sz="2200" dirty="0" err="1">
                <a:sym typeface="Symbol" panose="05050102010706020507" pitchFamily="18" charset="2"/>
              </a:rPr>
              <a:t>ОПп</a:t>
            </a:r>
            <a:r>
              <a:rPr lang="ru-RU" altLang="ru-RU" sz="2200" dirty="0">
                <a:sym typeface="Symbol" panose="05050102010706020507" pitchFamily="18" charset="2"/>
              </a:rPr>
              <a:t> – плановый прирост </a:t>
            </a:r>
            <a:r>
              <a:rPr lang="ru-RU" altLang="ru-RU" sz="2200">
                <a:sym typeface="Symbol" panose="05050102010706020507" pitchFamily="18" charset="2"/>
              </a:rPr>
              <a:t>объема продукции, %.</a:t>
            </a:r>
            <a:endParaRPr lang="ru-RU" altLang="ru-RU" sz="2200" dirty="0"/>
          </a:p>
          <a:p>
            <a:pPr indent="457200" algn="just" eaLnBrk="1" hangingPunct="1">
              <a:spcBef>
                <a:spcPct val="10000"/>
              </a:spcBef>
            </a:pPr>
            <a:endParaRPr lang="ru-RU" altLang="ru-RU" sz="2200" dirty="0"/>
          </a:p>
        </p:txBody>
      </p:sp>
      <p:pic>
        <p:nvPicPr>
          <p:cNvPr id="2" name="Рисунок 1"/>
          <p:cNvPicPr>
            <a:picLocks noChangeAspect="1"/>
          </p:cNvPicPr>
          <p:nvPr/>
        </p:nvPicPr>
        <p:blipFill rotWithShape="1">
          <a:blip r:embed="rId3"/>
          <a:srcRect l="65500" t="63933" r="20000" b="26877"/>
          <a:stretch/>
        </p:blipFill>
        <p:spPr>
          <a:xfrm>
            <a:off x="3491880" y="2996952"/>
            <a:ext cx="2222952" cy="792088"/>
          </a:xfrm>
          <a:prstGeom prst="rect">
            <a:avLst/>
          </a:prstGeom>
        </p:spPr>
      </p:pic>
    </p:spTree>
    <p:extLst>
      <p:ext uri="{BB962C8B-B14F-4D97-AF65-F5344CB8AC3E}">
        <p14:creationId xmlns:p14="http://schemas.microsoft.com/office/powerpoint/2010/main" val="21673598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p:cNvSpPr>
            <a:spLocks noChangeShapeType="1"/>
          </p:cNvSpPr>
          <p:nvPr/>
        </p:nvSpPr>
        <p:spPr bwMode="auto">
          <a:xfrm>
            <a:off x="323850" y="83661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7107" name="Text Box 3"/>
          <p:cNvSpPr txBox="1">
            <a:spLocks noChangeArrowheads="1"/>
          </p:cNvSpPr>
          <p:nvPr/>
        </p:nvSpPr>
        <p:spPr bwMode="auto">
          <a:xfrm>
            <a:off x="323850" y="0"/>
            <a:ext cx="8496300"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dirty="0">
              <a:solidFill>
                <a:srgbClr val="333399"/>
              </a:solidFill>
            </a:endParaRPr>
          </a:p>
          <a:p>
            <a:pPr algn="ctr" eaLnBrk="1" hangingPunct="1"/>
            <a:r>
              <a:rPr lang="ru-RU" altLang="ru-RU" sz="2800" dirty="0">
                <a:solidFill>
                  <a:srgbClr val="333399"/>
                </a:solidFill>
              </a:rPr>
              <a:t>Контрольные вопросы</a:t>
            </a:r>
          </a:p>
        </p:txBody>
      </p:sp>
      <p:sp>
        <p:nvSpPr>
          <p:cNvPr id="47108"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308099D-01C7-4891-91B2-545BA26A346F}" type="slidenum">
              <a:rPr lang="ru-RU" altLang="ru-RU" sz="1800"/>
              <a:pPr eaLnBrk="1" hangingPunct="1"/>
              <a:t>48</a:t>
            </a:fld>
            <a:endParaRPr lang="ru-RU" altLang="ru-RU" sz="1800"/>
          </a:p>
        </p:txBody>
      </p:sp>
      <p:sp>
        <p:nvSpPr>
          <p:cNvPr id="47109" name="Text Box 5"/>
          <p:cNvSpPr txBox="1">
            <a:spLocks noChangeArrowheads="1"/>
          </p:cNvSpPr>
          <p:nvPr/>
        </p:nvSpPr>
        <p:spPr bwMode="auto">
          <a:xfrm>
            <a:off x="323850" y="1052736"/>
            <a:ext cx="8496300" cy="4897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defRPr sz="2000">
                <a:solidFill>
                  <a:schemeClr val="tx1"/>
                </a:solidFill>
                <a:latin typeface="Arial" panose="020B0604020202020204" pitchFamily="34" charset="0"/>
              </a:defRPr>
            </a:lvl1pPr>
            <a:lvl2pPr marL="619125" indent="-342900">
              <a:defRPr sz="2000">
                <a:solidFill>
                  <a:schemeClr val="tx1"/>
                </a:solidFill>
                <a:latin typeface="Arial" panose="020B0604020202020204" pitchFamily="34" charset="0"/>
              </a:defRPr>
            </a:lvl2pPr>
            <a:lvl3pPr marL="874713" indent="-342900">
              <a:defRPr sz="2000">
                <a:solidFill>
                  <a:schemeClr val="tx1"/>
                </a:solidFill>
                <a:latin typeface="Arial" panose="020B0604020202020204" pitchFamily="34" charset="0"/>
              </a:defRPr>
            </a:lvl3pPr>
            <a:lvl4pPr marL="1863725" indent="-342900">
              <a:defRPr sz="2000">
                <a:solidFill>
                  <a:schemeClr val="tx1"/>
                </a:solidFill>
                <a:latin typeface="Arial" panose="020B0604020202020204" pitchFamily="34" charset="0"/>
              </a:defRPr>
            </a:lvl4pPr>
            <a:lvl5pPr marL="2171700" indent="-342900">
              <a:defRPr sz="2000">
                <a:solidFill>
                  <a:schemeClr val="tx1"/>
                </a:solidFill>
                <a:latin typeface="Arial" panose="020B0604020202020204" pitchFamily="34" charset="0"/>
              </a:defRPr>
            </a:lvl5pPr>
            <a:lvl6pPr marL="2628900" indent="-342900" eaLnBrk="0" fontAlgn="base" hangingPunct="0">
              <a:spcBef>
                <a:spcPct val="0"/>
              </a:spcBef>
              <a:spcAft>
                <a:spcPct val="0"/>
              </a:spcAft>
              <a:defRPr sz="2000">
                <a:solidFill>
                  <a:schemeClr val="tx1"/>
                </a:solidFill>
                <a:latin typeface="Arial" panose="020B0604020202020204" pitchFamily="34" charset="0"/>
              </a:defRPr>
            </a:lvl6pPr>
            <a:lvl7pPr marL="3086100" indent="-342900" eaLnBrk="0" fontAlgn="base" hangingPunct="0">
              <a:spcBef>
                <a:spcPct val="0"/>
              </a:spcBef>
              <a:spcAft>
                <a:spcPct val="0"/>
              </a:spcAft>
              <a:defRPr sz="2000">
                <a:solidFill>
                  <a:schemeClr val="tx1"/>
                </a:solidFill>
                <a:latin typeface="Arial" panose="020B0604020202020204" pitchFamily="34" charset="0"/>
              </a:defRPr>
            </a:lvl7pPr>
            <a:lvl8pPr marL="3543300" indent="-342900" eaLnBrk="0" fontAlgn="base" hangingPunct="0">
              <a:spcBef>
                <a:spcPct val="0"/>
              </a:spcBef>
              <a:spcAft>
                <a:spcPct val="0"/>
              </a:spcAft>
              <a:defRPr sz="2000">
                <a:solidFill>
                  <a:schemeClr val="tx1"/>
                </a:solidFill>
                <a:latin typeface="Arial" panose="020B0604020202020204" pitchFamily="34" charset="0"/>
              </a:defRPr>
            </a:lvl8pPr>
            <a:lvl9pPr marL="4000500" indent="-342900" eaLnBrk="0" fontAlgn="base" hangingPunct="0">
              <a:spcBef>
                <a:spcPct val="0"/>
              </a:spcBef>
              <a:spcAft>
                <a:spcPct val="0"/>
              </a:spcAft>
              <a:defRPr sz="2000">
                <a:solidFill>
                  <a:schemeClr val="tx1"/>
                </a:solidFill>
                <a:latin typeface="Arial" panose="020B0604020202020204" pitchFamily="34" charset="0"/>
              </a:defRPr>
            </a:lvl9pPr>
          </a:lstStyle>
          <a:p>
            <a:pPr marL="0" indent="450000" eaLnBrk="1" hangingPunct="1">
              <a:spcBef>
                <a:spcPct val="10000"/>
              </a:spcBef>
              <a:buClr>
                <a:srgbClr val="FF0000"/>
              </a:buClr>
              <a:buSzPct val="120000"/>
              <a:buFont typeface="Symbol" panose="05050102010706020507" pitchFamily="18" charset="2"/>
              <a:buNone/>
            </a:pPr>
            <a:r>
              <a:rPr lang="ru-RU" altLang="ru-RU" sz="2200" dirty="0"/>
              <a:t>1. В чем состоит цель разработки плана по труду и заработной плате? Какие задачи решает этот план?</a:t>
            </a:r>
          </a:p>
          <a:p>
            <a:pPr marL="0" indent="450000" eaLnBrk="1" hangingPunct="1">
              <a:spcBef>
                <a:spcPct val="10000"/>
              </a:spcBef>
              <a:buClr>
                <a:srgbClr val="FF0000"/>
              </a:buClr>
              <a:buSzPct val="120000"/>
              <a:buFont typeface="Symbol" panose="05050102010706020507" pitchFamily="18" charset="2"/>
              <a:buNone/>
            </a:pPr>
            <a:r>
              <a:rPr lang="ru-RU" altLang="ru-RU" sz="2200" dirty="0"/>
              <a:t>2. Какие показатели используются в целях анализа выполнения плана по труду?</a:t>
            </a:r>
          </a:p>
          <a:p>
            <a:pPr marL="0" indent="450000" eaLnBrk="1" hangingPunct="1">
              <a:spcBef>
                <a:spcPct val="10000"/>
              </a:spcBef>
              <a:buClr>
                <a:srgbClr val="FF0000"/>
              </a:buClr>
              <a:buSzPct val="120000"/>
              <a:buFont typeface="Symbol" panose="05050102010706020507" pitchFamily="18" charset="2"/>
              <a:buNone/>
            </a:pPr>
            <a:r>
              <a:rPr lang="ru-RU" altLang="ru-RU" sz="2200" dirty="0"/>
              <a:t>3. С помощью каких показателей оценивается эффективность использования трудовых ресурсов?</a:t>
            </a:r>
          </a:p>
          <a:p>
            <a:pPr marL="0" indent="450000" eaLnBrk="1" hangingPunct="1">
              <a:spcBef>
                <a:spcPct val="10000"/>
              </a:spcBef>
              <a:buClr>
                <a:srgbClr val="FF0000"/>
              </a:buClr>
              <a:buSzPct val="120000"/>
              <a:buFont typeface="Symbol" panose="05050102010706020507" pitchFamily="18" charset="2"/>
              <a:buNone/>
            </a:pPr>
            <a:r>
              <a:rPr lang="ru-RU" altLang="ru-RU" sz="2200" dirty="0"/>
              <a:t>4. Каким образом осуществляется планирование производительности труда?</a:t>
            </a:r>
          </a:p>
          <a:p>
            <a:pPr marL="0" indent="450000" eaLnBrk="1" hangingPunct="1">
              <a:spcBef>
                <a:spcPct val="10000"/>
              </a:spcBef>
              <a:buClr>
                <a:srgbClr val="FF0000"/>
              </a:buClr>
              <a:buSzPct val="120000"/>
              <a:buFont typeface="Symbol" panose="05050102010706020507" pitchFamily="18" charset="2"/>
              <a:buNone/>
            </a:pPr>
            <a:r>
              <a:rPr lang="ru-RU" altLang="ru-RU" sz="2200" dirty="0"/>
              <a:t>5. Назовите и охарактеризуйте этапы расчета плановой трудоемкости изготовления продукции.</a:t>
            </a:r>
          </a:p>
          <a:p>
            <a:pPr marL="0" indent="450000" eaLnBrk="1" hangingPunct="1">
              <a:spcBef>
                <a:spcPct val="10000"/>
              </a:spcBef>
              <a:buClr>
                <a:srgbClr val="FF0000"/>
              </a:buClr>
              <a:buSzPct val="120000"/>
              <a:buFont typeface="Symbol" panose="05050102010706020507" pitchFamily="18" charset="2"/>
              <a:buNone/>
            </a:pPr>
            <a:r>
              <a:rPr lang="ru-RU" altLang="ru-RU" sz="2200" dirty="0"/>
              <a:t>6. Как осуществляется планирование баланса рабочего времени?</a:t>
            </a:r>
          </a:p>
          <a:p>
            <a:pPr marL="0" indent="450000" eaLnBrk="1" hangingPunct="1">
              <a:spcBef>
                <a:spcPct val="10000"/>
              </a:spcBef>
              <a:buClr>
                <a:srgbClr val="FF0000"/>
              </a:buClr>
              <a:buSzPct val="120000"/>
              <a:buFont typeface="Symbol" panose="05050102010706020507" pitchFamily="18" charset="2"/>
              <a:buNone/>
            </a:pPr>
            <a:r>
              <a:rPr lang="ru-RU" altLang="ru-RU" sz="2200" dirty="0"/>
              <a:t>7. Какие методы планирования </a:t>
            </a:r>
            <a:r>
              <a:rPr lang="ru-RU" altLang="ru-RU" sz="2200"/>
              <a:t>численности персонала </a:t>
            </a:r>
            <a:r>
              <a:rPr lang="ru-RU" altLang="ru-RU" sz="2200" dirty="0"/>
              <a:t>вы знаете?</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28&quot;&gt;&lt;property id=&quot;20148&quot; value=&quot;5&quot;/&gt;&lt;property id=&quot;20300&quot; value=&quot;Slide 2&quot;/&gt;&lt;property id=&quot;20303&quot; value=&quot;-1&quot;/&gt;&lt;property id=&quot;20307&quot; value=&quot;260&quot;/&gt;&lt;property id=&quot;20309&quot; value=&quot;-1&quot;/&gt;&lt;/object&gt;&lt;object type=&quot;3&quot; unique_id=&quot;10429&quot;&gt;&lt;property id=&quot;20148&quot; value=&quot;5&quot;/&gt;&lt;property id=&quot;20300&quot; value=&quot;Slide 4&quot;/&gt;&lt;property id=&quot;20303&quot; value=&quot;-1&quot;/&gt;&lt;property id=&quot;20307&quot; value=&quot;261&quot;/&gt;&lt;property id=&quot;20309&quot; value=&quot;-1&quot;/&gt;&lt;/object&gt;&lt;object type=&quot;3&quot; unique_id=&quot;10430&quot;&gt;&lt;property id=&quot;20148&quot; value=&quot;5&quot;/&gt;&lt;property id=&quot;20300&quot; value=&quot;Slide 5&quot;/&gt;&lt;property id=&quot;20303&quot; value=&quot;-1&quot;/&gt;&lt;property id=&quot;20307&quot; value=&quot;267&quot;/&gt;&lt;property id=&quot;20309&quot; value=&quot;-1&quot;/&gt;&lt;/object&gt;&lt;object type=&quot;3&quot; unique_id=&quot;10431&quot;&gt;&lt;property id=&quot;20148&quot; value=&quot;5&quot;/&gt;&lt;property id=&quot;20300&quot; value=&quot;Slide 6&quot;/&gt;&lt;property id=&quot;20303&quot; value=&quot;-1&quot;/&gt;&lt;property id=&quot;20307&quot; value=&quot;268&quot;/&gt;&lt;property id=&quot;20309&quot; value=&quot;-1&quot;/&gt;&lt;/object&gt;&lt;object type=&quot;3&quot; unique_id=&quot;10432&quot;&gt;&lt;property id=&quot;20148&quot; value=&quot;5&quot;/&gt;&lt;property id=&quot;20300&quot; value=&quot;Slide 7&quot;/&gt;&lt;property id=&quot;20303&quot; value=&quot;-1&quot;/&gt;&lt;property id=&quot;20307&quot; value=&quot;269&quot;/&gt;&lt;property id=&quot;20309&quot; value=&quot;-1&quot;/&gt;&lt;/object&gt;&lt;object type=&quot;3&quot; unique_id=&quot;10433&quot;&gt;&lt;property id=&quot;20148&quot; value=&quot;5&quot;/&gt;&lt;property id=&quot;20300&quot; value=&quot;Slide 8&quot;/&gt;&lt;property id=&quot;20303&quot; value=&quot;-1&quot;/&gt;&lt;property id=&quot;20307&quot; value=&quot;257&quot;/&gt;&lt;property id=&quot;20309&quot; value=&quot;-1&quot;/&gt;&lt;/object&gt;&lt;object type=&quot;3&quot; unique_id=&quot;10434&quot;&gt;&lt;property id=&quot;20148&quot; value=&quot;5&quot;/&gt;&lt;property id=&quot;20300&quot; value=&quot;Slide 9&quot;/&gt;&lt;property id=&quot;20303&quot; value=&quot;-1&quot;/&gt;&lt;property id=&quot;20307&quot; value=&quot;256&quot;/&gt;&lt;property id=&quot;20309&quot; value=&quot;-1&quot;/&gt;&lt;/object&gt;&lt;object type=&quot;3&quot; unique_id=&quot;10435&quot;&gt;&lt;property id=&quot;20148&quot; value=&quot;5&quot;/&gt;&lt;property id=&quot;20300&quot; value=&quot;Slide 10&quot;/&gt;&lt;property id=&quot;20303&quot; value=&quot;-1&quot;/&gt;&lt;property id=&quot;20307&quot; value=&quot;264&quot;/&gt;&lt;property id=&quot;20309&quot; value=&quot;-1&quot;/&gt;&lt;/object&gt;&lt;object type=&quot;3&quot; unique_id=&quot;10436&quot;&gt;&lt;property id=&quot;20148&quot; value=&quot;5&quot;/&gt;&lt;property id=&quot;20300&quot; value=&quot;Slide 11&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3&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4&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5&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6&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8&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9&quot;/&gt;&lt;property id=&quot;20307&quot; value=&quot;271&quot;/&gt;&lt;property id=&quot;20309&quot; value=&quot;-1&quot;/&gt;&lt;/object&gt;&lt;object type=&quot;3&quot; unique_id=&quot;10979&quot;&gt;&lt;property id=&quot;20148&quot; value=&quot;5&quot;/&gt;&lt;property id=&quot;20300&quot; value=&quot;Slide 3&quot;/&gt;&lt;property id=&quot;20307&quot; value=&quot;272&quot;/&gt;&lt;property id=&quot;20309&quot; value=&quot;-1&quot;/&gt;&lt;/object&gt;&lt;object type=&quot;3&quot; unique_id=&quot;11756&quot;&gt;&lt;property id=&quot;20148&quot; value=&quot;5&quot;/&gt;&lt;property id=&quot;20300&quot; value=&quot;Slide 12&quot;/&gt;&lt;property id=&quot;20307&quot; value=&quot;273&quot;/&gt;&lt;/object&gt;&lt;object type=&quot;3&quot; unique_id=&quot;11778&quot;&gt;&lt;property id=&quot;20148&quot; value=&quot;5&quot;/&gt;&lt;property id=&quot;20300&quot; value=&quot;Slide 17&quot;/&gt;&lt;property id=&quot;20307&quot; value=&quot;274&quot;/&gt;&lt;/object&gt;&lt;/object&gt;&lt;/object&gt;&lt;/database&gt;"/>
  <p:tag name="ISPRING_RESOURCE_PATHS_HASH_PRESENTER" val="7bb79b8762e124dcd7582f09c55d9cedc4d395e"/>
  <p:tag name="ISPRING_RESOURCE_PATHS_HASH_2" val="d265f24299f187820ed9fe68c3042d1db88be3c"/>
</p:tagLst>
</file>

<file path=ppt/theme/theme1.xml><?xml version="1.0" encoding="utf-8"?>
<a:theme xmlns:a="http://schemas.openxmlformats.org/drawingml/2006/main" name="Оформление по умолчанию">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34768</TotalTime>
  <Words>6640</Words>
  <Application>Microsoft Office PowerPoint</Application>
  <PresentationFormat>On-screen Show (4:3)</PresentationFormat>
  <Paragraphs>693</Paragraphs>
  <Slides>48</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Arial Narrow</vt:lpstr>
      <vt:lpstr>Symbol</vt:lpstr>
      <vt:lpstr>Оформление по умолчанию</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OPITUP VVSU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Template</dc:title>
  <dc:creator>S.V.Ryzhkov</dc:creator>
  <cp:lastModifiedBy>Недолужко Ольга</cp:lastModifiedBy>
  <cp:revision>444</cp:revision>
  <dcterms:created xsi:type="dcterms:W3CDTF">2007-04-22T06:20:01Z</dcterms:created>
  <dcterms:modified xsi:type="dcterms:W3CDTF">2020-01-15T05:59:21Z</dcterms:modified>
</cp:coreProperties>
</file>