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8" r:id="rId3"/>
    <p:sldId id="275" r:id="rId4"/>
    <p:sldId id="285" r:id="rId5"/>
    <p:sldId id="298" r:id="rId6"/>
    <p:sldId id="284" r:id="rId7"/>
    <p:sldId id="283" r:id="rId8"/>
    <p:sldId id="282" r:id="rId9"/>
    <p:sldId id="281" r:id="rId10"/>
    <p:sldId id="299" r:id="rId11"/>
    <p:sldId id="280" r:id="rId12"/>
    <p:sldId id="279" r:id="rId13"/>
    <p:sldId id="278" r:id="rId14"/>
    <p:sldId id="277" r:id="rId15"/>
    <p:sldId id="291" r:id="rId16"/>
    <p:sldId id="290" r:id="rId17"/>
    <p:sldId id="289" r:id="rId18"/>
    <p:sldId id="288" r:id="rId19"/>
    <p:sldId id="287" r:id="rId20"/>
    <p:sldId id="286" r:id="rId21"/>
    <p:sldId id="276" r:id="rId22"/>
    <p:sldId id="296" r:id="rId23"/>
    <p:sldId id="295" r:id="rId24"/>
    <p:sldId id="297" r:id="rId25"/>
    <p:sldId id="294" r:id="rId26"/>
    <p:sldId id="293" r:id="rId27"/>
    <p:sldId id="292" r:id="rId28"/>
    <p:sldId id="263" r:id="rId29"/>
    <p:sldId id="273" r:id="rId30"/>
    <p:sldId id="270" r:id="rId31"/>
    <p:sldId id="271" r:id="rId32"/>
  </p:sldIdLst>
  <p:sldSz cx="9144000" cy="6858000" type="screen4x3"/>
  <p:notesSz cx="6858000" cy="9144000"/>
  <p:custDataLst>
    <p:tags r:id="rId3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46" autoAdjust="0"/>
    <p:restoredTop sz="99765" autoAdjust="0"/>
  </p:normalViewPr>
  <p:slideViewPr>
    <p:cSldViewPr>
      <p:cViewPr varScale="1">
        <p:scale>
          <a:sx n="113" d="100"/>
          <a:sy n="113" d="100"/>
        </p:scale>
        <p:origin x="-108" y="-18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0BB91B-97D0-4F50-A1BA-8BDCB8AF5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BFF794-B66E-4016-944A-9F41889F2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00038" y="2443163"/>
            <a:ext cx="84963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ТЕМА 8.</a:t>
            </a:r>
            <a:r>
              <a:rPr lang="ru-RU" sz="4000"/>
              <a:t> </a:t>
            </a:r>
            <a:r>
              <a:rPr lang="ru-RU" sz="4000">
                <a:solidFill>
                  <a:srgbClr val="FFFF00"/>
                </a:solidFill>
              </a:rPr>
              <a:t>Автоматизация кодирования ТЭСИ. Штриховые (линейные) коды и возможности их использования для кодирования информации. 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–</a:t>
            </a:r>
          </a:p>
          <a:p>
            <a:r>
              <a:rPr lang="ru-RU" sz="2400">
                <a:solidFill>
                  <a:schemeClr val="bg1"/>
                </a:solidFill>
              </a:rPr>
              <a:t>                             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Система штрихового кодирования информации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4DB914A-0094-4559-B2DA-A161E8824244}" type="slidenum">
              <a:rPr lang="ru-RU">
                <a:solidFill>
                  <a:schemeClr val="bg1"/>
                </a:solidFill>
              </a:rPr>
              <a:pPr/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7725" y="3063875"/>
            <a:ext cx="3030538" cy="1935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</a:rPr>
              <a:t>Линейные (одномерные) символики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83175" y="3027363"/>
            <a:ext cx="3140075" cy="18621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</a:rPr>
              <a:t>Двухмерные символики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162175" y="1128713"/>
            <a:ext cx="292100" cy="189865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07163" y="1128713"/>
            <a:ext cx="328612" cy="186213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 i="1">
                <a:solidFill>
                  <a:srgbClr val="FFFF00"/>
                </a:solidFill>
              </a:rPr>
              <a:t>Линейные (одномерные)</a:t>
            </a:r>
            <a:r>
              <a:rPr lang="ru-RU" sz="3600" i="1">
                <a:solidFill>
                  <a:srgbClr val="FFFF00"/>
                </a:solidFill>
              </a:rPr>
              <a:t> символики</a:t>
            </a:r>
            <a:endParaRPr lang="ru-RU" sz="36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372F68D-C392-4DF1-BE00-82C93301FC29}" type="slidenum">
              <a:rPr lang="ru-RU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63525" y="873125"/>
            <a:ext cx="8726488" cy="54356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штрихкоды, читаемые в одном направлении (по горизонтали). </a:t>
            </a:r>
          </a:p>
          <a:p>
            <a:r>
              <a:rPr lang="ru-RU" sz="2400">
                <a:solidFill>
                  <a:schemeClr val="bg1"/>
                </a:solidFill>
              </a:rPr>
              <a:t>Наиболее распространенные линейные символики: </a:t>
            </a:r>
          </a:p>
          <a:p>
            <a:r>
              <a:rPr lang="ru-RU" sz="2400">
                <a:solidFill>
                  <a:schemeClr val="bg1"/>
                </a:solidFill>
              </a:rPr>
              <a:t>EAN, UPC, Code39, Code128, Codabar, Interleaved 2 of 5. </a:t>
            </a:r>
          </a:p>
          <a:p>
            <a:r>
              <a:rPr lang="ru-RU" sz="2400">
                <a:solidFill>
                  <a:schemeClr val="bg1"/>
                </a:solidFill>
              </a:rPr>
              <a:t>В соответствии с правилами EAN International на упаковку товара номер EAN-13 наносится в виде символа штрихового кода EAN/UPC. Эта символика (правила построения графического изображения) утверждена как международным стандартом EN797, так и российским ГОСТ Р 51201-98 "АИ. ШК. Требования к символике "ЕАН/ЮПиСи". </a:t>
            </a:r>
          </a:p>
          <a:p>
            <a:r>
              <a:rPr lang="ru-RU" sz="2400">
                <a:solidFill>
                  <a:schemeClr val="bg1"/>
                </a:solidFill>
              </a:rPr>
              <a:t>Штриховой код символики </a:t>
            </a:r>
            <a:r>
              <a:rPr lang="ru-RU" sz="2400" b="1">
                <a:solidFill>
                  <a:schemeClr val="bg1"/>
                </a:solidFill>
              </a:rPr>
              <a:t>EAN/UPC,</a:t>
            </a:r>
            <a:r>
              <a:rPr lang="ru-RU" sz="2400">
                <a:solidFill>
                  <a:schemeClr val="bg1"/>
                </a:solidFill>
              </a:rPr>
              <a:t> представленный семейством символов EAN-8, EAN-13, UPC-A, UPC-E, предназначен для кодирования цифровой информации и является одним из основных машиночитаемых носителей данных в рамках международной системы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Линейные символики</a:t>
            </a:r>
            <a:endParaRPr lang="ru-RU" sz="36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3044C72-9A24-45BE-AC9F-D1788048D6AF}" type="slidenum">
              <a:rPr lang="ru-RU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63525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600">
                <a:solidFill>
                  <a:schemeClr val="bg1"/>
                </a:solidFill>
              </a:rPr>
              <a:t>позволяют кодировать небольшой объем информации (до 20-30 символов - обычно цифр) с помощью несложных штрих-кодов, читаемых недорогими сканерами. </a:t>
            </a:r>
          </a:p>
          <a:p>
            <a:r>
              <a:rPr lang="ru-RU" sz="2600">
                <a:solidFill>
                  <a:schemeClr val="bg1"/>
                </a:solidFill>
              </a:rPr>
              <a:t>В настоящее время штриховые коды EAN/UPC лежат в основе всемирной многоотраслевой коммуникационной системы, создание которой обеспечивается двумя крупнейшими специализированными международными организациями - EAN International</a:t>
            </a:r>
            <a:r>
              <a:rPr lang="ru-RU" sz="2800" i="1">
                <a:solidFill>
                  <a:schemeClr val="bg1"/>
                </a:solidFill>
              </a:rPr>
              <a:t> </a:t>
            </a:r>
            <a:r>
              <a:rPr lang="ru-RU" sz="2600" i="1">
                <a:solidFill>
                  <a:schemeClr val="bg1"/>
                </a:solidFill>
              </a:rPr>
              <a:t>(Международная Ассоциация Товарной Нумерации)</a:t>
            </a:r>
            <a:r>
              <a:rPr lang="ru-RU" sz="2600">
                <a:solidFill>
                  <a:schemeClr val="bg1"/>
                </a:solidFill>
              </a:rPr>
              <a:t> и AIM Global (</a:t>
            </a:r>
            <a:r>
              <a:rPr lang="ru-RU" sz="2600" i="1">
                <a:solidFill>
                  <a:schemeClr val="bg1"/>
                </a:solidFill>
              </a:rPr>
              <a:t>Automatic Identification Manufactures</a:t>
            </a:r>
            <a:r>
              <a:rPr lang="ru-RU" sz="2600">
                <a:solidFill>
                  <a:schemeClr val="bg1"/>
                </a:solidFill>
              </a:rPr>
              <a:t> объединяет свыше 15 тысяч компаний-членов во всем мире на базе 24 региональных и национальных организаций).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 i="1">
                <a:solidFill>
                  <a:srgbClr val="FFFF00"/>
                </a:solidFill>
              </a:rPr>
              <a:t>Двухмерные</a:t>
            </a:r>
            <a:r>
              <a:rPr lang="ru-RU" sz="3600">
                <a:solidFill>
                  <a:srgbClr val="FFFF00"/>
                </a:solidFill>
              </a:rPr>
              <a:t> символики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C884642-7EF2-485B-B4C6-2F0D899504DF}" type="slidenum">
              <a:rPr lang="ru-RU">
                <a:solidFill>
                  <a:schemeClr val="bg1"/>
                </a:solidFill>
              </a:rPr>
              <a:pPr/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0038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909638"/>
            <a:ext cx="8496300" cy="53990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разработанные для кодирования большого объема информации (до нескольких страниц текста). </a:t>
            </a:r>
          </a:p>
          <a:p>
            <a:r>
              <a:rPr lang="ru-RU" sz="2400">
                <a:solidFill>
                  <a:schemeClr val="bg1"/>
                </a:solidFill>
              </a:rPr>
              <a:t>Символ с многострочной символикой состоит из двух и более смежных по вертикали строк знаков символа штрихового кода. </a:t>
            </a:r>
          </a:p>
          <a:p>
            <a:r>
              <a:rPr lang="ru-RU" sz="2400">
                <a:solidFill>
                  <a:schemeClr val="bg1"/>
                </a:solidFill>
              </a:rPr>
              <a:t>Двухмерный код считывается при помощи специального сканера двухмерных кодов и позволяет быстро и безошибочно вводить большой объем информации. </a:t>
            </a:r>
          </a:p>
          <a:p>
            <a:r>
              <a:rPr lang="ru-RU" sz="2400">
                <a:solidFill>
                  <a:schemeClr val="bg1"/>
                </a:solidFill>
              </a:rPr>
              <a:t>Расшифровка такого кода проводится в двух измерениях (по горизонтали и по вертикали). </a:t>
            </a:r>
          </a:p>
          <a:p>
            <a:r>
              <a:rPr lang="ru-RU" sz="2400">
                <a:solidFill>
                  <a:schemeClr val="bg1"/>
                </a:solidFill>
              </a:rPr>
              <a:t>Включают в себя специальные механизмы по сжатию данных, представленных в нескольких символах, в один большой файл; представлению различных наборов знаков в одном сообщении. Примерами таких кодов являются PDF 417, MaxiCode, Data Matrix, Aztec Code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Система EAN 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FD50DC8-CD0A-4F88-89FE-5658ACA469A5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36550" y="6905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3850" y="763588"/>
            <a:ext cx="8496300" cy="55451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это комплекс принципов, норм и положений присвоения штриховых кодов товарам, услугам, расположению на основе уникальных кодов EAN и рекомендаций по их использованию. Дает возможность: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присваивать уникальные коды товарам, услугам, расположению организаций и эксплуатации их для идентификации единиц учета во всем мире;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маркировать товары штриховыми кодами, что позволяет автоматизировать считывание кодов и идентификацию товаров в автоматизированных системах учета;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использовать электронный обмен данными между торговыми партнерами;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повышать эффективность работы электронных систем автоматизированного учета, контроля и управления товарно-денежным обращением.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EAN (European Article Number)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D68D52B-383C-4956-936D-733E6F66C5B4}" type="slidenum">
              <a:rPr lang="ru-RU">
                <a:solidFill>
                  <a:schemeClr val="bg1"/>
                </a:solidFill>
              </a:rPr>
              <a:pPr/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36550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3850" y="909638"/>
            <a:ext cx="8496300" cy="53990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Штриховое кодирование продукции (товаров) осуществляется путем эксплуатации международной универсальной системы товарной нумерации EAN, внедрение которой на территории России осуществляет </a:t>
            </a:r>
            <a:r>
              <a:rPr lang="ru-RU" sz="2400">
                <a:solidFill>
                  <a:srgbClr val="FFFF00"/>
                </a:solidFill>
              </a:rPr>
              <a:t>ЮНИСКАН/EAN РОССИЯ. </a:t>
            </a:r>
            <a:r>
              <a:rPr lang="ru-RU" sz="2400">
                <a:solidFill>
                  <a:schemeClr val="bg1"/>
                </a:solidFill>
              </a:rPr>
              <a:t>В настоящее время она насчитывает около 6000 предприятий-членов. Всем им присвоены уникальные идентификационные номера, которые начинаются с цифр 460 (EAN РОССИЯ). </a:t>
            </a:r>
          </a:p>
          <a:p>
            <a:r>
              <a:rPr lang="ru-RU" sz="2400">
                <a:solidFill>
                  <a:schemeClr val="bg1"/>
                </a:solidFill>
              </a:rPr>
              <a:t>Регистрационный номер предприятия отображается на упаковке продукции в виде первых цифр штрихового кода EAN (например, 460700952). Первые 2-3 цифры кода EAN называются </a:t>
            </a:r>
            <a:r>
              <a:rPr lang="ru-RU" sz="2400">
                <a:solidFill>
                  <a:srgbClr val="FFFF00"/>
                </a:solidFill>
              </a:rPr>
              <a:t>префиксом национальной организации</a:t>
            </a:r>
            <a:r>
              <a:rPr lang="ru-RU" sz="2400">
                <a:solidFill>
                  <a:schemeClr val="bg1"/>
                </a:solidFill>
              </a:rPr>
              <a:t>. По префиксу можно определить только в какой национальной организации зарегистрировано то или иное предприятие.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FFFF00"/>
                </a:solidFill>
              </a:rPr>
              <a:t>460 700952</a:t>
            </a:r>
            <a:r>
              <a:rPr lang="ru-RU" sz="3600">
                <a:solidFill>
                  <a:srgbClr val="FFFF00"/>
                </a:solidFill>
              </a:rPr>
              <a:t> регистрационный номер является уникальным в мире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7CD3B9E-59BC-48CB-A824-899549DA3E0F}" type="slidenum">
              <a:rPr lang="ru-RU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endParaRPr lang="ru-RU" sz="1600">
              <a:solidFill>
                <a:schemeClr val="bg1"/>
              </a:solidFill>
            </a:endParaRP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endParaRPr lang="ru-RU" sz="1600">
              <a:solidFill>
                <a:schemeClr val="bg1"/>
              </a:solidFill>
            </a:endParaRPr>
          </a:p>
        </p:txBody>
      </p:sp>
      <p:pic>
        <p:nvPicPr>
          <p:cNvPr id="17414" name="Picture 2" descr="globe.gif [17 KB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" y="1639888"/>
            <a:ext cx="803275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Код EAN-13</a:t>
            </a:r>
            <a:endParaRPr lang="ru-RU" sz="36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8F789F7-3F3F-4BEF-BE4D-523D8A9B12F3}" type="slidenum">
              <a:rPr lang="ru-RU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36550" y="6905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 typeface="Wingdings" pitchFamily="2" charset="2"/>
              <a:buChar char="q"/>
            </a:pPr>
            <a:r>
              <a:rPr lang="ru-RU" sz="2800">
                <a:solidFill>
                  <a:schemeClr val="bg1"/>
                </a:solidFill>
              </a:rPr>
              <a:t>состоит из 13 цифр.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q"/>
            </a:pPr>
            <a:r>
              <a:rPr lang="ru-RU" sz="2800">
                <a:solidFill>
                  <a:schemeClr val="bg1"/>
                </a:solidFill>
              </a:rPr>
              <a:t>имеет следующую структуру: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первые 2-3 цифры – это ПРЕФИКС или код национальной организации-члена EAN International (для России – 460);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следующие цифры – это регистрационный номер предприятия внутри национальной организации;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следующая группа цифр – это порядковый номер продукции внутри предприятия; 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последняя 13-я цифра – контрольное число.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Оно вычисляется из предыдущих двенадцати.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400">
                <a:solidFill>
                  <a:srgbClr val="FFFF00"/>
                </a:solidFill>
              </a:rPr>
              <a:t>Например, напиток "Буратино" производства "НЕОПласт" в зависимости от вида упаковки имеет разные номера в штриховом коде: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29EA532-7B92-4CB3-B347-E07774345FB8}" type="slidenum">
              <a:rPr lang="ru-RU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36550" y="13843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63525" y="116522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60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9575" y="1493838"/>
          <a:ext cx="8288451" cy="46929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8157"/>
                <a:gridCol w="5805567"/>
                <a:gridCol w="2044727"/>
              </a:tblGrid>
              <a:tr h="486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Перечень продукции “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НЕОПласт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Код EAN-13</a:t>
                      </a:r>
                      <a:endParaRPr lang="ru-RU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Пластиковая бутылка 2,0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4607009520018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Пластиковая бутылка 1,5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4607009520025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Пластиковая бутылка 0,5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4607009520032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Стеклянная бутылка 0,5 л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4607009520049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Жестяная банка 0,5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4607009520056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5909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Газированный напиток "БУРАТИНО"</a:t>
                      </a:r>
                      <a:br>
                        <a:rPr lang="ru-RU" sz="2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Жестяная банка 0,33 л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4607009520063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EAN-14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154E48C-EEE8-409C-8608-3997FB9FF431}" type="slidenum">
              <a:rPr lang="ru-RU">
                <a:solidFill>
                  <a:schemeClr val="bg1"/>
                </a:solidFill>
              </a:rPr>
              <a:pPr/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00038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23850" y="763588"/>
            <a:ext cx="8496300" cy="55451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Наносится на транспортную упаковку в виде штрихового кода.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Используется графическая символика "2 из 5 чередующийся" (англ. Interleaved Two of Five – ITF). Поэтому и штриховой код сокращенно называют ITF-14: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По сравнению с EAN/UPC cимволика ITF характеризуется относительно большими размерами изображения штрихового кода (ширина - 152,4 мм, высота – 41,4 мм) и менее строгими техническими требованиями к поверхности. Так штриховой код ITF-14 можно печатать не только на этикетках, но и непосредственно на стенке картонной коробки. </a:t>
            </a:r>
          </a:p>
        </p:txBody>
      </p:sp>
      <p:pic>
        <p:nvPicPr>
          <p:cNvPr id="20486" name="Picture 2" descr="ITF-14  [4,25 KB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3350" y="5364163"/>
            <a:ext cx="381952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12373F6-1802-452D-B7A0-B9197C036106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EAN-14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5BAF28A-FB3D-44DA-B892-30721EA59872}" type="slidenum">
              <a:rPr lang="ru-RU">
                <a:solidFill>
                  <a:schemeClr val="bg1"/>
                </a:solidFill>
              </a:rPr>
              <a:pPr/>
              <a:t>20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263525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23850" y="690563"/>
            <a:ext cx="8496300" cy="56181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>
                <a:solidFill>
                  <a:schemeClr val="bg1"/>
                </a:solidFill>
              </a:rPr>
              <a:t>По 14-разрядному номеру можно определить EAN-13 продукции, которая находится внутри транспортной упаковки. Код имеет в своем составе 12 информационных разрядов EAN-13 (кроме контрольного), которые указывают на упакованную продукцию: </a:t>
            </a:r>
          </a:p>
          <a:p>
            <a:endParaRPr lang="ru-RU" sz="1400">
              <a:solidFill>
                <a:schemeClr val="bg1"/>
              </a:solidFill>
            </a:endParaRPr>
          </a:p>
          <a:p>
            <a:r>
              <a:rPr lang="ru-RU" sz="1400">
                <a:solidFill>
                  <a:schemeClr val="tx2"/>
                </a:solidFill>
              </a:rPr>
              <a:t> </a:t>
            </a: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r>
              <a:rPr lang="ru-RU" sz="1400">
                <a:solidFill>
                  <a:schemeClr val="tx2"/>
                </a:solidFill>
              </a:rPr>
              <a:t> </a:t>
            </a: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endParaRPr lang="ru-RU" sz="1400">
              <a:solidFill>
                <a:schemeClr val="tx2"/>
              </a:solidFill>
            </a:endParaRPr>
          </a:p>
          <a:p>
            <a:r>
              <a:rPr lang="ru-RU" sz="1400">
                <a:solidFill>
                  <a:schemeClr val="tx2"/>
                </a:solidFill>
              </a:rPr>
              <a:t/>
            </a:r>
            <a:br>
              <a:rPr lang="ru-RU" sz="1400">
                <a:solidFill>
                  <a:schemeClr val="tx2"/>
                </a:solidFill>
              </a:rPr>
            </a:br>
            <a:endParaRPr lang="ru-RU" sz="1400">
              <a:solidFill>
                <a:schemeClr val="tx2"/>
              </a:solidFill>
            </a:endParaRPr>
          </a:p>
          <a:p>
            <a:r>
              <a:rPr lang="ru-RU" sz="140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3063" y="2078038"/>
          <a:ext cx="8507527" cy="402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80463"/>
                <a:gridCol w="1456766"/>
                <a:gridCol w="1456766"/>
                <a:gridCol w="1456766"/>
                <a:gridCol w="1456766"/>
              </a:tblGrid>
              <a:tr h="593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460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700952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008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937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EAN-13 без контрольного разряда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121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ЛОГИСТИЧЕСКИЙ ВАРИАНТ - различные транспортные упаковки с одним и тем же содержимым (EAN-13) отличаются разрядом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логистического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 варианта. Допустимая нумерация - от 1 до 8.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ПРЕФИКСнациональной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 организации - ЮНИСКАН / EAN 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РОССИЯ.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РЕГИСТРА-ЦИОННЫЙ НОМЕР ПРЕДПРИЯ-ТИЯ. Формируется при регистрации предприятия в ЮНИСКАН / EAN 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РОССИЯ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ПРОДУКЦИЯ</a:t>
                      </a:r>
                      <a:br>
                        <a:rPr lang="ru-RU" sz="16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Каждому отдельному виду продукции </a:t>
                      </a: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соответ-ствует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 отдельный порядковый номер. 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КОНТРОЛЬ-НЫЙ 14-й РАЗРЯД.</a:t>
                      </a:r>
                      <a:br>
                        <a:rPr lang="ru-RU" sz="16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Вычисляется из значений предыдущих 13 разрядов.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Код EAN-8</a:t>
            </a:r>
            <a:endParaRPr lang="ru-RU" sz="36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EF280AC-E774-419D-B27F-D81ED0018C5A}" type="slidenum">
              <a:rPr lang="ru-RU">
                <a:solidFill>
                  <a:schemeClr val="bg1"/>
                </a:solidFill>
              </a:rPr>
              <a:pPr/>
              <a:t>21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90500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200">
                <a:solidFill>
                  <a:schemeClr val="bg1"/>
                </a:solidFill>
              </a:rPr>
              <a:t>присваивается исключительно Ассоциацией ЮНИСКАН отдельным видам продукции, отличающимся малыми размерами упаковки, если символ штрихового кода EAN-13 номинального размера (25,91 х 37,29 мм) занимает БОЛЬШЕ 25% ПЕЧАТНОЙ ПОВЕРХНОСТИ упаковки или этикетки. </a:t>
            </a:r>
          </a:p>
          <a:p>
            <a:endParaRPr lang="ru-RU" sz="2200" b="1">
              <a:solidFill>
                <a:srgbClr val="FFFF00"/>
              </a:solidFill>
            </a:endParaRPr>
          </a:p>
          <a:p>
            <a:r>
              <a:rPr lang="ru-RU" sz="2200" b="1">
                <a:solidFill>
                  <a:srgbClr val="FFFF00"/>
                </a:solidFill>
              </a:rPr>
              <a:t>КАК ОБРАЗУЕТСЯ КОД EAN-8</a:t>
            </a:r>
            <a:endParaRPr lang="ru-RU" sz="2200">
              <a:solidFill>
                <a:srgbClr val="FFFF00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r>
              <a:rPr lang="ru-RU" sz="1400">
                <a:solidFill>
                  <a:schemeClr val="tx2"/>
                </a:solidFill>
              </a:rPr>
              <a:t>.</a:t>
            </a:r>
          </a:p>
          <a:p>
            <a:endParaRPr lang="ru-RU" sz="1400" b="1" i="1">
              <a:solidFill>
                <a:schemeClr val="tx2"/>
              </a:solidFill>
            </a:endParaRPr>
          </a:p>
          <a:p>
            <a:endParaRPr lang="ru-RU" sz="1400" b="1" i="1">
              <a:solidFill>
                <a:schemeClr val="tx2"/>
              </a:solidFill>
            </a:endParaRPr>
          </a:p>
          <a:p>
            <a:endParaRPr lang="ru-RU" sz="1400" b="1" i="1">
              <a:solidFill>
                <a:schemeClr val="tx2"/>
              </a:solidFill>
            </a:endParaRPr>
          </a:p>
          <a:p>
            <a:endParaRPr lang="ru-RU" sz="1400" b="1" i="1">
              <a:solidFill>
                <a:schemeClr val="tx2"/>
              </a:solidFill>
            </a:endParaRPr>
          </a:p>
          <a:p>
            <a:endParaRPr lang="ru-RU" sz="1400" b="1">
              <a:solidFill>
                <a:schemeClr val="bg1"/>
              </a:solidFill>
            </a:endParaRPr>
          </a:p>
          <a:p>
            <a:endParaRPr lang="ru-RU" sz="1600"/>
          </a:p>
          <a:p>
            <a:endParaRPr lang="ru-RU" sz="16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6088" y="3100388"/>
          <a:ext cx="8032859" cy="3108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70059"/>
                <a:gridCol w="3979917"/>
                <a:gridCol w="248288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460</a:t>
                      </a:r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0001</a:t>
                      </a:r>
                      <a:br>
                        <a:rPr lang="ru-RU" sz="16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0002</a:t>
                      </a:r>
                      <a:br>
                        <a:rPr lang="ru-RU" sz="16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0003 и т.д.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br>
                        <a:rPr lang="ru-RU" sz="16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br>
                        <a:rPr lang="ru-RU" sz="16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ПРЕФИКС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национальной организации – ЮНИСКАН / EAN РОССИЯ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ПРОДУКЦИЯ ПРЕДПРИЯТИЙ-ЧЛЕНОВ ЮНИСКАН: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Каждому отдельному виду продукции, независимо от кода предприятия, соответствует отдельный порядковый номер. Номера продукции различных предприятий идут вперемешку. Найти внутри EAN-8 регистрационный номер предприятия нельзя.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8-й КОНТРОЛЬНЫЙ РАЗРЯД: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Вычисляется из значений предыдущих 7 разрядов автоматически при формировании очередного кода EAN-8.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При формировании кода транспортной упаковки в ITF-14 включаются цифры EAN-8</a:t>
            </a:r>
            <a:endParaRPr lang="ru-RU" sz="2800" b="1">
              <a:solidFill>
                <a:srgbClr val="0F2BEC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6E79701-1386-4D0F-8F55-AE9AD97E9F17}" type="slidenum">
              <a:rPr lang="ru-RU">
                <a:solidFill>
                  <a:schemeClr val="bg1"/>
                </a:solidFill>
              </a:rPr>
              <a:pPr/>
              <a:t>22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36550" y="17494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73063" y="1895475"/>
            <a:ext cx="8593137" cy="44132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000">
                <a:solidFill>
                  <a:schemeClr val="bg1"/>
                </a:solidFill>
              </a:rPr>
              <a:t>впереди короткого кода EAN-8 добавляется пять заполняющих нулей: </a:t>
            </a:r>
          </a:p>
          <a:p>
            <a:endParaRPr lang="ru-RU" sz="1600" b="1">
              <a:solidFill>
                <a:schemeClr val="bg1"/>
              </a:solidFill>
            </a:endParaRPr>
          </a:p>
          <a:p>
            <a:endParaRPr lang="ru-RU" sz="1600" b="1">
              <a:solidFill>
                <a:schemeClr val="bg1"/>
              </a:solidFill>
            </a:endParaRPr>
          </a:p>
          <a:p>
            <a:endParaRPr lang="ru-RU" sz="1600" b="1">
              <a:solidFill>
                <a:schemeClr val="bg1"/>
              </a:solidFill>
            </a:endParaRPr>
          </a:p>
          <a:p>
            <a:endParaRPr lang="ru-RU" sz="1600" b="1">
              <a:solidFill>
                <a:schemeClr val="bg1"/>
              </a:solidFill>
            </a:endParaRPr>
          </a:p>
          <a:p>
            <a:endParaRPr lang="ru-RU" sz="1600" b="1">
              <a:solidFill>
                <a:schemeClr val="bg1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  <a:p>
            <a:endParaRPr lang="ru-RU" sz="1600" b="1" i="1">
              <a:solidFill>
                <a:schemeClr val="tx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3063" y="2552700"/>
          <a:ext cx="8215425" cy="2931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43085"/>
                <a:gridCol w="876311"/>
                <a:gridCol w="1898676"/>
                <a:gridCol w="2008215"/>
                <a:gridCol w="17891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00000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460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0005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ЛОГИСТИ-ЧЕСКИЙ ВАРИАНТ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от 1 до 8.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ПРЕФИКС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национальной организации - ЮНИСКАН / EAN РОССИЯ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ПРОДУКЦИЯ: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Каждому виду продукции по специальной заявке выдается номер внутри ЮНИСКАН.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КОНТРОЛЬНЫЙ 14-й РАЗРЯД.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Вычисляется из предыдущих 13-ти разрядов.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FFFF00"/>
                </a:solidFill>
              </a:rPr>
              <a:t>РАСЧЕТ КОНТРОЛЬНОГО РАЗРЯДА</a:t>
            </a:r>
            <a:endParaRPr lang="ru-RU" sz="32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1D7F8A7-4404-4F98-8F85-D1248D7F0F0F}" type="slidenum">
              <a:rPr lang="ru-RU">
                <a:solidFill>
                  <a:schemeClr val="bg1"/>
                </a:solidFill>
              </a:rPr>
              <a:pPr/>
              <a:t>23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00038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Для расчета контрольного разряда в EAN-8, EAN-13, ITF-14 используется алгоритм вычислений ("</a:t>
            </a:r>
            <a:r>
              <a:rPr lang="ru-RU" sz="2800">
                <a:solidFill>
                  <a:srgbClr val="FFFF00"/>
                </a:solidFill>
              </a:rPr>
              <a:t>по модулю 10</a:t>
            </a:r>
            <a:r>
              <a:rPr lang="ru-RU" sz="2400">
                <a:solidFill>
                  <a:schemeClr val="bg1"/>
                </a:solidFill>
              </a:rPr>
              <a:t>"): </a:t>
            </a:r>
          </a:p>
          <a:p>
            <a:r>
              <a:rPr lang="ru-RU" sz="2400">
                <a:solidFill>
                  <a:schemeClr val="bg1"/>
                </a:solidFill>
              </a:rPr>
              <a:t>Пронумеровать все разряды </a:t>
            </a:r>
            <a:r>
              <a:rPr lang="ru-RU" sz="2400" u="sng">
                <a:solidFill>
                  <a:srgbClr val="FF0000"/>
                </a:solidFill>
              </a:rPr>
              <a:t>СПРАВА НАЛЕВО</a:t>
            </a:r>
            <a:r>
              <a:rPr lang="ru-RU" sz="2400">
                <a:solidFill>
                  <a:srgbClr val="FF00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от 1 до 14, </a:t>
            </a:r>
            <a:r>
              <a:rPr lang="ru-RU" sz="2400" u="sng">
                <a:solidFill>
                  <a:schemeClr val="bg1"/>
                </a:solidFill>
              </a:rPr>
              <a:t>НАЧИНАЯ С ПОЗИЦИИ КОНТРОЛЬНОГО РАЗРЯДА (1-Й)</a:t>
            </a:r>
            <a:r>
              <a:rPr lang="ru-RU" sz="2400">
                <a:solidFill>
                  <a:schemeClr val="bg1"/>
                </a:solidFill>
              </a:rPr>
              <a:t>. </a:t>
            </a:r>
          </a:p>
          <a:p>
            <a:endParaRPr lang="ru-RU" sz="2400" u="sng">
              <a:solidFill>
                <a:schemeClr val="bg1"/>
              </a:solidFill>
            </a:endParaRPr>
          </a:p>
          <a:p>
            <a:r>
              <a:rPr lang="ru-RU" sz="2400" u="sng">
                <a:solidFill>
                  <a:schemeClr val="bg1"/>
                </a:solidFill>
              </a:rPr>
              <a:t>ШАГ 1</a:t>
            </a:r>
            <a:r>
              <a:rPr lang="ru-RU" sz="2400">
                <a:solidFill>
                  <a:schemeClr val="bg1"/>
                </a:solidFill>
              </a:rPr>
              <a:t>: Начиная со 2-го сложить значения всех ЧЕТНЫХ разрядов.</a:t>
            </a:r>
          </a:p>
          <a:p>
            <a:r>
              <a:rPr lang="ru-RU" sz="2400" u="sng">
                <a:solidFill>
                  <a:schemeClr val="bg1"/>
                </a:solidFill>
              </a:rPr>
              <a:t>ШАГ 2:</a:t>
            </a:r>
            <a:r>
              <a:rPr lang="ru-RU" sz="2400">
                <a:solidFill>
                  <a:schemeClr val="bg1"/>
                </a:solidFill>
              </a:rPr>
              <a:t> Полученную сумму умножить на 3.</a:t>
            </a:r>
          </a:p>
          <a:p>
            <a:r>
              <a:rPr lang="ru-RU" sz="2400" u="sng">
                <a:solidFill>
                  <a:schemeClr val="bg1"/>
                </a:solidFill>
              </a:rPr>
              <a:t>ШАГ 3:</a:t>
            </a:r>
            <a:r>
              <a:rPr lang="ru-RU" sz="2400">
                <a:solidFill>
                  <a:schemeClr val="bg1"/>
                </a:solidFill>
              </a:rPr>
              <a:t> Начиная со 3-го сложить значения всех НЕЧЕТНЫХ разрядов.</a:t>
            </a:r>
          </a:p>
          <a:p>
            <a:r>
              <a:rPr lang="ru-RU" sz="2400" u="sng">
                <a:solidFill>
                  <a:schemeClr val="bg1"/>
                </a:solidFill>
              </a:rPr>
              <a:t>ШАГ 4:</a:t>
            </a:r>
            <a:r>
              <a:rPr lang="ru-RU" sz="2400">
                <a:solidFill>
                  <a:schemeClr val="bg1"/>
                </a:solidFill>
              </a:rPr>
              <a:t> Сложить результаты, полученные во 2 и 3 шагах.</a:t>
            </a:r>
          </a:p>
          <a:p>
            <a:r>
              <a:rPr lang="ru-RU" sz="2400" u="sng">
                <a:solidFill>
                  <a:schemeClr val="bg1"/>
                </a:solidFill>
              </a:rPr>
              <a:t>ШАГ 5:</a:t>
            </a:r>
            <a:r>
              <a:rPr lang="ru-RU" sz="2400">
                <a:solidFill>
                  <a:schemeClr val="bg1"/>
                </a:solidFill>
              </a:rPr>
              <a:t> Значение контрольного разряда является наименьшим числом, которое в сумме с величиной, полученной в шаге 4, дает число, кратное 10.</a:t>
            </a: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63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rgbClr val="FFFF00"/>
                </a:solidFill>
              </a:rPr>
              <a:t>Порядок расчета контрольного разряда С для 8, 12, 13 или 14-разрядного кода </a:t>
            </a:r>
            <a:r>
              <a:rPr lang="ru-RU" sz="1100" smtClean="0">
                <a:solidFill>
                  <a:schemeClr val="bg1"/>
                </a:solidFill>
              </a:rPr>
              <a:t/>
            </a:r>
            <a:br>
              <a:rPr lang="ru-RU" sz="1100" smtClean="0">
                <a:solidFill>
                  <a:schemeClr val="bg1"/>
                </a:solidFill>
              </a:rPr>
            </a:br>
            <a:endParaRPr lang="ru-RU" sz="1100" smtClean="0">
              <a:solidFill>
                <a:schemeClr val="bg1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 bwMode="auto">
          <a:xfrm>
            <a:off x="409575" y="163988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7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700" smtClean="0">
                <a:solidFill>
                  <a:schemeClr val="bg1"/>
                </a:solidFill>
              </a:rPr>
              <a:t/>
            </a:r>
            <a:br>
              <a:rPr lang="ru-RU" sz="700" smtClean="0">
                <a:solidFill>
                  <a:schemeClr val="bg1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 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> </a:t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r>
              <a:rPr lang="ru-RU" sz="1800" smtClean="0">
                <a:solidFill>
                  <a:schemeClr val="tx2"/>
                </a:solidFill>
              </a:rPr>
              <a:t/>
            </a:r>
            <a:br>
              <a:rPr lang="ru-RU" sz="1800" smtClean="0">
                <a:solidFill>
                  <a:schemeClr val="tx2"/>
                </a:solidFill>
              </a:rPr>
            </a:br>
            <a:endParaRPr lang="ru-RU" smtClean="0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17475" y="13477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7013" y="1822450"/>
          <a:ext cx="8690096" cy="2499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72120"/>
                <a:gridCol w="572242"/>
                <a:gridCol w="555531"/>
                <a:gridCol w="587378"/>
                <a:gridCol w="571717"/>
                <a:gridCol w="609831"/>
                <a:gridCol w="495488"/>
                <a:gridCol w="571717"/>
                <a:gridCol w="495488"/>
                <a:gridCol w="495488"/>
                <a:gridCol w="533602"/>
                <a:gridCol w="457373"/>
                <a:gridCol w="457373"/>
                <a:gridCol w="419259"/>
                <a:gridCol w="4954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разряды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EAN-8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UPC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tx2"/>
                          </a:solidFill>
                        </a:rPr>
                        <a:t>EAN-13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/>
                          </a:solidFill>
                        </a:rPr>
                        <a:t>ITF-14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Пример вычисления контрольного разряда для номера 427622135746C (EAN-13)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894598B-1081-414C-9C17-86D4F3B1D5D0}" type="slidenum">
              <a:rPr lang="ru-RU">
                <a:solidFill>
                  <a:schemeClr val="bg1"/>
                </a:solidFill>
              </a:rPr>
              <a:pPr/>
              <a:t>25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1050" dirty="0"/>
              <a:t>  </a:t>
            </a:r>
          </a:p>
          <a:p>
            <a:pPr>
              <a:defRPr/>
            </a:pPr>
            <a:endParaRPr lang="ru-RU" sz="1050" dirty="0"/>
          </a:p>
          <a:p>
            <a:pPr>
              <a:defRPr/>
            </a:pPr>
            <a:r>
              <a:rPr lang="ru-RU" sz="1050" dirty="0"/>
              <a:t> </a:t>
            </a:r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endParaRPr lang="ru-RU" sz="1050" dirty="0"/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В итоге получаем код EAN-13 = </a:t>
            </a:r>
            <a:r>
              <a:rPr lang="ru-RU" sz="2800" b="1" dirty="0">
                <a:solidFill>
                  <a:schemeClr val="bg1"/>
                </a:solidFill>
              </a:rPr>
              <a:t>427622135746</a:t>
            </a:r>
            <a:r>
              <a:rPr lang="ru-RU" sz="2800" b="1" u="sng" dirty="0">
                <a:solidFill>
                  <a:schemeClr val="bg1"/>
                </a:solidFill>
              </a:rPr>
              <a:t>9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6088" y="1384300"/>
          <a:ext cx="8414252" cy="2682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08709"/>
                <a:gridCol w="492217"/>
                <a:gridCol w="454354"/>
                <a:gridCol w="454354"/>
                <a:gridCol w="454354"/>
                <a:gridCol w="378629"/>
                <a:gridCol w="416491"/>
                <a:gridCol w="454354"/>
                <a:gridCol w="454354"/>
                <a:gridCol w="416491"/>
                <a:gridCol w="786955"/>
                <a:gridCol w="530080"/>
                <a:gridCol w="795120"/>
                <a:gridCol w="605806"/>
                <a:gridCol w="811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РАЗРЯ-ДЫ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 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=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 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*3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=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 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шаг3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=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101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С=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i="1">
                <a:solidFill>
                  <a:srgbClr val="FFFF00"/>
                </a:solidFill>
              </a:rPr>
              <a:t>Технические способы штрихового кодирования</a:t>
            </a:r>
            <a:endParaRPr lang="ru-RU" sz="32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D5D40D3-153F-4B9C-8281-C29018195DFF}" type="slidenum">
              <a:rPr lang="ru-RU">
                <a:solidFill>
                  <a:schemeClr val="bg1"/>
                </a:solidFill>
              </a:rPr>
              <a:pPr/>
              <a:t>26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Для обеспечения сбора, обработки информации, которую содержат штриховые коды, и нанесения штрихкодового обозначения на объекты учета используются специальные технические средства, которые по своему назначению подразделяются на </a:t>
            </a:r>
            <a:r>
              <a:rPr lang="ru-RU" sz="2400">
                <a:solidFill>
                  <a:srgbClr val="FFFF00"/>
                </a:solidFill>
              </a:rPr>
              <a:t>устройства:</a:t>
            </a:r>
          </a:p>
          <a:p>
            <a:endParaRPr lang="ru-RU" sz="240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считывания штриховых кодов - </a:t>
            </a:r>
            <a:r>
              <a:rPr lang="ru-RU" sz="2000">
                <a:solidFill>
                  <a:schemeClr val="bg1"/>
                </a:solidFill>
              </a:rPr>
              <a:t>это электронно-оптические устройства, предназначенные для преобразования оптических сигналов, полученных при считывании штрихкодового обозначения, в электрические сигналы для их последующего декодирования</a:t>
            </a:r>
            <a:r>
              <a:rPr lang="ru-RU" sz="2400">
                <a:solidFill>
                  <a:schemeClr val="bg1"/>
                </a:solidFill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печатания штриховых кодов;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контроля качества штрихового обозначения; </a:t>
            </a:r>
          </a:p>
          <a:p>
            <a:pPr>
              <a:buFont typeface="Wingdings" pitchFamily="2" charset="2"/>
              <a:buChar char="ü"/>
            </a:pPr>
            <a:r>
              <a:rPr lang="ru-RU" sz="2400">
                <a:solidFill>
                  <a:schemeClr val="bg1"/>
                </a:solidFill>
              </a:rPr>
              <a:t>регистрации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i="1">
                <a:solidFill>
                  <a:srgbClr val="FFFF00"/>
                </a:solidFill>
              </a:rPr>
              <a:t>Устройства контроля качества штриховых кодов</a:t>
            </a:r>
            <a:endParaRPr lang="ru-RU" sz="32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D2DD341-9747-47A9-BC75-AAA7991F5558}" type="slidenum">
              <a:rPr lang="ru-RU">
                <a:solidFill>
                  <a:schemeClr val="bg1"/>
                </a:solidFill>
              </a:rPr>
              <a:pPr/>
              <a:t>27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Для контроля качества печати штрихкодовых обозначений используются верификаторы штриховых кодов и фотошаблоны. </a:t>
            </a:r>
          </a:p>
          <a:p>
            <a:r>
              <a:rPr lang="ru-RU" sz="2400">
                <a:solidFill>
                  <a:schemeClr val="bg1"/>
                </a:solidFill>
              </a:rPr>
              <a:t>Техническая процедура измерения символа штрихового кода, в процессе которой определяется соответствие его показателей спецификации символики, называется </a:t>
            </a:r>
            <a:r>
              <a:rPr lang="ru-RU" sz="2400" b="1" i="1">
                <a:solidFill>
                  <a:srgbClr val="FFFF00"/>
                </a:solidFill>
              </a:rPr>
              <a:t>ВЕРИФИКАЦИЕЙ</a:t>
            </a:r>
            <a:r>
              <a:rPr lang="ru-RU" sz="2400">
                <a:solidFill>
                  <a:srgbClr val="FFFF00"/>
                </a:solidFill>
              </a:rPr>
              <a:t>.</a:t>
            </a:r>
          </a:p>
          <a:p>
            <a:r>
              <a:rPr lang="ru-RU" sz="2400">
                <a:solidFill>
                  <a:schemeClr val="bg1"/>
                </a:solidFill>
              </a:rPr>
              <a:t>Верификация штриховых кодов - необходимый этап изготовления качественных этикеток со штриховыми кодами. Потребность контроля штриховых кодов на соответствие установленному стандартами уровню качества обусловлена требованиями надежной работы систем товарно-денежного учета в магазинах, на складах, транспорте. </a:t>
            </a:r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EC4F478-D911-4DFF-97C1-7E9E0DF3CDBC}" type="slidenum">
              <a:rPr lang="ru-RU">
                <a:solidFill>
                  <a:schemeClr val="bg1"/>
                </a:solidFill>
              </a:rPr>
              <a:pPr/>
              <a:t>28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Государственная регламентация автоматической идентификации. Изучите ГОСТ 31245-2004 (ИСО/МЭК 15421:2000) Автоматическая идентификация. Кодирование штриховое. Требования к испытаниям мастера штрихового кода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Штриховые (линейные) коды и возможности их использования для кодирования информации.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Структура штрихового кода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13,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14,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–8.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Назначение, математическая сущность и методика расчёта контрольного числа по модулю 10.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Технические способы штрихового кодирования.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Задания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79F47C5-3B75-4FD2-A28F-41E05BAC27FA}" type="slidenum">
              <a:rPr lang="ru-RU">
                <a:solidFill>
                  <a:schemeClr val="bg1"/>
                </a:solidFill>
              </a:rPr>
              <a:pPr/>
              <a:t>29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Рассчитать штриховой код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13 и контрольное число по модулю 10 для продукции расфасованной в разные упаковки.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Рассчитать штриховой код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13 продукции, которая находится внутри транспортной упаковки по штриховому коду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14.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Рассчитать штриховой код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14 упаковки по штриховому коду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8.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Рассчитать контрольное число по модулю 10 для штрихового кода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 14, </a:t>
            </a:r>
            <a:r>
              <a:rPr lang="en-US" sz="2400">
                <a:solidFill>
                  <a:schemeClr val="bg1"/>
                </a:solidFill>
              </a:rPr>
              <a:t>EAN</a:t>
            </a:r>
            <a:r>
              <a:rPr lang="ru-RU" sz="2400">
                <a:solidFill>
                  <a:schemeClr val="bg1"/>
                </a:solidFill>
              </a:rPr>
              <a:t> –8.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Автоматическая идентификация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8586AF5-7E7C-44AB-B798-1737CA4FDC28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36550" y="7270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23850" y="909638"/>
            <a:ext cx="8496300" cy="53990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осуществляет автоматическое распознавание, расшифровку, обработку, передачу и запись информации, большей частью с помощью нанесения и считывания информации, закодированной в штрих-коде. </a:t>
            </a:r>
          </a:p>
          <a:p>
            <a:r>
              <a:rPr lang="ru-RU" sz="2800">
                <a:solidFill>
                  <a:srgbClr val="FFFF00"/>
                </a:solidFill>
              </a:rPr>
              <a:t>Штрих-коды</a:t>
            </a:r>
            <a:r>
              <a:rPr lang="ru-RU" sz="2400">
                <a:solidFill>
                  <a:schemeClr val="bg1"/>
                </a:solidFill>
              </a:rPr>
              <a:t> позволяют быстро, просто и точно считывать и передавать информацию о тех предметах, которые нуждаются в прослеживании и контроле. </a:t>
            </a:r>
          </a:p>
          <a:p>
            <a:r>
              <a:rPr lang="ru-RU" sz="2800">
                <a:solidFill>
                  <a:srgbClr val="FFFF00"/>
                </a:solidFill>
              </a:rPr>
              <a:t>Приказом Госстандарта России № 92 </a:t>
            </a:r>
            <a:r>
              <a:rPr lang="ru-RU" sz="2400">
                <a:solidFill>
                  <a:schemeClr val="bg1"/>
                </a:solidFill>
              </a:rPr>
              <a:t>от 30.04.1993 на базе ЮНИСКАН/EAN РОССИЯ образован Технический комитет по стандартизации ТК 355 “Автоматическая идентификация”. Одним из направлений деятельности ТК 355 является разработка, рассмотрение, согласование и подготовка к утверждению государственных стандартов РФ.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0322973-AE00-4F3B-BF25-9E784E6BD170}" type="slidenum">
              <a:rPr lang="ru-RU">
                <a:solidFill>
                  <a:schemeClr val="bg1"/>
                </a:solidFill>
              </a:rPr>
              <a:pPr/>
              <a:t>30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E87103A-1A20-41E0-A1F0-846BCF92C351}" type="slidenum">
              <a:rPr lang="ru-RU">
                <a:solidFill>
                  <a:schemeClr val="bg1"/>
                </a:solidFill>
              </a:rPr>
              <a:pPr/>
              <a:t>31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i="1">
                <a:solidFill>
                  <a:srgbClr val="FFFF00"/>
                </a:solidFill>
              </a:rPr>
              <a:t>Государственная регламентация автоматической идентификации</a:t>
            </a:r>
            <a:endParaRPr lang="ru-RU" sz="36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5E8C799-5C8C-4CF3-AFB2-C1A32215E707}" type="slidenum">
              <a:rPr lang="ru-RU">
                <a:solidFill>
                  <a:schemeClr val="bg1"/>
                </a:solidFill>
              </a:rPr>
              <a:pPr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63525" y="1128713"/>
            <a:ext cx="8556625" cy="51800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rgbClr val="FFFF00"/>
                </a:solidFill>
              </a:rPr>
              <a:t>Государственные стандарты</a:t>
            </a:r>
          </a:p>
          <a:p>
            <a:r>
              <a:rPr lang="ru-RU" sz="2000">
                <a:solidFill>
                  <a:schemeClr val="bg1"/>
                </a:solidFill>
              </a:rPr>
              <a:t>ГОСТ Р 51001-96 "АИ. Штриховое кодирование. Требования к символике "2 из 5 чередующийся" (EN 801);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51294.1-99 "АИ. Кодирование штриховое. Идентификаторы символик".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51294.2-99 "АИ. КШ. Описание формата требований к символике".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51294.3-99 ГОСТ 30721-2000"АИ. КШ. Термины и определения".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51294.4-2000 ГОСТ 30819-2002 (ИСО/МЭК 15459-1-99)"АИ. Международная уникальная идентификация транспортируемых единиц. Общие положения".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51294.5-2000 (ИСО/МЭК 15459-2-99) ГОСТ 30820-2002 (ИСО/МЭК 15459-2-99)"АИ. Международная уникальная идентификация транспортируемых единиц. Порядок регистрации".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51294.6-2000 (ИСО/МЭК 16023-2000) "АИ. КШ. Спецификация символики MaxiCode (Максикод)".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 i="1">
                <a:solidFill>
                  <a:srgbClr val="FFFF00"/>
                </a:solidFill>
              </a:rPr>
              <a:t>Государственная регламентация автоматической идентификации (продолжение)</a:t>
            </a:r>
            <a:endParaRPr lang="ru-RU" sz="32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CC7CBED-AB94-40EB-B55D-8D46CF77CAAD}" type="slidenum">
              <a:rPr lang="ru-RU">
                <a:solidFill>
                  <a:schemeClr val="bg1"/>
                </a:solidFill>
              </a:rPr>
              <a:pPr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63525" y="1128713"/>
            <a:ext cx="8556625" cy="51800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rgbClr val="FFFF00"/>
                </a:solidFill>
              </a:rPr>
              <a:t>Государственные стандарты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51294.7-2001 (ИСО/МЭК 15416-2000) ГОСТ 30832-2002 (ИСО/МЭК 15416-2000)"АИ. КШ. Линейные символы штрихового кода. Требования к испытаниям качества печати"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51294.8-2001 (ИСО/МЭК 15418-99) "АИ. Идентификаторы применения EAN/UCC (EАН/ЮСиСи) и идентификаторы данных FACT (ФАКТ). Общие положения и порядок ведения"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ИСО/МЭК 15426-1-2002 "АИ. КШ. Верификатор линейных символов штрихового кода. Требования соответствия" 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51294.10-2002 (ИСО 15394-2000) "АИ. КШ. Общие требования к символам линейного штрихового кода и двумерным символам на этикетках для отгрузки, транспортирования и приемки"</a:t>
            </a:r>
          </a:p>
          <a:p>
            <a:r>
              <a:rPr lang="ru-RU" sz="2000">
                <a:solidFill>
                  <a:schemeClr val="bg1"/>
                </a:solidFill>
              </a:rPr>
              <a:t>ГОСТ Р 51294.8-2001 (ИСО/МЭК 15418-99) ГОСТ 30833-2002 (ИСО/МЭК 15418-99) "АИ. Идентификаторы применения EAN/UCC (ЕАН/ЮСиСи) и идентификаторы данных FACT (ФАКТ). Общие положения и порядок ведения"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 i="1">
                <a:solidFill>
                  <a:srgbClr val="FFFF00"/>
                </a:solidFill>
              </a:rPr>
              <a:t>Государственная регламентация автоматической идентификации (продолжение)</a:t>
            </a:r>
            <a:endParaRPr lang="ru-RU" sz="2800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1F1D64B-6F59-4268-B9AE-EEDA648B91D0}" type="slidenum">
              <a:rPr lang="ru-RU">
                <a:solidFill>
                  <a:schemeClr val="bg1"/>
                </a:solidFill>
              </a:rPr>
              <a:pPr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rgbClr val="FFFF00"/>
                </a:solidFill>
              </a:rPr>
              <a:t>Межгосударственные стандарты (ГОСТ):</a:t>
            </a:r>
          </a:p>
          <a:p>
            <a:r>
              <a:rPr lang="ru-RU" sz="2400">
                <a:solidFill>
                  <a:schemeClr val="bg1"/>
                </a:solidFill>
              </a:rPr>
              <a:t>ГОСТ 30742-2001 (ИСО/МЭК 16388-99) "Автоматическая идентификация. Кодирование штриховое. Спецификация символики Code 39 (Код 39)«</a:t>
            </a:r>
          </a:p>
          <a:p>
            <a:r>
              <a:rPr lang="ru-RU" sz="2400">
                <a:solidFill>
                  <a:schemeClr val="bg1"/>
                </a:solidFill>
              </a:rPr>
              <a:t> </a:t>
            </a:r>
          </a:p>
          <a:p>
            <a:r>
              <a:rPr lang="ru-RU" sz="2400">
                <a:solidFill>
                  <a:schemeClr val="bg1"/>
                </a:solidFill>
              </a:rPr>
              <a:t>ГОСТ 30743-2001 (ИСО/МЭК 15417-2000) "АИ. КШ. Спецификация символики Code 128 (Код 128)" 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ГОСТ ИСО/МЭК 15420-2001 "АИ. КШ. Спецификация символики EAN/UPC (ЕАН/ЮПиСи)"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Основные виды автоматической идентификации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AEC6741-1A76-4C46-AF0D-3623C5D7EA6A}" type="slidenum">
              <a:rPr lang="ru-RU">
                <a:solidFill>
                  <a:schemeClr val="bg1"/>
                </a:solidFill>
              </a:rPr>
              <a:pPr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 i="1">
                <a:solidFill>
                  <a:schemeClr val="bg1"/>
                </a:solidFill>
              </a:rPr>
              <a:t>EPC (Electronic Product Code, </a:t>
            </a:r>
            <a:r>
              <a:rPr lang="ru-RU" sz="2800" i="1">
                <a:solidFill>
                  <a:srgbClr val="FFFF00"/>
                </a:solidFill>
              </a:rPr>
              <a:t>Электронный код продукции</a:t>
            </a:r>
            <a:r>
              <a:rPr lang="ru-RU" sz="2800">
                <a:solidFill>
                  <a:schemeClr val="bg1"/>
                </a:solidFill>
              </a:rPr>
              <a:t>) - это уникальный номер, определяющий конкретный предмет торговли в цепи поставок. Код ЕРС хранится на радиочастотной метке (RFID), которая состоит из кремниевого чипа и антенны. </a:t>
            </a:r>
          </a:p>
          <a:p>
            <a:r>
              <a:rPr lang="ru-RU" sz="2800">
                <a:solidFill>
                  <a:schemeClr val="bg1"/>
                </a:solidFill>
              </a:rPr>
              <a:t>Считав код ЕРС, можно определить, например, дату производства товата. ЕРС во многом схож с </a:t>
            </a:r>
            <a:r>
              <a:rPr lang="ru-RU" sz="2800">
                <a:solidFill>
                  <a:srgbClr val="FFFF00"/>
                </a:solidFill>
              </a:rPr>
              <a:t>Глобальным номером товара </a:t>
            </a:r>
            <a:r>
              <a:rPr lang="ru-RU" sz="2800">
                <a:solidFill>
                  <a:schemeClr val="bg1"/>
                </a:solidFill>
              </a:rPr>
              <a:t>(GTIN): это - тоже ключ, открывающий доступ к информационным системам, входящим в состав Глобальной сети (EPCglobal Network).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Основные виды автоматической идентификации (продолжение)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271F592-0617-41DE-9C04-5ADCA13AB5BD}" type="slidenum">
              <a:rPr lang="ru-RU">
                <a:solidFill>
                  <a:schemeClr val="bg1"/>
                </a:solidFill>
              </a:rPr>
              <a:pPr/>
              <a:t>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3850" y="1128713"/>
            <a:ext cx="8496300" cy="51800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3200" i="1">
                <a:solidFill>
                  <a:srgbClr val="FFFF00"/>
                </a:solidFill>
              </a:rPr>
              <a:t>Радиочастотная идентификация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(RFID) позволяет получать информации о предмете без необходимости прямого контакта.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Дистанции, на которых может проходить считывание и запись информации, варьируется от нескольких миллиметров до нескольких метров в зависимости от применяемой технологии.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Радиочастотные метки – различны по размеру.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Частота, на которой работают метки и считывающие устройства от 126 kHz до 5.8 GHz.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Основные виды автоматической идентификации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7B7954F-CA6F-4C0F-9234-7CAB4D567B12}" type="slidenum">
              <a:rPr lang="ru-RU">
                <a:solidFill>
                  <a:schemeClr val="bg1"/>
                </a:solidFill>
              </a:rPr>
              <a:pPr/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rgbClr val="FFFF00"/>
                </a:solidFill>
              </a:rPr>
              <a:t>Система штрихового кодирования информации </a:t>
            </a:r>
            <a:r>
              <a:rPr lang="ru-RU" sz="2400">
                <a:solidFill>
                  <a:schemeClr val="bg1"/>
                </a:solidFill>
              </a:rPr>
              <a:t>представляет собой совокупность вида штриховых кодов и технических средств нанесения на носители информации, верификации качества печати, считывания с носителей, а также предварительной обработки данных.</a:t>
            </a:r>
          </a:p>
          <a:p>
            <a:r>
              <a:rPr lang="ru-RU" sz="2400">
                <a:solidFill>
                  <a:schemeClr val="bg1"/>
                </a:solidFill>
              </a:rPr>
              <a:t>В соответствии с ГОСТ Р 51294.3-99 ГОСТ 30721-2000:</a:t>
            </a:r>
          </a:p>
          <a:p>
            <a:r>
              <a:rPr lang="ru-RU" sz="2400">
                <a:solidFill>
                  <a:srgbClr val="FFFF00"/>
                </a:solidFill>
              </a:rPr>
              <a:t>штриховой код </a:t>
            </a:r>
            <a:r>
              <a:rPr lang="ru-RU" sz="2400">
                <a:solidFill>
                  <a:schemeClr val="bg1"/>
                </a:solidFill>
              </a:rPr>
              <a:t>- это комбинация последовательно расположенных параллельных штрихов и промежутков между ними, размеры и расположение которых установлены определенными правилами и которая предназначена для автоматизированной идентификации товара и другой информации; </a:t>
            </a:r>
          </a:p>
          <a:p>
            <a:r>
              <a:rPr lang="ru-RU" sz="2400">
                <a:solidFill>
                  <a:srgbClr val="FFFF00"/>
                </a:solidFill>
              </a:rPr>
              <a:t>штриховое кодирование </a:t>
            </a:r>
            <a:r>
              <a:rPr lang="ru-RU" sz="2400">
                <a:solidFill>
                  <a:schemeClr val="bg1"/>
                </a:solidFill>
              </a:rPr>
              <a:t>- представление данных при помощи штрихового кода.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2442</Words>
  <Application>Microsoft Office PowerPoint</Application>
  <PresentationFormat>Экран (4:3)</PresentationFormat>
  <Paragraphs>446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Порядок расчета контрольного разряда С для 8, 12, 13 или 14-разрядного кода 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175</cp:revision>
  <dcterms:created xsi:type="dcterms:W3CDTF">2007-04-22T06:20:01Z</dcterms:created>
  <dcterms:modified xsi:type="dcterms:W3CDTF">2007-12-18T08:48:27Z</dcterms:modified>
</cp:coreProperties>
</file>