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2" r:id="rId2"/>
    <p:sldId id="273" r:id="rId3"/>
    <p:sldId id="270" r:id="rId4"/>
    <p:sldId id="363" r:id="rId5"/>
    <p:sldId id="364" r:id="rId6"/>
    <p:sldId id="378" r:id="rId7"/>
    <p:sldId id="366" r:id="rId8"/>
    <p:sldId id="367" r:id="rId9"/>
    <p:sldId id="368" r:id="rId10"/>
    <p:sldId id="369" r:id="rId11"/>
    <p:sldId id="370" r:id="rId12"/>
    <p:sldId id="371" r:id="rId13"/>
    <p:sldId id="379" r:id="rId14"/>
    <p:sldId id="362" r:id="rId15"/>
    <p:sldId id="380" r:id="rId16"/>
    <p:sldId id="373" r:id="rId17"/>
    <p:sldId id="374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60" d="100"/>
          <a:sy n="60" d="100"/>
        </p:scale>
        <p:origin x="-156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C27BB-FF2E-4190-B22D-10B3EC47C687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7C436-AACB-4BAD-9E0E-7B11767957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19569-14AF-417D-89D1-56934526A6AC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DF11B-34A3-4F03-B693-205B36A253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BA6AF-781F-49EA-8776-B68030C929CC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D0D9D-1848-42BB-BC46-3F35C85353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B1AFE-E0A9-476A-A5F6-979D36AB2335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F8A0F-6B30-4370-A333-EF6C6A1866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94515-B610-4690-A3E4-9D11207366B1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53308-84B6-477F-B6CE-F84809A4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1F20B-28A0-4732-A9CE-48B97F5195C2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84A54-56B1-4AD6-B44A-013172D422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29348-D32A-4285-BDB4-62AC794C4209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265DF-9D30-42F0-9CB6-573882ADDD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A2963-87A0-48C3-B908-7DD2A7019BD5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82153-CC12-42DB-9E16-76A00C5815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F0072-0F54-413B-9959-519994CF9C49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315DC-60C4-4AE4-A60D-98603955CF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7E5FD-4FF8-47D4-9D8D-449986BCBAB4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AE6BB-19A2-4A8A-B9F4-7FAF14DB97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79322-B8B9-40D6-8D28-E040125888F6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5F137-73C9-4CA2-BEA6-DF01C6DA1C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25CFC9-B792-443E-8F21-A4076F352EC3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9F9B0A-A623-43FA-A513-B38C8F9070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7" r:id="rId2"/>
    <p:sldLayoutId id="2147483696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7" r:id="rId9"/>
    <p:sldLayoutId id="2147483693" r:id="rId10"/>
    <p:sldLayoutId id="214748369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391400" cy="204408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ФГБОУ ВПО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Владивостокский государственный университет экономики и сервиса»</a:t>
            </a:r>
            <a:b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Кафедра экономики и менеджмента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2" y="4581525"/>
            <a:ext cx="7128395" cy="1347788"/>
          </a:xfrm>
        </p:spPr>
        <p:txBody>
          <a:bodyPr/>
          <a:lstStyle/>
          <a:p>
            <a:pPr marR="0">
              <a:lnSpc>
                <a:spcPct val="90000"/>
              </a:lnSpc>
            </a:pPr>
            <a:r>
              <a:rPr lang="ru-RU" sz="2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Преподаватель:</a:t>
            </a:r>
          </a:p>
          <a:p>
            <a:pPr marR="0">
              <a:lnSpc>
                <a:spcPct val="90000"/>
              </a:lnSpc>
            </a:pPr>
            <a:r>
              <a:rPr lang="ru-RU" sz="2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Бодункова Анна Григорьевна</a:t>
            </a:r>
          </a:p>
          <a:p>
            <a:pPr marR="0">
              <a:lnSpc>
                <a:spcPct val="90000"/>
              </a:lnSpc>
            </a:pPr>
            <a:r>
              <a:rPr lang="ru-RU" sz="2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ауд.1532, т.240-41-36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258888" y="2924175"/>
            <a:ext cx="68595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ИЗМЕНЕНИЯМИ</a:t>
            </a:r>
          </a:p>
        </p:txBody>
      </p:sp>
      <p:pic>
        <p:nvPicPr>
          <p:cNvPr id="5125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237288"/>
            <a:ext cx="87947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564905"/>
            <a:ext cx="7772400" cy="2520279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Тема 4. </a:t>
            </a:r>
            <a:br>
              <a:rPr lang="ru-RU" sz="3600" dirty="0" smtClean="0"/>
            </a:br>
            <a:r>
              <a:rPr lang="ru-RU" sz="3600" dirty="0" smtClean="0"/>
              <a:t> Система и механизм управления организационными изменениями</a:t>
            </a:r>
            <a:endParaRPr lang="ru-RU" dirty="0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/>
          </a:bodyPr>
          <a:lstStyle/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ВГУЭС</a:t>
            </a:r>
          </a:p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Кафедра экономики и менеджмента </a:t>
            </a:r>
          </a:p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Преподаватель: Бодункова Анна Григорьевна</a:t>
            </a:r>
          </a:p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Дисциплина: Управление изменениями</a:t>
            </a:r>
            <a:endParaRPr lang="ru-RU" i="1" dirty="0" smtClean="0">
              <a:solidFill>
                <a:schemeClr val="tx2"/>
              </a:solidFill>
              <a:latin typeface="Verdana" pitchFamily="34" charset="0"/>
            </a:endParaRPr>
          </a:p>
        </p:txBody>
      </p:sp>
      <p:pic>
        <p:nvPicPr>
          <p:cNvPr id="7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237288"/>
            <a:ext cx="87947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>
          <a:xfrm>
            <a:off x="395536" y="836712"/>
            <a:ext cx="8435280" cy="1008112"/>
          </a:xfrm>
        </p:spPr>
        <p:txBody>
          <a:bodyPr/>
          <a:lstStyle/>
          <a:p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Тема 4. Система и механизм управления</a:t>
            </a:r>
            <a:b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 организационными изменениями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3671887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Элементы системы организационного развития.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характеристики и свойства системы управления развитием организации. 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Управляемые и неуправляемые процессы организационного развития. 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и функционирование механизма управления организационными изменениями.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Структура и основные элементы механизма управления организационными изменениями.</a:t>
            </a:r>
            <a:endParaRPr lang="ru-RU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2"/>
          <p:cNvSpPr>
            <a:spLocks noGrp="1"/>
          </p:cNvSpPr>
          <p:nvPr>
            <p:ph type="title"/>
          </p:nvPr>
        </p:nvSpPr>
        <p:spPr>
          <a:xfrm>
            <a:off x="0" y="548680"/>
            <a:ext cx="8964488" cy="1296144"/>
          </a:xfrm>
        </p:spPr>
        <p:txBody>
          <a:bodyPr/>
          <a:lstStyle/>
          <a:p>
            <a:pPr algn="ctr"/>
            <a:r>
              <a:rPr lang="ru-RU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Система управления развитием организации (СУР) — </a:t>
            </a:r>
            <a:br>
              <a:rPr lang="ru-RU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это система, целью которой является управление одним  или несколькими процессами организационного развития:</a:t>
            </a:r>
            <a:endParaRPr lang="en-US" sz="2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51520" y="1916832"/>
            <a:ext cx="8352928" cy="4608512"/>
          </a:xfrm>
        </p:spPr>
        <p:txBody>
          <a:bodyPr>
            <a:noAutofit/>
          </a:bodyPr>
          <a:lstStyle/>
          <a:p>
            <a:pPr marL="514350" indent="-514350" fontAlgn="auto">
              <a:spcAft>
                <a:spcPts val="0"/>
              </a:spcAft>
              <a:buClr>
                <a:schemeClr val="tx2"/>
              </a:buClr>
              <a:buSzPct val="100000"/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иерархическая структура с 3 уровнями управления (высший, средний и низший);</a:t>
            </a:r>
          </a:p>
          <a:p>
            <a:pPr marL="514350" indent="-514350" fontAlgn="auto">
              <a:spcAft>
                <a:spcPts val="0"/>
              </a:spcAft>
              <a:buClr>
                <a:schemeClr val="tx2"/>
              </a:buClr>
              <a:buSzPct val="100000"/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сосредоточена на высшем - «институциональном» -  уровне: определение приоритетов развития организации и разработка основных направлений достижения стратегических целей;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 fontAlgn="auto">
              <a:spcAft>
                <a:spcPts val="0"/>
              </a:spcAft>
              <a:buClr>
                <a:schemeClr val="tx2"/>
              </a:buClr>
              <a:buSzPct val="100000"/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количество уровней достаточно условно: в организации может быть более трех уровней управления;</a:t>
            </a:r>
          </a:p>
          <a:p>
            <a:pPr marL="514350" indent="-514350" fontAlgn="auto">
              <a:spcAft>
                <a:spcPts val="0"/>
              </a:spcAft>
              <a:buClr>
                <a:schemeClr val="tx2"/>
              </a:buClr>
              <a:buSzPct val="100000"/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четвертый уровень чаще неформальный: описывает постановку временных, разовых задач отдельному сотруднику, не включённых в должностную инструкцию; </a:t>
            </a:r>
          </a:p>
          <a:p>
            <a:pPr marL="514350" indent="-514350" fontAlgn="auto">
              <a:spcAft>
                <a:spcPts val="0"/>
              </a:spcAft>
              <a:buClr>
                <a:schemeClr val="tx2"/>
              </a:buClr>
              <a:buSzPct val="100000"/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все уровни управления в равной степени значимы и связаны между собой: связь первых двух уровней более «жесткая», а третьего и четвертого — более «мягкая».</a:t>
            </a: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28383" y="6309320"/>
            <a:ext cx="890191" cy="337543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764704"/>
            <a:ext cx="8280920" cy="54726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Система Управления Развитием (СУР) организации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это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взаимосвязанная совокупность компонентов следующих типов: </a:t>
            </a:r>
            <a:endParaRPr lang="en-US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бизнес-объект; 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бизнес-процесс; 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показатель эффективности; 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должностное лицо; 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документ. </a:t>
            </a:r>
          </a:p>
          <a:p>
            <a:pPr>
              <a:buNone/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Построение СУР из указанных компонентов способствует: </a:t>
            </a:r>
          </a:p>
          <a:p>
            <a:pPr marL="725488" indent="-45720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целенаправленности, </a:t>
            </a:r>
          </a:p>
          <a:p>
            <a:pPr marL="725488" indent="-45720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общей согласованности, </a:t>
            </a:r>
          </a:p>
          <a:p>
            <a:pPr marL="725488" indent="-45720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прозрачности, </a:t>
            </a:r>
          </a:p>
          <a:p>
            <a:pPr marL="725488" indent="-45720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подконтрольности</a:t>
            </a:r>
          </a:p>
          <a:p>
            <a:pPr>
              <a:buNone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выполнения бизнес-процессов компании.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563910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Задачи и требования к СУР:</a:t>
            </a:r>
            <a:endParaRPr lang="en-US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184874"/>
          </a:xfrm>
        </p:spPr>
        <p:txBody>
          <a:bodyPr>
            <a:no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Задачи СУР: </a:t>
            </a:r>
          </a:p>
          <a:p>
            <a:pPr marL="441325" indent="-441325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повышение результативности деятельности компании;</a:t>
            </a:r>
          </a:p>
          <a:p>
            <a:pPr marL="441325" indent="-441325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устойчивых конкурентных преимуществ.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Требования к СУР:</a:t>
            </a:r>
          </a:p>
          <a:p>
            <a:pPr marL="457200" indent="-45720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Обоснованная необходимость использования. самоорганизующихся систем на каждом уровне (подсистеме) управления.</a:t>
            </a:r>
          </a:p>
          <a:p>
            <a:pPr marL="457200" indent="-45720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Наличие стратегического статуса нового вектора развития.</a:t>
            </a:r>
          </a:p>
          <a:p>
            <a:pPr marL="457200" indent="-45720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Ориентация на длительную, ответственную и кропотливую работу.</a:t>
            </a:r>
          </a:p>
          <a:p>
            <a:pPr marL="457200" indent="-45720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Гибкое сочетание формальных и неформальных методов управления.</a:t>
            </a:r>
          </a:p>
          <a:p>
            <a:pPr marL="457200" indent="-45720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Созидательная роль ведущих специалистов и управленческих работников в эффективной реализации концепции развития.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91902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характеристики СУР:</a:t>
            </a:r>
            <a:endParaRPr lang="en-US" sz="28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5"/>
            <a:ext cx="8229600" cy="4911825"/>
          </a:xfrm>
        </p:spPr>
        <p:txBody>
          <a:bodyPr/>
          <a:lstStyle/>
          <a:p>
            <a:pPr lvl="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СУР — это множество связанных друг с другом устойчивых контуров саморегулирования, являющихся объектами управления;</a:t>
            </a:r>
          </a:p>
          <a:p>
            <a:pPr lvl="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каждом контуре саморегулирования формируется модель взаимосвязи внутренних свойств и система целей существования контура (модель «внутреннего мира»);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для достижения целей существования организации каждый контур саморегулирования воздействует на другие контуры саморегулирования с учетом свойств построенных им моделей других контуров (модель «внешнего мира») и модели «внутреннего мира»;</a:t>
            </a:r>
          </a:p>
          <a:p>
            <a:pPr lvl="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изменение модели «внешнего мира» происходит чаще по сравнению с моделью «внутреннего мира»;</a:t>
            </a:r>
          </a:p>
          <a:p>
            <a:pPr lvl="0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целями самоорганизации системы являются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самосохранение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устойчивое развитие.</a:t>
            </a:r>
          </a:p>
          <a:p>
            <a:pPr lvl="0"/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92697"/>
            <a:ext cx="8640960" cy="5631904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СУР организации состоит из 2 основных подсистем: </a:t>
            </a:r>
          </a:p>
          <a:p>
            <a:pPr>
              <a:spcBef>
                <a:spcPts val="0"/>
              </a:spcBef>
              <a:buNone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1) организационная подсистема стратегического управления; </a:t>
            </a:r>
          </a:p>
          <a:p>
            <a:pPr>
              <a:spcBef>
                <a:spcPts val="0"/>
              </a:spcBef>
              <a:buNone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2) подсистема управления изменениями. </a:t>
            </a:r>
          </a:p>
          <a:p>
            <a:pPr>
              <a:spcBef>
                <a:spcPts val="0"/>
              </a:spcBef>
              <a:buNone/>
            </a:pPr>
            <a:endParaRPr lang="ru-RU" sz="22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Свойства СУР:</a:t>
            </a:r>
          </a:p>
          <a:p>
            <a:pPr lvl="0">
              <a:spcBef>
                <a:spcPts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гибкость и адаптивность (матричные системы управления или плоские организационные структуры);</a:t>
            </a:r>
          </a:p>
          <a:p>
            <a:pPr lvl="0">
              <a:spcBef>
                <a:spcPts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усиление неформального управления, мотивация энтузиазма, творчества, терпения и уверенности;</a:t>
            </a:r>
          </a:p>
          <a:p>
            <a:pPr lvl="0">
              <a:spcBef>
                <a:spcPts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диверсификация управления, поиск наиболее эффективного управления в нештатных или новых ситуациях;</a:t>
            </a:r>
          </a:p>
          <a:p>
            <a:pPr lvl="0">
              <a:spcBef>
                <a:spcPts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усиление интеграции, позволяющее концентрировать усилия сотрудников и более эффективно использовать потенциал компании.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91902"/>
          </a:xfrm>
        </p:spPr>
        <p:txBody>
          <a:bodyPr/>
          <a:lstStyle/>
          <a:p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Базовые элементы СУР:</a:t>
            </a:r>
            <a:endParaRPr lang="en-US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1800199"/>
          </a:xfrm>
        </p:spPr>
        <p:txBody>
          <a:bodyPr/>
          <a:lstStyle/>
          <a:p>
            <a:pPr marL="269875" lvl="2" indent="-269875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стратегия, включающая видение, цели, миссию и ценности;</a:t>
            </a:r>
          </a:p>
          <a:p>
            <a:pPr marL="269875" lvl="2" indent="-269875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организационная инфраструктура (структура, процессы и система ключевых показателей эффективности (сбалансированных между собой));</a:t>
            </a:r>
          </a:p>
          <a:p>
            <a:pPr marL="269875" lvl="2" indent="-269875"/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культура как среда развития организации.</a:t>
            </a:r>
            <a:endParaRPr lang="ru-RU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735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" name="Group 1"/>
          <p:cNvGrpSpPr>
            <a:grpSpLocks noChangeAspect="1"/>
          </p:cNvGrpSpPr>
          <p:nvPr/>
        </p:nvGrpSpPr>
        <p:grpSpPr bwMode="auto">
          <a:xfrm>
            <a:off x="251520" y="2996952"/>
            <a:ext cx="8568952" cy="3600400"/>
            <a:chOff x="2362" y="-701"/>
            <a:chExt cx="7200" cy="4595"/>
          </a:xfrm>
        </p:grpSpPr>
        <p:sp>
          <p:nvSpPr>
            <p:cNvPr id="57356" name="AutoShape 12"/>
            <p:cNvSpPr>
              <a:spLocks noChangeAspect="1" noChangeArrowheads="1" noTextEdit="1"/>
            </p:cNvSpPr>
            <p:nvPr/>
          </p:nvSpPr>
          <p:spPr bwMode="auto">
            <a:xfrm>
              <a:off x="2362" y="-701"/>
              <a:ext cx="7200" cy="459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55" name="Oval 11"/>
            <p:cNvSpPr>
              <a:spLocks noChangeArrowheads="1"/>
            </p:cNvSpPr>
            <p:nvPr/>
          </p:nvSpPr>
          <p:spPr bwMode="auto">
            <a:xfrm>
              <a:off x="2761" y="-701"/>
              <a:ext cx="6315" cy="459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54" name="Oval 10"/>
            <p:cNvSpPr>
              <a:spLocks noChangeArrowheads="1"/>
            </p:cNvSpPr>
            <p:nvPr/>
          </p:nvSpPr>
          <p:spPr bwMode="auto">
            <a:xfrm>
              <a:off x="3154" y="-413"/>
              <a:ext cx="5553" cy="375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53" name="Oval 9"/>
            <p:cNvSpPr>
              <a:spLocks noChangeArrowheads="1"/>
            </p:cNvSpPr>
            <p:nvPr/>
          </p:nvSpPr>
          <p:spPr bwMode="auto">
            <a:xfrm>
              <a:off x="5186" y="915"/>
              <a:ext cx="1409" cy="140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Видение, миссия, цели и ценности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52" name="Text Box 8"/>
            <p:cNvSpPr txBox="1">
              <a:spLocks noChangeArrowheads="1"/>
            </p:cNvSpPr>
            <p:nvPr/>
          </p:nvSpPr>
          <p:spPr bwMode="auto">
            <a:xfrm>
              <a:off x="4839" y="-216"/>
              <a:ext cx="2102" cy="106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Структура:</a:t>
              </a:r>
              <a:endPara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организационная структура;</a:t>
              </a:r>
              <a:endPara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регламентация функций;</a:t>
              </a:r>
              <a:endPara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ранжирование должностей;</a:t>
              </a:r>
              <a:endPara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профилирование позиций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51" name="Text Box 7"/>
            <p:cNvSpPr txBox="1">
              <a:spLocks noChangeArrowheads="1"/>
            </p:cNvSpPr>
            <p:nvPr/>
          </p:nvSpPr>
          <p:spPr bwMode="auto">
            <a:xfrm>
              <a:off x="6687" y="915"/>
              <a:ext cx="1754" cy="132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Система ключевых показателей:</a:t>
              </a:r>
              <a:endPara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иерархия и статистика;</a:t>
              </a:r>
              <a:endPara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обучение и внедрение;</a:t>
              </a:r>
              <a:endPara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планирование и контроль;</a:t>
              </a:r>
              <a:endPara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оценка деятельности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50" name="Text Box 6"/>
            <p:cNvSpPr txBox="1">
              <a:spLocks noChangeArrowheads="1"/>
            </p:cNvSpPr>
            <p:nvPr/>
          </p:nvSpPr>
          <p:spPr bwMode="auto">
            <a:xfrm>
              <a:off x="3443" y="915"/>
              <a:ext cx="1662" cy="14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Процессы:</a:t>
              </a:r>
              <a:endPara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описание;</a:t>
              </a:r>
              <a:endPara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регламентация;</a:t>
              </a:r>
              <a:endPara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обучение и организация труда;</a:t>
              </a:r>
              <a:endPara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контроль исполнения и корректировка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49" name="Text Box 5"/>
            <p:cNvSpPr txBox="1">
              <a:spLocks noChangeArrowheads="1"/>
            </p:cNvSpPr>
            <p:nvPr/>
          </p:nvSpPr>
          <p:spPr bwMode="auto">
            <a:xfrm>
              <a:off x="4978" y="3397"/>
              <a:ext cx="1836" cy="34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Культура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48" name="AutoShape 4"/>
            <p:cNvSpPr>
              <a:spLocks noChangeShapeType="1"/>
            </p:cNvSpPr>
            <p:nvPr/>
          </p:nvSpPr>
          <p:spPr bwMode="auto">
            <a:xfrm>
              <a:off x="5891" y="2323"/>
              <a:ext cx="5" cy="107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47" name="AutoShape 3"/>
            <p:cNvSpPr>
              <a:spLocks noChangeShapeType="1"/>
            </p:cNvSpPr>
            <p:nvPr/>
          </p:nvSpPr>
          <p:spPr bwMode="auto">
            <a:xfrm>
              <a:off x="3967" y="145"/>
              <a:ext cx="1340" cy="115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46" name="AutoShape 2"/>
            <p:cNvSpPr>
              <a:spLocks noChangeShapeType="1"/>
            </p:cNvSpPr>
            <p:nvPr/>
          </p:nvSpPr>
          <p:spPr bwMode="auto">
            <a:xfrm flipH="1">
              <a:off x="6493" y="145"/>
              <a:ext cx="1400" cy="108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08112"/>
          </a:xfrm>
        </p:spPr>
        <p:txBody>
          <a:bodyPr/>
          <a:lstStyle/>
          <a:p>
            <a:pPr algn="ctr"/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Этапы процессно-структурного подхода к формированию и изменению системы управления организацией</a:t>
            </a:r>
            <a:endParaRPr lang="en-US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1" name="Содержимое 50"/>
          <p:cNvSpPr>
            <a:spLocks noGrp="1"/>
          </p:cNvSpPr>
          <p:nvPr>
            <p:ph idx="1"/>
          </p:nvPr>
        </p:nvSpPr>
        <p:spPr>
          <a:xfrm>
            <a:off x="457200" y="3861048"/>
            <a:ext cx="8229600" cy="2463552"/>
          </a:xfrm>
        </p:spPr>
        <p:txBody>
          <a:bodyPr/>
          <a:lstStyle/>
          <a:p>
            <a:pPr>
              <a:buNone/>
            </a:pPr>
            <a:r>
              <a:rPr lang="ru-RU" sz="18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Стимулы к совершенствованию СУР</a:t>
            </a:r>
            <a:r>
              <a:rPr lang="ru-RU" sz="16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отсутствие системной работы по оптимизации бизнес-процессов — недейственная система мотивации; отсутствие единого ответственного; нет механизма оптимизации кадрового потенциала;</a:t>
            </a:r>
          </a:p>
          <a:p>
            <a:pPr marL="273050" lvl="3" indent="-273050">
              <a:buSzPct val="95000"/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запутанные и раздробленные структуры процессов — много участников: исполнителей и координаторов; завышенная численность;</a:t>
            </a:r>
          </a:p>
          <a:p>
            <a:pPr marL="273050" lvl="3" indent="-273050">
              <a:buSzPct val="95000"/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произвольная фрагментация бизнес-процессов: отсутствие стандартов бизнес-процессов; невозможность разработки оптимального норматива численности и стандарта квалификационных требований.</a:t>
            </a:r>
          </a:p>
        </p:txBody>
      </p:sp>
      <p:sp>
        <p:nvSpPr>
          <p:cNvPr id="7272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2749" name="Rectangle 4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6"/>
          <p:cNvGrpSpPr>
            <a:grpSpLocks noChangeAspect="1"/>
          </p:cNvGrpSpPr>
          <p:nvPr/>
        </p:nvGrpSpPr>
        <p:grpSpPr bwMode="auto">
          <a:xfrm>
            <a:off x="323528" y="1556792"/>
            <a:ext cx="8476906" cy="2232248"/>
            <a:chOff x="2362" y="6214"/>
            <a:chExt cx="7200" cy="2586"/>
          </a:xfrm>
        </p:grpSpPr>
        <p:sp>
          <p:nvSpPr>
            <p:cNvPr id="72748" name="AutoShape 44"/>
            <p:cNvSpPr>
              <a:spLocks noChangeAspect="1" noChangeArrowheads="1" noTextEdit="1"/>
            </p:cNvSpPr>
            <p:nvPr/>
          </p:nvSpPr>
          <p:spPr bwMode="auto">
            <a:xfrm>
              <a:off x="2362" y="6214"/>
              <a:ext cx="7200" cy="258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72747" name="Text Box 43"/>
            <p:cNvSpPr txBox="1">
              <a:spLocks noChangeArrowheads="1"/>
            </p:cNvSpPr>
            <p:nvPr/>
          </p:nvSpPr>
          <p:spPr bwMode="auto">
            <a:xfrm>
              <a:off x="2599" y="6330"/>
              <a:ext cx="2090" cy="3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Стратегия и миссия</a:t>
              </a:r>
            </a:p>
          </p:txBody>
        </p:sp>
        <p:sp>
          <p:nvSpPr>
            <p:cNvPr id="72746" name="Text Box 42"/>
            <p:cNvSpPr txBox="1">
              <a:spLocks noChangeArrowheads="1"/>
            </p:cNvSpPr>
            <p:nvPr/>
          </p:nvSpPr>
          <p:spPr bwMode="auto">
            <a:xfrm>
              <a:off x="3667" y="6815"/>
              <a:ext cx="2089" cy="3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Функции и процессы</a:t>
              </a:r>
            </a:p>
          </p:txBody>
        </p:sp>
        <p:sp>
          <p:nvSpPr>
            <p:cNvPr id="72745" name="Text Box 41"/>
            <p:cNvSpPr txBox="1">
              <a:spLocks noChangeArrowheads="1"/>
            </p:cNvSpPr>
            <p:nvPr/>
          </p:nvSpPr>
          <p:spPr bwMode="auto">
            <a:xfrm>
              <a:off x="4482" y="7290"/>
              <a:ext cx="2459" cy="3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Организационная структура</a:t>
              </a:r>
            </a:p>
          </p:txBody>
        </p:sp>
        <p:sp>
          <p:nvSpPr>
            <p:cNvPr id="72744" name="Text Box 40"/>
            <p:cNvSpPr txBox="1">
              <a:spLocks noChangeArrowheads="1"/>
            </p:cNvSpPr>
            <p:nvPr/>
          </p:nvSpPr>
          <p:spPr bwMode="auto">
            <a:xfrm>
              <a:off x="5378" y="7808"/>
              <a:ext cx="2089" cy="3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Человеческие ресурсы</a:t>
              </a:r>
            </a:p>
          </p:txBody>
        </p:sp>
        <p:sp>
          <p:nvSpPr>
            <p:cNvPr id="72743" name="Text Box 39"/>
            <p:cNvSpPr txBox="1">
              <a:spLocks noChangeArrowheads="1"/>
            </p:cNvSpPr>
            <p:nvPr/>
          </p:nvSpPr>
          <p:spPr bwMode="auto">
            <a:xfrm>
              <a:off x="6410" y="8315"/>
              <a:ext cx="2365" cy="3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Корпоративная культура</a:t>
              </a:r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4689" y="6510"/>
              <a:ext cx="288" cy="305"/>
              <a:chOff x="4689" y="6510"/>
              <a:chExt cx="288" cy="305"/>
            </a:xfrm>
          </p:grpSpPr>
          <p:sp>
            <p:nvSpPr>
              <p:cNvPr id="72742" name="AutoShape 38"/>
              <p:cNvSpPr>
                <a:spLocks noChangeShapeType="1"/>
              </p:cNvSpPr>
              <p:nvPr/>
            </p:nvSpPr>
            <p:spPr bwMode="auto">
              <a:xfrm>
                <a:off x="4689" y="6510"/>
                <a:ext cx="288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72741" name="AutoShape 37"/>
              <p:cNvSpPr>
                <a:spLocks noChangeShapeType="1"/>
              </p:cNvSpPr>
              <p:nvPr/>
            </p:nvSpPr>
            <p:spPr bwMode="auto">
              <a:xfrm>
                <a:off x="4976" y="6513"/>
                <a:ext cx="1" cy="30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grpSp>
          <p:nvGrpSpPr>
            <p:cNvPr id="5" name="Group 33"/>
            <p:cNvGrpSpPr>
              <a:grpSpLocks/>
            </p:cNvGrpSpPr>
            <p:nvPr/>
          </p:nvGrpSpPr>
          <p:grpSpPr bwMode="auto">
            <a:xfrm>
              <a:off x="5756" y="6985"/>
              <a:ext cx="289" cy="305"/>
              <a:chOff x="4689" y="6510"/>
              <a:chExt cx="288" cy="305"/>
            </a:xfrm>
          </p:grpSpPr>
          <p:sp>
            <p:nvSpPr>
              <p:cNvPr id="72739" name="AutoShape 35"/>
              <p:cNvSpPr>
                <a:spLocks noChangeShapeType="1"/>
              </p:cNvSpPr>
              <p:nvPr/>
            </p:nvSpPr>
            <p:spPr bwMode="auto">
              <a:xfrm>
                <a:off x="4689" y="6510"/>
                <a:ext cx="288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72738" name="AutoShape 34"/>
              <p:cNvSpPr>
                <a:spLocks noChangeShapeType="1"/>
              </p:cNvSpPr>
              <p:nvPr/>
            </p:nvSpPr>
            <p:spPr bwMode="auto">
              <a:xfrm>
                <a:off x="4976" y="6513"/>
                <a:ext cx="1" cy="30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grpSp>
          <p:nvGrpSpPr>
            <p:cNvPr id="6" name="Group 30"/>
            <p:cNvGrpSpPr>
              <a:grpSpLocks/>
            </p:cNvGrpSpPr>
            <p:nvPr/>
          </p:nvGrpSpPr>
          <p:grpSpPr bwMode="auto">
            <a:xfrm>
              <a:off x="6941" y="7503"/>
              <a:ext cx="289" cy="305"/>
              <a:chOff x="4689" y="6510"/>
              <a:chExt cx="288" cy="305"/>
            </a:xfrm>
          </p:grpSpPr>
          <p:sp>
            <p:nvSpPr>
              <p:cNvPr id="72736" name="AutoShape 32"/>
              <p:cNvSpPr>
                <a:spLocks noChangeShapeType="1"/>
              </p:cNvSpPr>
              <p:nvPr/>
            </p:nvSpPr>
            <p:spPr bwMode="auto">
              <a:xfrm>
                <a:off x="4689" y="6510"/>
                <a:ext cx="288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72735" name="AutoShape 31"/>
              <p:cNvSpPr>
                <a:spLocks noChangeShapeType="1"/>
              </p:cNvSpPr>
              <p:nvPr/>
            </p:nvSpPr>
            <p:spPr bwMode="auto">
              <a:xfrm>
                <a:off x="4976" y="6513"/>
                <a:ext cx="1" cy="30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7467" y="8010"/>
              <a:ext cx="289" cy="305"/>
              <a:chOff x="4689" y="6510"/>
              <a:chExt cx="288" cy="305"/>
            </a:xfrm>
          </p:grpSpPr>
          <p:sp>
            <p:nvSpPr>
              <p:cNvPr id="72733" name="AutoShape 29"/>
              <p:cNvSpPr>
                <a:spLocks noChangeShapeType="1"/>
              </p:cNvSpPr>
              <p:nvPr/>
            </p:nvSpPr>
            <p:spPr bwMode="auto">
              <a:xfrm>
                <a:off x="4689" y="6510"/>
                <a:ext cx="288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72732" name="AutoShape 28"/>
              <p:cNvSpPr>
                <a:spLocks noChangeShapeType="1"/>
              </p:cNvSpPr>
              <p:nvPr/>
            </p:nvSpPr>
            <p:spPr bwMode="auto">
              <a:xfrm>
                <a:off x="4976" y="6513"/>
                <a:ext cx="1" cy="30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  <p:grpSp>
        <p:nvGrpSpPr>
          <p:cNvPr id="2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8229600" cy="779934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Схематическая интерпретация процесса управления развитием</a:t>
            </a:r>
            <a:endParaRPr lang="en-US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03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251520" y="1844824"/>
            <a:ext cx="8569325" cy="4104456"/>
            <a:chOff x="2362" y="662"/>
            <a:chExt cx="7200" cy="3921"/>
          </a:xfrm>
        </p:grpSpPr>
        <p:sp>
          <p:nvSpPr>
            <p:cNvPr id="44037" name="AutoShape 8"/>
            <p:cNvSpPr>
              <a:spLocks noChangeAspect="1" noChangeArrowheads="1" noTextEdit="1"/>
            </p:cNvSpPr>
            <p:nvPr/>
          </p:nvSpPr>
          <p:spPr bwMode="auto">
            <a:xfrm>
              <a:off x="2362" y="662"/>
              <a:ext cx="7200" cy="3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4038" name="Text Box 7"/>
            <p:cNvSpPr txBox="1">
              <a:spLocks noChangeArrowheads="1"/>
            </p:cNvSpPr>
            <p:nvPr/>
          </p:nvSpPr>
          <p:spPr bwMode="auto">
            <a:xfrm>
              <a:off x="2362" y="1759"/>
              <a:ext cx="2165" cy="269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6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Определение видения организации.</a:t>
              </a:r>
            </a:p>
            <a:p>
              <a:pPr eaLnBrk="0" hangingPunct="0"/>
              <a:r>
                <a:rPr lang="ru-RU" sz="16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Анализ внешних и внутренних условий существования организации.</a:t>
              </a:r>
            </a:p>
            <a:p>
              <a:pPr eaLnBrk="0" hangingPunct="0"/>
              <a:r>
                <a:rPr lang="ru-RU" sz="16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Оценка потенциала организации.</a:t>
              </a:r>
            </a:p>
            <a:p>
              <a:pPr eaLnBrk="0" hangingPunct="0"/>
              <a:r>
                <a:rPr lang="ru-RU" sz="16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Обеспечение вовлеченности персонала.</a:t>
              </a:r>
            </a:p>
          </p:txBody>
        </p:sp>
        <p:sp>
          <p:nvSpPr>
            <p:cNvPr id="44039" name="AutoShape 6"/>
            <p:cNvSpPr>
              <a:spLocks noChangeArrowheads="1"/>
            </p:cNvSpPr>
            <p:nvPr/>
          </p:nvSpPr>
          <p:spPr bwMode="auto">
            <a:xfrm>
              <a:off x="4540" y="2253"/>
              <a:ext cx="2844" cy="1824"/>
            </a:xfrm>
            <a:prstGeom prst="rightArrowCallout">
              <a:avLst>
                <a:gd name="adj1" fmla="val 25000"/>
                <a:gd name="adj2" fmla="val 25000"/>
                <a:gd name="adj3" fmla="val 19543"/>
                <a:gd name="adj4" fmla="val 8341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6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Определение целей изменений.</a:t>
              </a:r>
            </a:p>
            <a:p>
              <a:pPr eaLnBrk="0" hangingPunct="0"/>
              <a:r>
                <a:rPr lang="ru-RU" sz="16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Обеспечение изменений и развивающих мероприятий.</a:t>
              </a:r>
            </a:p>
            <a:p>
              <a:pPr eaLnBrk="0" hangingPunct="0"/>
              <a:r>
                <a:rPr lang="ru-RU" sz="16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Оценка и закрепление изменений.</a:t>
              </a:r>
            </a:p>
          </p:txBody>
        </p:sp>
        <p:sp>
          <p:nvSpPr>
            <p:cNvPr id="44040" name="Oval 5"/>
            <p:cNvSpPr>
              <a:spLocks noChangeArrowheads="1"/>
            </p:cNvSpPr>
            <p:nvPr/>
          </p:nvSpPr>
          <p:spPr bwMode="auto">
            <a:xfrm>
              <a:off x="7384" y="2083"/>
              <a:ext cx="2135" cy="190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Согласование миссии и целей развития организации</a:t>
              </a:r>
            </a:p>
          </p:txBody>
        </p:sp>
        <p:sp>
          <p:nvSpPr>
            <p:cNvPr id="44041" name="Text Box 4"/>
            <p:cNvSpPr txBox="1">
              <a:spLocks noChangeArrowheads="1"/>
            </p:cNvSpPr>
            <p:nvPr/>
          </p:nvSpPr>
          <p:spPr bwMode="auto">
            <a:xfrm>
              <a:off x="2509" y="792"/>
              <a:ext cx="2186" cy="8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i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Диагностика настоящего состояния</a:t>
              </a:r>
              <a:endParaRPr lang="ru-RU" sz="16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algn="ctr" eaLnBrk="0" hangingPunct="0"/>
              <a:r>
                <a:rPr lang="ru-RU" sz="1600" b="1" i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«как есть»</a:t>
              </a:r>
              <a:endParaRPr lang="ru-RU" sz="16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4042" name="Text Box 3"/>
            <p:cNvSpPr txBox="1">
              <a:spLocks noChangeArrowheads="1"/>
            </p:cNvSpPr>
            <p:nvPr/>
          </p:nvSpPr>
          <p:spPr bwMode="auto">
            <a:xfrm>
              <a:off x="4842" y="792"/>
              <a:ext cx="2023" cy="8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i="1">
                  <a:latin typeface="Verdana" pitchFamily="34" charset="0"/>
                  <a:ea typeface="Verdana" pitchFamily="34" charset="0"/>
                  <a:cs typeface="Verdana" pitchFamily="34" charset="0"/>
                </a:rPr>
                <a:t>Управление фазой перехода – </a:t>
              </a:r>
              <a:endParaRPr lang="ru-RU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algn="ctr" eaLnBrk="0" hangingPunct="0"/>
              <a:r>
                <a:rPr lang="ru-RU" sz="1600" b="1" i="1">
                  <a:latin typeface="Verdana" pitchFamily="34" charset="0"/>
                  <a:ea typeface="Verdana" pitchFamily="34" charset="0"/>
                  <a:cs typeface="Verdana" pitchFamily="34" charset="0"/>
                </a:rPr>
                <a:t>«стратегия»</a:t>
              </a:r>
              <a:endParaRPr lang="ru-RU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4043" name="Text Box 2"/>
            <p:cNvSpPr txBox="1">
              <a:spLocks noChangeArrowheads="1"/>
            </p:cNvSpPr>
            <p:nvPr/>
          </p:nvSpPr>
          <p:spPr bwMode="auto">
            <a:xfrm>
              <a:off x="7141" y="791"/>
              <a:ext cx="2292" cy="8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i="1">
                  <a:latin typeface="Verdana" pitchFamily="34" charset="0"/>
                  <a:ea typeface="Verdana" pitchFamily="34" charset="0"/>
                  <a:cs typeface="Verdana" pitchFamily="34" charset="0"/>
                </a:rPr>
                <a:t>Определение будущего состояния</a:t>
              </a:r>
              <a:endParaRPr lang="ru-RU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algn="ctr" eaLnBrk="0" hangingPunct="0"/>
              <a:r>
                <a:rPr lang="ru-RU" sz="1600" b="1" i="1">
                  <a:latin typeface="Verdana" pitchFamily="34" charset="0"/>
                  <a:ea typeface="Verdana" pitchFamily="34" charset="0"/>
                  <a:cs typeface="Verdana" pitchFamily="34" charset="0"/>
                </a:rPr>
                <a:t>«как должно быть»</a:t>
              </a:r>
              <a:endParaRPr lang="ru-RU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723106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Шаги, обеспечивающие эффективное управление развитием организации:</a:t>
            </a:r>
            <a:endParaRPr lang="en-US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1"/>
            <a:ext cx="8229600" cy="4824535"/>
          </a:xfrm>
        </p:spPr>
        <p:txBody>
          <a:bodyPr/>
          <a:lstStyle/>
          <a:p>
            <a:pPr marL="354013" lvl="1" indent="-354013"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Привлечение необходимого количества заинтересованных лиц.</a:t>
            </a:r>
          </a:p>
          <a:p>
            <a:pPr marL="354013" lvl="1" indent="-354013"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Организационный аудит, определение и анализ конкурентного положения компании на данный момент.</a:t>
            </a:r>
          </a:p>
          <a:p>
            <a:pPr marL="354013" lvl="1" indent="-354013"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Выявление и открытое обсуждение наиболее острых проблем.</a:t>
            </a:r>
          </a:p>
          <a:p>
            <a:pPr marL="354013" lvl="1" indent="-354013"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Извлечение пользы из разногласий, противоречий, конфликтов.</a:t>
            </a:r>
          </a:p>
          <a:p>
            <a:pPr marL="354013" lvl="1" indent="-354013"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Искусственное создание кризисов: если организация желает существенно изменить себя, то организационные сбои должны быть «плановыми»: «кто предупрежден, тот вооружен» для будущих реальных проблем. </a:t>
            </a:r>
          </a:p>
          <a:p>
            <a:pPr lvl="1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управлении развитием важен принцип: </a:t>
            </a:r>
          </a:p>
          <a:p>
            <a:pPr lvl="1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«Риск настоящим ради яркого будущего». </a:t>
            </a:r>
          </a:p>
          <a:p>
            <a:pPr lvl="1"/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395288" y="620713"/>
            <a:ext cx="8229600" cy="577850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Механизм управления - </a:t>
            </a:r>
            <a:endParaRPr lang="en-US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939" name="Содержимое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608859"/>
          </a:xfrm>
        </p:spPr>
        <p:txBody>
          <a:bodyPr/>
          <a:lstStyle/>
          <a:p>
            <a:pPr eaLnBrk="1" hangingPunct="1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совокупность экономических, организационных и правовых способов воздействия (рычагов и инструментов), обеспечивающих согласование интересов взаимодействующих сторон, объектов и субъектов управления.</a:t>
            </a:r>
          </a:p>
          <a:p>
            <a:pPr eaLnBrk="1" hangingPunct="1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Включает следующие компоненты:</a:t>
            </a:r>
          </a:p>
          <a:p>
            <a:pPr marL="850900" lvl="1" indent="-457200" eaLnBrk="1" hangingPunct="1"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методологию управления (т.е. цели, задачи, законы, принципы, функции, средства и методы воздействия, стиль управления, культура);</a:t>
            </a:r>
          </a:p>
          <a:p>
            <a:pPr marL="850900" lvl="1" indent="-457200" eaLnBrk="1" hangingPunct="1"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процесс управления (коммуникации, функции, разработка и реализация решений, структура);</a:t>
            </a:r>
          </a:p>
          <a:p>
            <a:pPr marL="850900" lvl="1" indent="-457200" eaLnBrk="1" hangingPunct="1"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технику и технологию управления (информационное обеспечение, система документооборота, сети связи).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836613"/>
            <a:ext cx="8642350" cy="7921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Механизм управления организационными изменениями – это </a:t>
            </a:r>
            <a:endParaRPr lang="en-US" sz="28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987" name="Содержимое 2"/>
          <p:cNvSpPr>
            <a:spLocks noGrp="1"/>
          </p:cNvSpPr>
          <p:nvPr>
            <p:ph idx="1"/>
          </p:nvPr>
        </p:nvSpPr>
        <p:spPr>
          <a:xfrm>
            <a:off x="250825" y="1628775"/>
            <a:ext cx="8435975" cy="4968875"/>
          </a:xfrm>
        </p:spPr>
        <p:txBody>
          <a:bodyPr/>
          <a:lstStyle/>
          <a:p>
            <a:pPr marL="457200" indent="-457200" eaLnBrk="1" hangingPunct="1"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сложная система, для которой характерна высокая степень неопределённости внутренне присущих связей и отношений, а также общего поведения;</a:t>
            </a:r>
          </a:p>
          <a:p>
            <a:pPr marL="457200" indent="-457200" eaLnBrk="1" hangingPunct="1"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открытая вероятностная, изменяющаяся система, отличающаяся подвижными, гибкими, неустойчивыми внутренними и внешними связями;</a:t>
            </a:r>
          </a:p>
          <a:p>
            <a:pPr marL="457200" indent="-457200" eaLnBrk="1" hangingPunct="1"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социальная система, которая принадлежит культуре, служит организации внутренних корпоративных процессов и является средством  мобилизации трудового коллектива для достижения целей развития.</a:t>
            </a:r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76672"/>
            <a:ext cx="8229600" cy="792089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Схема механизма управления развитием </a:t>
            </a:r>
            <a:b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 позиции системного подхода</a:t>
            </a:r>
            <a:endParaRPr lang="en-US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" name="Group 1"/>
          <p:cNvGrpSpPr>
            <a:grpSpLocks noGrp="1" noChangeAspect="1"/>
          </p:cNvGrpSpPr>
          <p:nvPr>
            <p:ph idx="1"/>
          </p:nvPr>
        </p:nvGrpSpPr>
        <p:grpSpPr bwMode="auto">
          <a:xfrm>
            <a:off x="457200" y="1412875"/>
            <a:ext cx="8229600" cy="5112469"/>
            <a:chOff x="2362" y="1635"/>
            <a:chExt cx="7200" cy="7514"/>
          </a:xfrm>
        </p:grpSpPr>
        <p:sp>
          <p:nvSpPr>
            <p:cNvPr id="19460" name="Text Box 50"/>
            <p:cNvSpPr txBox="1">
              <a:spLocks noChangeArrowheads="1"/>
            </p:cNvSpPr>
            <p:nvPr/>
          </p:nvSpPr>
          <p:spPr bwMode="auto">
            <a:xfrm>
              <a:off x="3927" y="2475"/>
              <a:ext cx="4190" cy="4306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61" name="Text Box 49"/>
            <p:cNvSpPr txBox="1">
              <a:spLocks noChangeArrowheads="1"/>
            </p:cNvSpPr>
            <p:nvPr/>
          </p:nvSpPr>
          <p:spPr bwMode="auto">
            <a:xfrm>
              <a:off x="4944" y="1635"/>
              <a:ext cx="2020" cy="33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Интересы субъектов</a:t>
              </a: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7" name="Text Box 48"/>
            <p:cNvSpPr txBox="1">
              <a:spLocks noChangeArrowheads="1"/>
            </p:cNvSpPr>
            <p:nvPr/>
          </p:nvSpPr>
          <p:spPr bwMode="auto">
            <a:xfrm>
              <a:off x="4608" y="3592"/>
              <a:ext cx="485" cy="20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/>
            <a:lstStyle/>
            <a:p>
              <a:pPr algn="ctr">
                <a:defRPr/>
              </a:pPr>
              <a:r>
                <a:rPr lang="ru-RU"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РЕГУЛИРОВАНИЕ</a:t>
              </a:r>
              <a:endPara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8" name="Text Box 47"/>
            <p:cNvSpPr txBox="1">
              <a:spLocks noChangeArrowheads="1"/>
            </p:cNvSpPr>
            <p:nvPr/>
          </p:nvSpPr>
          <p:spPr bwMode="auto">
            <a:xfrm>
              <a:off x="5787" y="3590"/>
              <a:ext cx="483" cy="20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/>
            <a:lstStyle/>
            <a:p>
              <a:pPr algn="ctr">
                <a:defRPr/>
              </a:pPr>
              <a:r>
                <a:rPr lang="ru-RU" sz="1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ОРГАНИЗАЦИЯ</a:t>
              </a:r>
              <a:endParaRPr lang="ru-RU" sz="1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" name="Text Box 46"/>
            <p:cNvSpPr txBox="1">
              <a:spLocks noChangeArrowheads="1"/>
            </p:cNvSpPr>
            <p:nvPr/>
          </p:nvSpPr>
          <p:spPr bwMode="auto">
            <a:xfrm>
              <a:off x="6974" y="3590"/>
              <a:ext cx="485" cy="20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/>
            <a:lstStyle/>
            <a:p>
              <a:pPr algn="ctr">
                <a:defRPr/>
              </a:pPr>
              <a:r>
                <a:rPr lang="ru-RU" sz="1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ЦЕЛЕПОЛАГАНИЕ</a:t>
              </a:r>
              <a:endParaRPr lang="ru-RU" sz="1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65" name="Text Box 45"/>
            <p:cNvSpPr txBox="1">
              <a:spLocks noChangeArrowheads="1"/>
            </p:cNvSpPr>
            <p:nvPr/>
          </p:nvSpPr>
          <p:spPr bwMode="auto">
            <a:xfrm>
              <a:off x="4885" y="2575"/>
              <a:ext cx="2240" cy="3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Управление развитием</a:t>
              </a: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66" name="Text Box 44"/>
            <p:cNvSpPr txBox="1">
              <a:spLocks noChangeArrowheads="1"/>
            </p:cNvSpPr>
            <p:nvPr/>
          </p:nvSpPr>
          <p:spPr bwMode="auto">
            <a:xfrm>
              <a:off x="4550" y="6287"/>
              <a:ext cx="2932" cy="3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Модель «среда - развитие»</a:t>
              </a: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67" name="Oval 43"/>
            <p:cNvSpPr>
              <a:spLocks noChangeArrowheads="1"/>
            </p:cNvSpPr>
            <p:nvPr/>
          </p:nvSpPr>
          <p:spPr bwMode="auto">
            <a:xfrm>
              <a:off x="4667" y="8006"/>
              <a:ext cx="2713" cy="114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Развивающаяся система (самоорганизация)</a:t>
              </a: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68" name="Text Box 42"/>
            <p:cNvSpPr txBox="1">
              <a:spLocks noChangeArrowheads="1"/>
            </p:cNvSpPr>
            <p:nvPr/>
          </p:nvSpPr>
          <p:spPr bwMode="auto">
            <a:xfrm>
              <a:off x="4550" y="7164"/>
              <a:ext cx="2932" cy="62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Доступный к использованию общественный потенциал</a:t>
              </a: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19469" name="AutoShape 41"/>
            <p:cNvCxnSpPr>
              <a:cxnSpLocks noChangeShapeType="1"/>
            </p:cNvCxnSpPr>
            <p:nvPr/>
          </p:nvCxnSpPr>
          <p:spPr bwMode="auto">
            <a:xfrm flipV="1">
              <a:off x="4758" y="3093"/>
              <a:ext cx="1" cy="49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9470" name="AutoShape 40"/>
            <p:cNvCxnSpPr>
              <a:cxnSpLocks noChangeShapeType="1"/>
            </p:cNvCxnSpPr>
            <p:nvPr/>
          </p:nvCxnSpPr>
          <p:spPr bwMode="auto">
            <a:xfrm flipV="1">
              <a:off x="7286" y="3097"/>
              <a:ext cx="2" cy="493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stealth" w="lg" len="lg"/>
              <a:tailEnd/>
            </a:ln>
          </p:spPr>
        </p:cxnSp>
        <p:cxnSp>
          <p:nvCxnSpPr>
            <p:cNvPr id="19471" name="AutoShape 39"/>
            <p:cNvCxnSpPr>
              <a:cxnSpLocks noChangeShapeType="1"/>
            </p:cNvCxnSpPr>
            <p:nvPr/>
          </p:nvCxnSpPr>
          <p:spPr bwMode="auto">
            <a:xfrm flipH="1" flipV="1">
              <a:off x="6142" y="3250"/>
              <a:ext cx="1" cy="33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9472" name="AutoShape 38"/>
            <p:cNvCxnSpPr>
              <a:cxnSpLocks noChangeShapeType="1"/>
            </p:cNvCxnSpPr>
            <p:nvPr/>
          </p:nvCxnSpPr>
          <p:spPr bwMode="auto">
            <a:xfrm flipV="1">
              <a:off x="4953" y="3256"/>
              <a:ext cx="1" cy="336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9473" name="AutoShape 37"/>
            <p:cNvCxnSpPr>
              <a:cxnSpLocks noChangeShapeType="1"/>
            </p:cNvCxnSpPr>
            <p:nvPr/>
          </p:nvCxnSpPr>
          <p:spPr bwMode="auto">
            <a:xfrm flipV="1">
              <a:off x="7043" y="3254"/>
              <a:ext cx="2" cy="336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stealth" w="lg" len="lg"/>
              <a:tailEnd/>
            </a:ln>
          </p:spPr>
        </p:cxnSp>
        <p:cxnSp>
          <p:nvCxnSpPr>
            <p:cNvPr id="19474" name="AutoShape 36"/>
            <p:cNvCxnSpPr>
              <a:cxnSpLocks noChangeShapeType="1"/>
            </p:cNvCxnSpPr>
            <p:nvPr/>
          </p:nvCxnSpPr>
          <p:spPr bwMode="auto">
            <a:xfrm flipV="1">
              <a:off x="5924" y="3252"/>
              <a:ext cx="1" cy="33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stealth" w="lg" len="lg"/>
              <a:tailEnd/>
            </a:ln>
          </p:spPr>
        </p:cxnSp>
        <p:cxnSp>
          <p:nvCxnSpPr>
            <p:cNvPr id="19475" name="AutoShape 35"/>
            <p:cNvCxnSpPr>
              <a:cxnSpLocks noChangeShapeType="1"/>
            </p:cNvCxnSpPr>
            <p:nvPr/>
          </p:nvCxnSpPr>
          <p:spPr bwMode="auto">
            <a:xfrm flipV="1">
              <a:off x="4758" y="3090"/>
              <a:ext cx="2528" cy="3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9476" name="AutoShape 34"/>
            <p:cNvCxnSpPr>
              <a:cxnSpLocks noChangeShapeType="1"/>
            </p:cNvCxnSpPr>
            <p:nvPr/>
          </p:nvCxnSpPr>
          <p:spPr bwMode="auto">
            <a:xfrm flipV="1">
              <a:off x="4954" y="3254"/>
              <a:ext cx="971" cy="2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9477" name="AutoShape 33"/>
            <p:cNvCxnSpPr>
              <a:cxnSpLocks noChangeShapeType="1"/>
            </p:cNvCxnSpPr>
            <p:nvPr/>
          </p:nvCxnSpPr>
          <p:spPr bwMode="auto">
            <a:xfrm>
              <a:off x="6142" y="3247"/>
              <a:ext cx="903" cy="3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9478" name="AutoShape 32"/>
            <p:cNvCxnSpPr>
              <a:cxnSpLocks noChangeShapeType="1"/>
            </p:cNvCxnSpPr>
            <p:nvPr/>
          </p:nvCxnSpPr>
          <p:spPr bwMode="auto">
            <a:xfrm>
              <a:off x="7482" y="6482"/>
              <a:ext cx="566" cy="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9479" name="AutoShape 31"/>
            <p:cNvCxnSpPr>
              <a:cxnSpLocks noChangeShapeType="1"/>
            </p:cNvCxnSpPr>
            <p:nvPr/>
          </p:nvCxnSpPr>
          <p:spPr bwMode="auto">
            <a:xfrm>
              <a:off x="4088" y="6490"/>
              <a:ext cx="462" cy="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stealth" w="lg" len="lg"/>
            </a:ln>
          </p:spPr>
        </p:cxnSp>
        <p:cxnSp>
          <p:nvCxnSpPr>
            <p:cNvPr id="19480" name="AutoShape 30"/>
            <p:cNvCxnSpPr>
              <a:cxnSpLocks noChangeShapeType="1"/>
            </p:cNvCxnSpPr>
            <p:nvPr/>
          </p:nvCxnSpPr>
          <p:spPr bwMode="auto">
            <a:xfrm flipV="1">
              <a:off x="7806" y="5039"/>
              <a:ext cx="1" cy="145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9481" name="AutoShape 29"/>
            <p:cNvCxnSpPr>
              <a:cxnSpLocks noChangeShapeType="1"/>
            </p:cNvCxnSpPr>
            <p:nvPr/>
          </p:nvCxnSpPr>
          <p:spPr bwMode="auto">
            <a:xfrm flipH="1">
              <a:off x="5381" y="5836"/>
              <a:ext cx="2425" cy="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9482" name="AutoShape 28"/>
            <p:cNvCxnSpPr>
              <a:cxnSpLocks noChangeShapeType="1"/>
            </p:cNvCxnSpPr>
            <p:nvPr/>
          </p:nvCxnSpPr>
          <p:spPr bwMode="auto">
            <a:xfrm flipV="1">
              <a:off x="5381" y="5039"/>
              <a:ext cx="0" cy="797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9483" name="AutoShape 27"/>
            <p:cNvCxnSpPr>
              <a:cxnSpLocks noChangeShapeType="1"/>
            </p:cNvCxnSpPr>
            <p:nvPr/>
          </p:nvCxnSpPr>
          <p:spPr bwMode="auto">
            <a:xfrm flipH="1">
              <a:off x="5093" y="5041"/>
              <a:ext cx="288" cy="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stealth" w="lg" len="lg"/>
            </a:ln>
          </p:spPr>
        </p:cxnSp>
        <p:cxnSp>
          <p:nvCxnSpPr>
            <p:cNvPr id="19484" name="AutoShape 26"/>
            <p:cNvCxnSpPr>
              <a:cxnSpLocks noChangeShapeType="1"/>
            </p:cNvCxnSpPr>
            <p:nvPr/>
          </p:nvCxnSpPr>
          <p:spPr bwMode="auto">
            <a:xfrm flipH="1">
              <a:off x="5579" y="5040"/>
              <a:ext cx="208" cy="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9485" name="AutoShape 25"/>
            <p:cNvCxnSpPr>
              <a:cxnSpLocks noChangeShapeType="1"/>
            </p:cNvCxnSpPr>
            <p:nvPr/>
          </p:nvCxnSpPr>
          <p:spPr bwMode="auto">
            <a:xfrm>
              <a:off x="5578" y="5039"/>
              <a:ext cx="1" cy="124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stealth" w="lg" len="lg"/>
            </a:ln>
          </p:spPr>
        </p:cxnSp>
        <p:cxnSp>
          <p:nvCxnSpPr>
            <p:cNvPr id="19486" name="AutoShape 24"/>
            <p:cNvCxnSpPr>
              <a:cxnSpLocks noChangeShapeType="1"/>
            </p:cNvCxnSpPr>
            <p:nvPr/>
          </p:nvCxnSpPr>
          <p:spPr bwMode="auto">
            <a:xfrm flipH="1">
              <a:off x="6270" y="5042"/>
              <a:ext cx="290" cy="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stealth" w="lg" len="lg"/>
            </a:ln>
          </p:spPr>
        </p:cxnSp>
        <p:cxnSp>
          <p:nvCxnSpPr>
            <p:cNvPr id="19487" name="AutoShape 23"/>
            <p:cNvCxnSpPr>
              <a:cxnSpLocks noChangeShapeType="1"/>
            </p:cNvCxnSpPr>
            <p:nvPr/>
          </p:nvCxnSpPr>
          <p:spPr bwMode="auto">
            <a:xfrm>
              <a:off x="6560" y="5043"/>
              <a:ext cx="0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9488" name="AutoShape 22"/>
            <p:cNvCxnSpPr>
              <a:cxnSpLocks noChangeShapeType="1"/>
            </p:cNvCxnSpPr>
            <p:nvPr/>
          </p:nvCxnSpPr>
          <p:spPr bwMode="auto">
            <a:xfrm>
              <a:off x="6754" y="5043"/>
              <a:ext cx="220" cy="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9489" name="AutoShape 21"/>
            <p:cNvCxnSpPr>
              <a:cxnSpLocks noChangeShapeType="1"/>
            </p:cNvCxnSpPr>
            <p:nvPr/>
          </p:nvCxnSpPr>
          <p:spPr bwMode="auto">
            <a:xfrm>
              <a:off x="6754" y="5039"/>
              <a:ext cx="1" cy="124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stealth" w="lg" len="lg"/>
            </a:ln>
          </p:spPr>
        </p:cxnSp>
        <p:cxnSp>
          <p:nvCxnSpPr>
            <p:cNvPr id="19490" name="AutoShape 20"/>
            <p:cNvCxnSpPr>
              <a:cxnSpLocks noChangeShapeType="1"/>
            </p:cNvCxnSpPr>
            <p:nvPr/>
          </p:nvCxnSpPr>
          <p:spPr bwMode="auto">
            <a:xfrm flipH="1">
              <a:off x="7459" y="5044"/>
              <a:ext cx="347" cy="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stealth" w="lg" len="lg"/>
            </a:ln>
          </p:spPr>
        </p:cxnSp>
        <p:cxnSp>
          <p:nvCxnSpPr>
            <p:cNvPr id="19491" name="AutoShape 19"/>
            <p:cNvCxnSpPr>
              <a:cxnSpLocks noChangeShapeType="1"/>
            </p:cNvCxnSpPr>
            <p:nvPr/>
          </p:nvCxnSpPr>
          <p:spPr bwMode="auto">
            <a:xfrm flipH="1" flipV="1">
              <a:off x="4263" y="5045"/>
              <a:ext cx="345" cy="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9492" name="AutoShape 18"/>
            <p:cNvCxnSpPr>
              <a:cxnSpLocks noChangeShapeType="1"/>
            </p:cNvCxnSpPr>
            <p:nvPr/>
          </p:nvCxnSpPr>
          <p:spPr bwMode="auto">
            <a:xfrm>
              <a:off x="4263" y="5039"/>
              <a:ext cx="1" cy="1443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</p:cxnSp>
        <p:cxnSp>
          <p:nvCxnSpPr>
            <p:cNvPr id="19493" name="AutoShape 17"/>
            <p:cNvCxnSpPr>
              <a:cxnSpLocks noChangeShapeType="1"/>
            </p:cNvCxnSpPr>
            <p:nvPr/>
          </p:nvCxnSpPr>
          <p:spPr bwMode="auto">
            <a:xfrm flipH="1" flipV="1">
              <a:off x="7459" y="4076"/>
              <a:ext cx="1259" cy="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9494" name="AutoShape 16"/>
            <p:cNvCxnSpPr>
              <a:cxnSpLocks noChangeShapeType="1"/>
            </p:cNvCxnSpPr>
            <p:nvPr/>
          </p:nvCxnSpPr>
          <p:spPr bwMode="auto">
            <a:xfrm flipH="1">
              <a:off x="6267" y="4067"/>
              <a:ext cx="694" cy="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9495" name="AutoShape 15"/>
            <p:cNvCxnSpPr>
              <a:cxnSpLocks noChangeShapeType="1"/>
            </p:cNvCxnSpPr>
            <p:nvPr/>
          </p:nvCxnSpPr>
          <p:spPr bwMode="auto">
            <a:xfrm flipH="1">
              <a:off x="5094" y="4065"/>
              <a:ext cx="693" cy="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9496" name="AutoShape 14"/>
            <p:cNvCxnSpPr>
              <a:cxnSpLocks noChangeShapeType="1"/>
            </p:cNvCxnSpPr>
            <p:nvPr/>
          </p:nvCxnSpPr>
          <p:spPr bwMode="auto">
            <a:xfrm flipH="1">
              <a:off x="3349" y="4066"/>
              <a:ext cx="1260" cy="3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9497" name="AutoShape 13"/>
            <p:cNvCxnSpPr>
              <a:cxnSpLocks noChangeShapeType="1"/>
            </p:cNvCxnSpPr>
            <p:nvPr/>
          </p:nvCxnSpPr>
          <p:spPr bwMode="auto">
            <a:xfrm>
              <a:off x="3349" y="4074"/>
              <a:ext cx="1" cy="449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9498" name="AutoShape 12"/>
            <p:cNvCxnSpPr>
              <a:cxnSpLocks noChangeShapeType="1"/>
            </p:cNvCxnSpPr>
            <p:nvPr/>
          </p:nvCxnSpPr>
          <p:spPr bwMode="auto">
            <a:xfrm>
              <a:off x="8717" y="4077"/>
              <a:ext cx="1" cy="450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9499" name="AutoShape 11"/>
            <p:cNvCxnSpPr>
              <a:cxnSpLocks noChangeShapeType="1"/>
            </p:cNvCxnSpPr>
            <p:nvPr/>
          </p:nvCxnSpPr>
          <p:spPr bwMode="auto">
            <a:xfrm flipH="1">
              <a:off x="7380" y="8564"/>
              <a:ext cx="1340" cy="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9500" name="AutoShape 10"/>
            <p:cNvCxnSpPr>
              <a:cxnSpLocks noChangeShapeType="1"/>
            </p:cNvCxnSpPr>
            <p:nvPr/>
          </p:nvCxnSpPr>
          <p:spPr bwMode="auto">
            <a:xfrm>
              <a:off x="3349" y="8574"/>
              <a:ext cx="1318" cy="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9501" name="AutoShape 9"/>
            <p:cNvCxnSpPr>
              <a:cxnSpLocks noChangeShapeType="1"/>
            </p:cNvCxnSpPr>
            <p:nvPr/>
          </p:nvCxnSpPr>
          <p:spPr bwMode="auto">
            <a:xfrm flipV="1">
              <a:off x="6016" y="6793"/>
              <a:ext cx="6" cy="37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sp>
          <p:nvSpPr>
            <p:cNvPr id="19502" name="Text Box 8"/>
            <p:cNvSpPr txBox="1">
              <a:spLocks noChangeArrowheads="1"/>
            </p:cNvSpPr>
            <p:nvPr/>
          </p:nvSpPr>
          <p:spPr bwMode="auto">
            <a:xfrm>
              <a:off x="2449" y="7649"/>
              <a:ext cx="785" cy="3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Среда</a:t>
              </a: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19503" name="AutoShape 7"/>
            <p:cNvCxnSpPr>
              <a:cxnSpLocks noChangeShapeType="1"/>
            </p:cNvCxnSpPr>
            <p:nvPr/>
          </p:nvCxnSpPr>
          <p:spPr bwMode="auto">
            <a:xfrm>
              <a:off x="6270" y="1970"/>
              <a:ext cx="1" cy="506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9504" name="AutoShape 6"/>
            <p:cNvCxnSpPr>
              <a:cxnSpLocks noChangeShapeType="1"/>
            </p:cNvCxnSpPr>
            <p:nvPr/>
          </p:nvCxnSpPr>
          <p:spPr bwMode="auto">
            <a:xfrm>
              <a:off x="5162" y="1970"/>
              <a:ext cx="2" cy="506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9505" name="AutoShape 5"/>
            <p:cNvCxnSpPr>
              <a:cxnSpLocks noChangeShapeType="1"/>
            </p:cNvCxnSpPr>
            <p:nvPr/>
          </p:nvCxnSpPr>
          <p:spPr bwMode="auto">
            <a:xfrm>
              <a:off x="5705" y="1970"/>
              <a:ext cx="1" cy="50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9506" name="AutoShape 4"/>
            <p:cNvCxnSpPr>
              <a:cxnSpLocks noChangeShapeType="1"/>
            </p:cNvCxnSpPr>
            <p:nvPr/>
          </p:nvCxnSpPr>
          <p:spPr bwMode="auto">
            <a:xfrm>
              <a:off x="6755" y="1970"/>
              <a:ext cx="1" cy="506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sp>
          <p:nvSpPr>
            <p:cNvPr id="19507" name="Text Box 3"/>
            <p:cNvSpPr txBox="1">
              <a:spLocks noChangeArrowheads="1"/>
            </p:cNvSpPr>
            <p:nvPr/>
          </p:nvSpPr>
          <p:spPr bwMode="auto">
            <a:xfrm>
              <a:off x="2362" y="2390"/>
              <a:ext cx="1478" cy="15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Решения по изменению внешних условий существования развивающейся системы</a:t>
              </a: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508" name="Text Box 2"/>
            <p:cNvSpPr txBox="1">
              <a:spLocks noChangeArrowheads="1"/>
            </p:cNvSpPr>
            <p:nvPr/>
          </p:nvSpPr>
          <p:spPr bwMode="auto">
            <a:xfrm>
              <a:off x="8198" y="2475"/>
              <a:ext cx="1364" cy="148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Отклонение фактического развития системы от желаемого</a:t>
              </a: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8642350" cy="5183981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КОНТРОЛЬНЫЕ ВОПРОСЫ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Опишите элементы системы организационного развития.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Каковы основные характеристики и свойства системы управления развитием организации?. 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Опишите управляемые и неуправляемые процессы организационного развития. 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 происходит формирование и функционирование механизма управления организационными изменениями?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Назовите основные элементы механизма управления организационными изменениями.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915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5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Содержимое 2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561657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Кожевина О.В. Управление изменениями. Учебное пособие. – М.: ИНФРА-М, 2012 (и др.). – 286 с. 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Распопов В.М. Управление изменениями: учебное пособие [для студентов, обуч. по программам магистратуры, и слушателей программ MBA]. – М.: Магистр, 2013. – 336 с.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Шермет М.А. Управление изменениями: учеб. пособие. – М.: Изд-во «Дело» АНХ, 2010. – 128 с.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Широкова Г.В. Управление изменениями в российских компаниях: учебник. 3-е издание./ Г.В. Широкова; Высшая школа менеджмента СПбГУ. – СПб.: Изд-во «Высшая школа менеджмента», 2009. – 480 с. 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018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8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584</TotalTime>
  <Words>1102</Words>
  <Application>Microsoft Office PowerPoint</Application>
  <PresentationFormat>Экран (4:3)</PresentationFormat>
  <Paragraphs>147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ФГБОУ ВПО «Владивостокский государственный университет экономики и сервиса»  Кафедра экономики и менеджмента</vt:lpstr>
      <vt:lpstr>Тема 4.   Система и механизм управления организационными изменениями</vt:lpstr>
      <vt:lpstr>Тема 4. Система и механизм управления   организационными изменениями</vt:lpstr>
      <vt:lpstr>Система управления развитием организации (СУР) —  это система, целью которой является управление одним  или несколькими процессами организационного развития:</vt:lpstr>
      <vt:lpstr>Слайд 5</vt:lpstr>
      <vt:lpstr>Задачи и требования к СУР:</vt:lpstr>
      <vt:lpstr>Основные характеристики СУР:</vt:lpstr>
      <vt:lpstr>Слайд 8</vt:lpstr>
      <vt:lpstr>Базовые элементы СУР:</vt:lpstr>
      <vt:lpstr>Этапы процессно-структурного подхода к формированию и изменению системы управления организацией</vt:lpstr>
      <vt:lpstr>Схематическая интерпретация процесса управления развитием</vt:lpstr>
      <vt:lpstr>Шаги, обеспечивающие эффективное управление развитием организации:</vt:lpstr>
      <vt:lpstr>Механизм управления - </vt:lpstr>
      <vt:lpstr>Механизм управления организационными изменениями – это </vt:lpstr>
      <vt:lpstr>Схема механизма управления развитием  с позиции системного подхода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цели изменений через позиционирование</dc:title>
  <dc:creator>Пользователь</dc:creator>
  <cp:lastModifiedBy>Пользователь</cp:lastModifiedBy>
  <cp:revision>69</cp:revision>
  <dcterms:created xsi:type="dcterms:W3CDTF">2014-06-09T00:30:37Z</dcterms:created>
  <dcterms:modified xsi:type="dcterms:W3CDTF">2015-03-15T18:32:57Z</dcterms:modified>
</cp:coreProperties>
</file>